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1" r:id="rId1"/>
  </p:sldMasterIdLst>
  <p:notesMasterIdLst>
    <p:notesMasterId r:id="rId89"/>
  </p:notesMasterIdLst>
  <p:sldIdLst>
    <p:sldId id="256" r:id="rId2"/>
    <p:sldId id="3993" r:id="rId3"/>
    <p:sldId id="3910" r:id="rId4"/>
    <p:sldId id="3911" r:id="rId5"/>
    <p:sldId id="3912" r:id="rId6"/>
    <p:sldId id="3913" r:id="rId7"/>
    <p:sldId id="3914" r:id="rId8"/>
    <p:sldId id="3915" r:id="rId9"/>
    <p:sldId id="3916" r:id="rId10"/>
    <p:sldId id="3917" r:id="rId11"/>
    <p:sldId id="3918" r:id="rId12"/>
    <p:sldId id="3919" r:id="rId13"/>
    <p:sldId id="3920" r:id="rId14"/>
    <p:sldId id="3921" r:id="rId15"/>
    <p:sldId id="3922" r:id="rId16"/>
    <p:sldId id="3923" r:id="rId17"/>
    <p:sldId id="3924" r:id="rId18"/>
    <p:sldId id="3925" r:id="rId19"/>
    <p:sldId id="3926" r:id="rId20"/>
    <p:sldId id="3927" r:id="rId21"/>
    <p:sldId id="3961" r:id="rId22"/>
    <p:sldId id="3962" r:id="rId23"/>
    <p:sldId id="3963" r:id="rId24"/>
    <p:sldId id="3964" r:id="rId25"/>
    <p:sldId id="3965" r:id="rId26"/>
    <p:sldId id="3966" r:id="rId27"/>
    <p:sldId id="3967" r:id="rId28"/>
    <p:sldId id="3992" r:id="rId29"/>
    <p:sldId id="3949" r:id="rId30"/>
    <p:sldId id="258" r:id="rId31"/>
    <p:sldId id="257" r:id="rId32"/>
    <p:sldId id="259" r:id="rId33"/>
    <p:sldId id="260" r:id="rId34"/>
    <p:sldId id="261" r:id="rId35"/>
    <p:sldId id="262" r:id="rId36"/>
    <p:sldId id="317" r:id="rId37"/>
    <p:sldId id="315" r:id="rId38"/>
    <p:sldId id="263" r:id="rId39"/>
    <p:sldId id="264" r:id="rId40"/>
    <p:sldId id="266" r:id="rId41"/>
    <p:sldId id="267" r:id="rId42"/>
    <p:sldId id="268" r:id="rId43"/>
    <p:sldId id="269" r:id="rId44"/>
    <p:sldId id="270" r:id="rId45"/>
    <p:sldId id="271" r:id="rId46"/>
    <p:sldId id="272" r:id="rId47"/>
    <p:sldId id="273" r:id="rId48"/>
    <p:sldId id="274" r:id="rId49"/>
    <p:sldId id="275" r:id="rId50"/>
    <p:sldId id="277" r:id="rId51"/>
    <p:sldId id="276" r:id="rId52"/>
    <p:sldId id="278" r:id="rId53"/>
    <p:sldId id="280" r:id="rId54"/>
    <p:sldId id="281" r:id="rId55"/>
    <p:sldId id="283" r:id="rId56"/>
    <p:sldId id="284" r:id="rId57"/>
    <p:sldId id="285" r:id="rId58"/>
    <p:sldId id="282" r:id="rId59"/>
    <p:sldId id="279" r:id="rId60"/>
    <p:sldId id="286" r:id="rId61"/>
    <p:sldId id="287" r:id="rId62"/>
    <p:sldId id="316" r:id="rId63"/>
    <p:sldId id="288" r:id="rId64"/>
    <p:sldId id="289" r:id="rId65"/>
    <p:sldId id="290" r:id="rId66"/>
    <p:sldId id="291" r:id="rId67"/>
    <p:sldId id="292" r:id="rId68"/>
    <p:sldId id="293" r:id="rId69"/>
    <p:sldId id="294" r:id="rId70"/>
    <p:sldId id="295" r:id="rId71"/>
    <p:sldId id="297" r:id="rId72"/>
    <p:sldId id="298" r:id="rId73"/>
    <p:sldId id="300" r:id="rId74"/>
    <p:sldId id="301" r:id="rId75"/>
    <p:sldId id="302" r:id="rId76"/>
    <p:sldId id="303" r:id="rId77"/>
    <p:sldId id="312" r:id="rId78"/>
    <p:sldId id="304" r:id="rId79"/>
    <p:sldId id="305" r:id="rId80"/>
    <p:sldId id="306" r:id="rId81"/>
    <p:sldId id="313" r:id="rId82"/>
    <p:sldId id="307" r:id="rId83"/>
    <p:sldId id="308" r:id="rId84"/>
    <p:sldId id="314" r:id="rId85"/>
    <p:sldId id="309" r:id="rId86"/>
    <p:sldId id="310" r:id="rId87"/>
    <p:sldId id="311" r:id="rId8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108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notesMaster" Target="notesMasters/notesMaster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presProps" Target="pres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heme" Target="theme/theme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8455CA-0854-4C8F-9A85-DB931C4E3D34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pPr latinLnBrk="1"/>
          <a:endParaRPr lang="ko-KR" altLang="en-US"/>
        </a:p>
      </dgm:t>
    </dgm:pt>
    <dgm:pt modelId="{CCD46B5A-0F68-4207-9D54-E98E78B69C97}">
      <dgm:prSet/>
      <dgm:spPr/>
      <dgm:t>
        <a:bodyPr/>
        <a:lstStyle/>
        <a:p>
          <a:pPr rtl="0" latinLnBrk="1"/>
          <a:r>
            <a:rPr lang="en-US"/>
            <a:t>* </a:t>
          </a:r>
          <a:r>
            <a:rPr lang="ko-KR"/>
            <a:t>자본축적을 가능하게 하는 역사</a:t>
          </a:r>
          <a:r>
            <a:rPr lang="en-US"/>
            <a:t>·</a:t>
          </a:r>
          <a:r>
            <a:rPr lang="ko-KR"/>
            <a:t>제도적 조건으로서 자유주의 제도</a:t>
          </a:r>
        </a:p>
      </dgm:t>
    </dgm:pt>
    <dgm:pt modelId="{E7075831-19B8-4A77-8B9A-565E62FD28D1}" type="parTrans" cxnId="{4133C850-30EE-493F-81A2-985BE5893EDC}">
      <dgm:prSet/>
      <dgm:spPr/>
      <dgm:t>
        <a:bodyPr/>
        <a:lstStyle/>
        <a:p>
          <a:pPr latinLnBrk="1"/>
          <a:endParaRPr lang="ko-KR" altLang="en-US"/>
        </a:p>
      </dgm:t>
    </dgm:pt>
    <dgm:pt modelId="{2705D057-DC13-4535-8659-51C74FBD991A}" type="sibTrans" cxnId="{4133C850-30EE-493F-81A2-985BE5893EDC}">
      <dgm:prSet/>
      <dgm:spPr/>
      <dgm:t>
        <a:bodyPr/>
        <a:lstStyle/>
        <a:p>
          <a:pPr latinLnBrk="1"/>
          <a:endParaRPr lang="ko-KR" altLang="en-US"/>
        </a:p>
      </dgm:t>
    </dgm:pt>
    <dgm:pt modelId="{8F37E6E4-522B-4B47-BED4-4280ED507507}">
      <dgm:prSet/>
      <dgm:spPr/>
      <dgm:t>
        <a:bodyPr/>
        <a:lstStyle/>
        <a:p>
          <a:pPr rtl="0" latinLnBrk="1"/>
          <a:r>
            <a:rPr lang="en-US" altLang="ko-KR" dirty="0"/>
            <a:t>1)</a:t>
          </a:r>
          <a:r>
            <a:rPr lang="ko-KR" dirty="0"/>
            <a:t>세계화폐의 제도화</a:t>
          </a:r>
          <a:r>
            <a:rPr lang="en-US" altLang="ko-KR" dirty="0"/>
            <a:t>(</a:t>
          </a:r>
          <a:r>
            <a:rPr lang="ko-KR" altLang="en-US" dirty="0"/>
            <a:t>세계경제</a:t>
          </a:r>
          <a:r>
            <a:rPr lang="en-US" altLang="ko-KR" dirty="0"/>
            <a:t>)</a:t>
          </a:r>
          <a:endParaRPr lang="ko-KR" dirty="0"/>
        </a:p>
      </dgm:t>
    </dgm:pt>
    <dgm:pt modelId="{4EFEA344-F9AC-4D96-9F1D-905989F5DF7B}" type="parTrans" cxnId="{139A04D5-ABE5-489A-BBFE-15E5C4D6EC61}">
      <dgm:prSet/>
      <dgm:spPr/>
      <dgm:t>
        <a:bodyPr/>
        <a:lstStyle/>
        <a:p>
          <a:pPr latinLnBrk="1"/>
          <a:endParaRPr lang="ko-KR" altLang="en-US"/>
        </a:p>
      </dgm:t>
    </dgm:pt>
    <dgm:pt modelId="{27B01990-E127-4FE9-B40F-BE18B0C6C593}" type="sibTrans" cxnId="{139A04D5-ABE5-489A-BBFE-15E5C4D6EC61}">
      <dgm:prSet/>
      <dgm:spPr/>
      <dgm:t>
        <a:bodyPr/>
        <a:lstStyle/>
        <a:p>
          <a:pPr latinLnBrk="1"/>
          <a:endParaRPr lang="ko-KR" altLang="en-US"/>
        </a:p>
      </dgm:t>
    </dgm:pt>
    <dgm:pt modelId="{755965DF-5B73-4C0A-A9C6-0BD68D9C7C14}">
      <dgm:prSet/>
      <dgm:spPr/>
      <dgm:t>
        <a:bodyPr/>
        <a:lstStyle/>
        <a:p>
          <a:pPr rtl="0" latinLnBrk="1"/>
          <a:r>
            <a:rPr lang="en-US" altLang="ko-KR" dirty="0"/>
            <a:t>2)</a:t>
          </a:r>
          <a:r>
            <a:rPr lang="ko-KR" dirty="0"/>
            <a:t>노동력 상품화의 제도 실천</a:t>
          </a:r>
        </a:p>
      </dgm:t>
    </dgm:pt>
    <dgm:pt modelId="{D7EC78A4-1228-427D-A637-4CBCF7022FA9}" type="parTrans" cxnId="{91CB4142-38D1-457F-A472-0B8A296A5960}">
      <dgm:prSet/>
      <dgm:spPr/>
      <dgm:t>
        <a:bodyPr/>
        <a:lstStyle/>
        <a:p>
          <a:pPr latinLnBrk="1"/>
          <a:endParaRPr lang="ko-KR" altLang="en-US"/>
        </a:p>
      </dgm:t>
    </dgm:pt>
    <dgm:pt modelId="{A3059ADD-FB5E-4791-94EA-5915D84386C8}" type="sibTrans" cxnId="{91CB4142-38D1-457F-A472-0B8A296A5960}">
      <dgm:prSet/>
      <dgm:spPr/>
      <dgm:t>
        <a:bodyPr/>
        <a:lstStyle/>
        <a:p>
          <a:pPr latinLnBrk="1"/>
          <a:endParaRPr lang="ko-KR" altLang="en-US"/>
        </a:p>
      </dgm:t>
    </dgm:pt>
    <dgm:pt modelId="{C1541E81-8F7E-4BE8-BD6D-55021C80950C}">
      <dgm:prSet/>
      <dgm:spPr/>
      <dgm:t>
        <a:bodyPr/>
        <a:lstStyle/>
        <a:p>
          <a:pPr rtl="0" latinLnBrk="1"/>
          <a:r>
            <a:rPr lang="en-US" altLang="ko-KR" dirty="0"/>
            <a:t>3)</a:t>
          </a:r>
          <a:r>
            <a:rPr lang="ko-KR" dirty="0"/>
            <a:t>세계경제의 위계적 편제</a:t>
          </a:r>
          <a:r>
            <a:rPr lang="en-US" altLang="ko-KR" dirty="0"/>
            <a:t>(</a:t>
          </a:r>
          <a:r>
            <a:rPr lang="ko-KR" altLang="en-US" dirty="0" err="1"/>
            <a:t>국가간체계</a:t>
          </a:r>
          <a:r>
            <a:rPr lang="en-US" altLang="ko-KR" dirty="0"/>
            <a:t>)</a:t>
          </a:r>
          <a:endParaRPr lang="ko-KR" dirty="0"/>
        </a:p>
      </dgm:t>
    </dgm:pt>
    <dgm:pt modelId="{0376EB10-1B7F-43BE-9FA8-6B42D27177A5}" type="parTrans" cxnId="{3429FDDC-801A-4C56-BA64-53179101C47D}">
      <dgm:prSet/>
      <dgm:spPr/>
      <dgm:t>
        <a:bodyPr/>
        <a:lstStyle/>
        <a:p>
          <a:pPr latinLnBrk="1"/>
          <a:endParaRPr lang="ko-KR" altLang="en-US"/>
        </a:p>
      </dgm:t>
    </dgm:pt>
    <dgm:pt modelId="{9EEC3404-90C7-4E4A-9A6A-88B1783EAF2F}" type="sibTrans" cxnId="{3429FDDC-801A-4C56-BA64-53179101C47D}">
      <dgm:prSet/>
      <dgm:spPr/>
      <dgm:t>
        <a:bodyPr/>
        <a:lstStyle/>
        <a:p>
          <a:pPr latinLnBrk="1"/>
          <a:endParaRPr lang="ko-KR" altLang="en-US"/>
        </a:p>
      </dgm:t>
    </dgm:pt>
    <dgm:pt modelId="{841D9654-F501-4390-967E-020AE16937C4}">
      <dgm:prSet/>
      <dgm:spPr/>
      <dgm:t>
        <a:bodyPr/>
        <a:lstStyle/>
        <a:p>
          <a:pPr rtl="0" latinLnBrk="1"/>
          <a:r>
            <a:rPr lang="ko-KR" dirty="0"/>
            <a:t>세 가지 자유주의의 역사적 </a:t>
          </a:r>
          <a:endParaRPr lang="en-US" altLang="ko-KR" dirty="0"/>
        </a:p>
        <a:p>
          <a:pPr rtl="0" latinLnBrk="1"/>
          <a:r>
            <a:rPr lang="ko-KR" dirty="0"/>
            <a:t>제도 배치를 비교해 보아야 함</a:t>
          </a:r>
        </a:p>
      </dgm:t>
    </dgm:pt>
    <dgm:pt modelId="{76E296BF-D46C-4892-B268-D96A31984615}" type="parTrans" cxnId="{C7CDAA5F-8A2B-4D9E-8014-8E56DEB8148A}">
      <dgm:prSet/>
      <dgm:spPr/>
      <dgm:t>
        <a:bodyPr/>
        <a:lstStyle/>
        <a:p>
          <a:pPr latinLnBrk="1"/>
          <a:endParaRPr lang="ko-KR" altLang="en-US"/>
        </a:p>
      </dgm:t>
    </dgm:pt>
    <dgm:pt modelId="{7F8D6CA2-959D-4F0D-8217-45CBB4E0B0A3}" type="sibTrans" cxnId="{C7CDAA5F-8A2B-4D9E-8014-8E56DEB8148A}">
      <dgm:prSet/>
      <dgm:spPr/>
      <dgm:t>
        <a:bodyPr/>
        <a:lstStyle/>
        <a:p>
          <a:pPr latinLnBrk="1"/>
          <a:endParaRPr lang="ko-KR" altLang="en-US"/>
        </a:p>
      </dgm:t>
    </dgm:pt>
    <dgm:pt modelId="{9D2540C1-3EE9-42E3-B03B-9B80CD4D39C0}">
      <dgm:prSet/>
      <dgm:spPr/>
      <dgm:t>
        <a:bodyPr/>
        <a:lstStyle/>
        <a:p>
          <a:pPr rtl="0" latinLnBrk="1"/>
          <a:r>
            <a:rPr lang="en-US" altLang="ko-KR" dirty="0"/>
            <a:t>1)</a:t>
          </a:r>
          <a:r>
            <a:rPr lang="ko-KR" dirty="0"/>
            <a:t>고전적 자유주의 시기</a:t>
          </a:r>
          <a:r>
            <a:rPr lang="en-US" dirty="0"/>
            <a:t>: ‘</a:t>
          </a:r>
          <a:r>
            <a:rPr lang="ko-KR" dirty="0"/>
            <a:t>자기조정적 시장경제</a:t>
          </a:r>
          <a:r>
            <a:rPr lang="en-US" dirty="0"/>
            <a:t>＇</a:t>
          </a:r>
          <a:endParaRPr lang="ko-KR" dirty="0"/>
        </a:p>
      </dgm:t>
    </dgm:pt>
    <dgm:pt modelId="{7AD64248-3FE9-4C3B-AA19-2FFC348BD3B2}" type="parTrans" cxnId="{602F0BB4-B278-4248-8A78-305B93521128}">
      <dgm:prSet/>
      <dgm:spPr/>
      <dgm:t>
        <a:bodyPr/>
        <a:lstStyle/>
        <a:p>
          <a:pPr latinLnBrk="1"/>
          <a:endParaRPr lang="ko-KR" altLang="en-US"/>
        </a:p>
      </dgm:t>
    </dgm:pt>
    <dgm:pt modelId="{974B21F9-A479-4114-8DF1-79ADAF713552}" type="sibTrans" cxnId="{602F0BB4-B278-4248-8A78-305B93521128}">
      <dgm:prSet/>
      <dgm:spPr/>
      <dgm:t>
        <a:bodyPr/>
        <a:lstStyle/>
        <a:p>
          <a:pPr latinLnBrk="1"/>
          <a:endParaRPr lang="ko-KR" altLang="en-US"/>
        </a:p>
      </dgm:t>
    </dgm:pt>
    <dgm:pt modelId="{117A720E-48B2-4640-B9F8-7534E40D34FD}">
      <dgm:prSet/>
      <dgm:spPr/>
      <dgm:t>
        <a:bodyPr/>
        <a:lstStyle/>
        <a:p>
          <a:pPr rtl="0" latinLnBrk="1"/>
          <a:r>
            <a:rPr lang="en-US" altLang="ko-KR" dirty="0"/>
            <a:t>2)</a:t>
          </a:r>
          <a:r>
            <a:rPr lang="ko-KR" dirty="0"/>
            <a:t>시장개입주의적 자유주의시기</a:t>
          </a:r>
          <a:r>
            <a:rPr lang="en-US" dirty="0"/>
            <a:t>: </a:t>
          </a:r>
          <a:r>
            <a:rPr lang="ko-KR" dirty="0" err="1"/>
            <a:t>케인즈주의</a:t>
          </a:r>
          <a:endParaRPr lang="ko-KR" dirty="0"/>
        </a:p>
      </dgm:t>
    </dgm:pt>
    <dgm:pt modelId="{C59D67A4-8E60-457E-9464-879E1299B39B}" type="parTrans" cxnId="{3CF9DD15-FB99-4A28-AD9A-A0B3E022D409}">
      <dgm:prSet/>
      <dgm:spPr/>
      <dgm:t>
        <a:bodyPr/>
        <a:lstStyle/>
        <a:p>
          <a:pPr latinLnBrk="1"/>
          <a:endParaRPr lang="ko-KR" altLang="en-US"/>
        </a:p>
      </dgm:t>
    </dgm:pt>
    <dgm:pt modelId="{68770B34-06DD-4521-B77A-1012EA4ED6B8}" type="sibTrans" cxnId="{3CF9DD15-FB99-4A28-AD9A-A0B3E022D409}">
      <dgm:prSet/>
      <dgm:spPr/>
      <dgm:t>
        <a:bodyPr/>
        <a:lstStyle/>
        <a:p>
          <a:pPr latinLnBrk="1"/>
          <a:endParaRPr lang="ko-KR" altLang="en-US"/>
        </a:p>
      </dgm:t>
    </dgm:pt>
    <dgm:pt modelId="{BCFCFEA6-0A88-42F4-8DCA-5F09239E8E3C}">
      <dgm:prSet/>
      <dgm:spPr/>
      <dgm:t>
        <a:bodyPr/>
        <a:lstStyle/>
        <a:p>
          <a:pPr rtl="0" latinLnBrk="1"/>
          <a:r>
            <a:rPr lang="en-US" altLang="ko-KR" dirty="0"/>
            <a:t>3)</a:t>
          </a:r>
          <a:r>
            <a:rPr lang="ko-KR" dirty="0"/>
            <a:t>사회개입주의적 자유주의 시기</a:t>
          </a:r>
          <a:r>
            <a:rPr lang="en-US" dirty="0"/>
            <a:t>: </a:t>
          </a:r>
          <a:r>
            <a:rPr lang="ko-KR" dirty="0" err="1"/>
            <a:t>신자유주의</a:t>
          </a:r>
          <a:endParaRPr lang="ko-KR" dirty="0"/>
        </a:p>
      </dgm:t>
    </dgm:pt>
    <dgm:pt modelId="{5E77B3C3-5B3E-4B7D-8FE2-9BC83221264D}" type="parTrans" cxnId="{5F32758B-0852-4EDD-BB6C-4955B2F18F45}">
      <dgm:prSet/>
      <dgm:spPr/>
      <dgm:t>
        <a:bodyPr/>
        <a:lstStyle/>
        <a:p>
          <a:pPr latinLnBrk="1"/>
          <a:endParaRPr lang="ko-KR" altLang="en-US"/>
        </a:p>
      </dgm:t>
    </dgm:pt>
    <dgm:pt modelId="{2F7D7CF4-4960-4CF6-BF41-864753738422}" type="sibTrans" cxnId="{5F32758B-0852-4EDD-BB6C-4955B2F18F45}">
      <dgm:prSet/>
      <dgm:spPr/>
      <dgm:t>
        <a:bodyPr/>
        <a:lstStyle/>
        <a:p>
          <a:pPr latinLnBrk="1"/>
          <a:endParaRPr lang="ko-KR" altLang="en-US"/>
        </a:p>
      </dgm:t>
    </dgm:pt>
    <dgm:pt modelId="{58CE3583-B4D0-4089-9BE8-79313595E67B}">
      <dgm:prSet/>
      <dgm:spPr/>
      <dgm:t>
        <a:bodyPr/>
        <a:lstStyle/>
        <a:p>
          <a:pPr rtl="0" latinLnBrk="1"/>
          <a:r>
            <a:rPr lang="en-US" altLang="ko-KR" dirty="0">
              <a:sym typeface="Wingdings" panose="05000000000000000000" pitchFamily="2" charset="2"/>
            </a:rPr>
            <a:t> ‘</a:t>
          </a:r>
          <a:r>
            <a:rPr lang="ko-KR" altLang="en-US" dirty="0" err="1">
              <a:sym typeface="Wingdings" panose="05000000000000000000" pitchFamily="2" charset="2"/>
            </a:rPr>
            <a:t>역사제도적조건</a:t>
          </a:r>
          <a:r>
            <a:rPr lang="ko-KR" altLang="en-US" dirty="0">
              <a:sym typeface="Wingdings" panose="05000000000000000000" pitchFamily="2" charset="2"/>
            </a:rPr>
            <a:t> </a:t>
          </a:r>
          <a:r>
            <a:rPr lang="en-US" altLang="ko-KR" dirty="0">
              <a:sym typeface="Wingdings" panose="05000000000000000000" pitchFamily="2" charset="2"/>
            </a:rPr>
            <a:t>1’</a:t>
          </a:r>
          <a:endParaRPr lang="ko-KR" dirty="0"/>
        </a:p>
      </dgm:t>
    </dgm:pt>
    <dgm:pt modelId="{BA4735D7-33B1-4422-ADBD-4BF1CDBC24B5}" type="parTrans" cxnId="{7956C0BB-8FF4-4C05-B1AE-183E03B56A2C}">
      <dgm:prSet/>
      <dgm:spPr/>
    </dgm:pt>
    <dgm:pt modelId="{22554B2E-74D0-4CAF-B7DB-561D923B559B}" type="sibTrans" cxnId="{7956C0BB-8FF4-4C05-B1AE-183E03B56A2C}">
      <dgm:prSet/>
      <dgm:spPr/>
    </dgm:pt>
    <dgm:pt modelId="{D711B4B1-439D-4876-B9C4-BFC02DA1AEC2}">
      <dgm:prSet/>
      <dgm:spPr/>
      <dgm:t>
        <a:bodyPr/>
        <a:lstStyle/>
        <a:p>
          <a:pPr rtl="0" latinLnBrk="1"/>
          <a:endParaRPr lang="ko-KR" dirty="0"/>
        </a:p>
      </dgm:t>
    </dgm:pt>
    <dgm:pt modelId="{774B8843-8A40-4942-8A7C-44DB286E9721}" type="parTrans" cxnId="{E4B6424C-7DE4-4009-BD28-331B9CF4E946}">
      <dgm:prSet/>
      <dgm:spPr/>
    </dgm:pt>
    <dgm:pt modelId="{B0285E31-B12E-4A56-A606-642A5EA5F0E2}" type="sibTrans" cxnId="{E4B6424C-7DE4-4009-BD28-331B9CF4E946}">
      <dgm:prSet/>
      <dgm:spPr/>
    </dgm:pt>
    <dgm:pt modelId="{0CE107D4-EAF1-4878-B932-5613499DCEA8}" type="pres">
      <dgm:prSet presAssocID="{F38455CA-0854-4C8F-9A85-DB931C4E3D34}" presName="Name0" presStyleCnt="0">
        <dgm:presLayoutVars>
          <dgm:dir/>
          <dgm:animLvl val="lvl"/>
          <dgm:resizeHandles val="exact"/>
        </dgm:presLayoutVars>
      </dgm:prSet>
      <dgm:spPr/>
    </dgm:pt>
    <dgm:pt modelId="{8BD541A8-5CC8-42C4-A482-AE2EBF77B924}" type="pres">
      <dgm:prSet presAssocID="{CCD46B5A-0F68-4207-9D54-E98E78B69C97}" presName="composite" presStyleCnt="0"/>
      <dgm:spPr/>
    </dgm:pt>
    <dgm:pt modelId="{E802815C-121E-4D91-96A6-13C1426951AF}" type="pres">
      <dgm:prSet presAssocID="{CCD46B5A-0F68-4207-9D54-E98E78B69C97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941EDA69-4A2D-4BA3-B459-A39CE6E75E12}" type="pres">
      <dgm:prSet presAssocID="{CCD46B5A-0F68-4207-9D54-E98E78B69C97}" presName="desTx" presStyleLbl="alignAccFollowNode1" presStyleIdx="0" presStyleCnt="2">
        <dgm:presLayoutVars>
          <dgm:bulletEnabled val="1"/>
        </dgm:presLayoutVars>
      </dgm:prSet>
      <dgm:spPr/>
    </dgm:pt>
    <dgm:pt modelId="{C16A1190-3187-43F4-B70F-41DAD6F47C2E}" type="pres">
      <dgm:prSet presAssocID="{2705D057-DC13-4535-8659-51C74FBD991A}" presName="space" presStyleCnt="0"/>
      <dgm:spPr/>
    </dgm:pt>
    <dgm:pt modelId="{4B5CC9A0-0D08-4428-85A5-0C0B878C65EE}" type="pres">
      <dgm:prSet presAssocID="{841D9654-F501-4390-967E-020AE16937C4}" presName="composite" presStyleCnt="0"/>
      <dgm:spPr/>
    </dgm:pt>
    <dgm:pt modelId="{17D330CC-65AE-4157-A401-05CB64FC0110}" type="pres">
      <dgm:prSet presAssocID="{841D9654-F501-4390-967E-020AE16937C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5B0079B3-510E-42F4-A82B-C5A5C8A5AA55}" type="pres">
      <dgm:prSet presAssocID="{841D9654-F501-4390-967E-020AE16937C4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5203405-4AD2-4EB8-BDAD-F62B235930A9}" type="presOf" srcId="{58CE3583-B4D0-4089-9BE8-79313595E67B}" destId="{941EDA69-4A2D-4BA3-B459-A39CE6E75E12}" srcOrd="0" destOrd="4" presId="urn:microsoft.com/office/officeart/2005/8/layout/hList1"/>
    <dgm:cxn modelId="{2D09650D-BA49-4F05-8071-78A9590557AB}" type="presOf" srcId="{755965DF-5B73-4C0A-A9C6-0BD68D9C7C14}" destId="{941EDA69-4A2D-4BA3-B459-A39CE6E75E12}" srcOrd="0" destOrd="1" presId="urn:microsoft.com/office/officeart/2005/8/layout/hList1"/>
    <dgm:cxn modelId="{9E04010E-42B9-40A4-B889-1AD1DE329480}" type="presOf" srcId="{CCD46B5A-0F68-4207-9D54-E98E78B69C97}" destId="{E802815C-121E-4D91-96A6-13C1426951AF}" srcOrd="0" destOrd="0" presId="urn:microsoft.com/office/officeart/2005/8/layout/hList1"/>
    <dgm:cxn modelId="{3CF9DD15-FB99-4A28-AD9A-A0B3E022D409}" srcId="{841D9654-F501-4390-967E-020AE16937C4}" destId="{117A720E-48B2-4640-B9F8-7534E40D34FD}" srcOrd="1" destOrd="0" parTransId="{C59D67A4-8E60-457E-9464-879E1299B39B}" sibTransId="{68770B34-06DD-4521-B77A-1012EA4ED6B8}"/>
    <dgm:cxn modelId="{A69D4E1E-6C79-4ED2-86F3-869302C66D19}" type="presOf" srcId="{117A720E-48B2-4640-B9F8-7534E40D34FD}" destId="{5B0079B3-510E-42F4-A82B-C5A5C8A5AA55}" srcOrd="0" destOrd="1" presId="urn:microsoft.com/office/officeart/2005/8/layout/hList1"/>
    <dgm:cxn modelId="{C7CDAA5F-8A2B-4D9E-8014-8E56DEB8148A}" srcId="{F38455CA-0854-4C8F-9A85-DB931C4E3D34}" destId="{841D9654-F501-4390-967E-020AE16937C4}" srcOrd="1" destOrd="0" parTransId="{76E296BF-D46C-4892-B268-D96A31984615}" sibTransId="{7F8D6CA2-959D-4F0D-8217-45CBB4E0B0A3}"/>
    <dgm:cxn modelId="{91CB4142-38D1-457F-A472-0B8A296A5960}" srcId="{CCD46B5A-0F68-4207-9D54-E98E78B69C97}" destId="{755965DF-5B73-4C0A-A9C6-0BD68D9C7C14}" srcOrd="1" destOrd="0" parTransId="{D7EC78A4-1228-427D-A637-4CBCF7022FA9}" sibTransId="{A3059ADD-FB5E-4791-94EA-5915D84386C8}"/>
    <dgm:cxn modelId="{F8A23243-61F1-4FFF-B80C-18856DB50C22}" type="presOf" srcId="{C1541E81-8F7E-4BE8-BD6D-55021C80950C}" destId="{941EDA69-4A2D-4BA3-B459-A39CE6E75E12}" srcOrd="0" destOrd="2" presId="urn:microsoft.com/office/officeart/2005/8/layout/hList1"/>
    <dgm:cxn modelId="{E4B6424C-7DE4-4009-BD28-331B9CF4E946}" srcId="{CCD46B5A-0F68-4207-9D54-E98E78B69C97}" destId="{D711B4B1-439D-4876-B9C4-BFC02DA1AEC2}" srcOrd="3" destOrd="0" parTransId="{774B8843-8A40-4942-8A7C-44DB286E9721}" sibTransId="{B0285E31-B12E-4A56-A606-642A5EA5F0E2}"/>
    <dgm:cxn modelId="{4133C850-30EE-493F-81A2-985BE5893EDC}" srcId="{F38455CA-0854-4C8F-9A85-DB931C4E3D34}" destId="{CCD46B5A-0F68-4207-9D54-E98E78B69C97}" srcOrd="0" destOrd="0" parTransId="{E7075831-19B8-4A77-8B9A-565E62FD28D1}" sibTransId="{2705D057-DC13-4535-8659-51C74FBD991A}"/>
    <dgm:cxn modelId="{8DC4A757-68D1-4939-8035-0932641B3616}" type="presOf" srcId="{BCFCFEA6-0A88-42F4-8DCA-5F09239E8E3C}" destId="{5B0079B3-510E-42F4-A82B-C5A5C8A5AA55}" srcOrd="0" destOrd="2" presId="urn:microsoft.com/office/officeart/2005/8/layout/hList1"/>
    <dgm:cxn modelId="{A0DC385A-B907-4EA2-9C87-C7CEDDF2F49E}" type="presOf" srcId="{8F37E6E4-522B-4B47-BED4-4280ED507507}" destId="{941EDA69-4A2D-4BA3-B459-A39CE6E75E12}" srcOrd="0" destOrd="0" presId="urn:microsoft.com/office/officeart/2005/8/layout/hList1"/>
    <dgm:cxn modelId="{5F32758B-0852-4EDD-BB6C-4955B2F18F45}" srcId="{841D9654-F501-4390-967E-020AE16937C4}" destId="{BCFCFEA6-0A88-42F4-8DCA-5F09239E8E3C}" srcOrd="2" destOrd="0" parTransId="{5E77B3C3-5B3E-4B7D-8FE2-9BC83221264D}" sibTransId="{2F7D7CF4-4960-4CF6-BF41-864753738422}"/>
    <dgm:cxn modelId="{9909618E-984B-453D-81A3-D4594031074A}" type="presOf" srcId="{F38455CA-0854-4C8F-9A85-DB931C4E3D34}" destId="{0CE107D4-EAF1-4878-B932-5613499DCEA8}" srcOrd="0" destOrd="0" presId="urn:microsoft.com/office/officeart/2005/8/layout/hList1"/>
    <dgm:cxn modelId="{ED2A6EB1-2FC1-4136-A0C3-FA18118F6497}" type="presOf" srcId="{D711B4B1-439D-4876-B9C4-BFC02DA1AEC2}" destId="{941EDA69-4A2D-4BA3-B459-A39CE6E75E12}" srcOrd="0" destOrd="3" presId="urn:microsoft.com/office/officeart/2005/8/layout/hList1"/>
    <dgm:cxn modelId="{602F0BB4-B278-4248-8A78-305B93521128}" srcId="{841D9654-F501-4390-967E-020AE16937C4}" destId="{9D2540C1-3EE9-42E3-B03B-9B80CD4D39C0}" srcOrd="0" destOrd="0" parTransId="{7AD64248-3FE9-4C3B-AA19-2FFC348BD3B2}" sibTransId="{974B21F9-A479-4114-8DF1-79ADAF713552}"/>
    <dgm:cxn modelId="{7956C0BB-8FF4-4C05-B1AE-183E03B56A2C}" srcId="{CCD46B5A-0F68-4207-9D54-E98E78B69C97}" destId="{58CE3583-B4D0-4089-9BE8-79313595E67B}" srcOrd="4" destOrd="0" parTransId="{BA4735D7-33B1-4422-ADBD-4BF1CDBC24B5}" sibTransId="{22554B2E-74D0-4CAF-B7DB-561D923B559B}"/>
    <dgm:cxn modelId="{139A04D5-ABE5-489A-BBFE-15E5C4D6EC61}" srcId="{CCD46B5A-0F68-4207-9D54-E98E78B69C97}" destId="{8F37E6E4-522B-4B47-BED4-4280ED507507}" srcOrd="0" destOrd="0" parTransId="{4EFEA344-F9AC-4D96-9F1D-905989F5DF7B}" sibTransId="{27B01990-E127-4FE9-B40F-BE18B0C6C593}"/>
    <dgm:cxn modelId="{3429FDDC-801A-4C56-BA64-53179101C47D}" srcId="{CCD46B5A-0F68-4207-9D54-E98E78B69C97}" destId="{C1541E81-8F7E-4BE8-BD6D-55021C80950C}" srcOrd="2" destOrd="0" parTransId="{0376EB10-1B7F-43BE-9FA8-6B42D27177A5}" sibTransId="{9EEC3404-90C7-4E4A-9A6A-88B1783EAF2F}"/>
    <dgm:cxn modelId="{13F0FBE8-DA45-4E8D-BBED-DDBC86367BB4}" type="presOf" srcId="{841D9654-F501-4390-967E-020AE16937C4}" destId="{17D330CC-65AE-4157-A401-05CB64FC0110}" srcOrd="0" destOrd="0" presId="urn:microsoft.com/office/officeart/2005/8/layout/hList1"/>
    <dgm:cxn modelId="{2628C2EB-4DAA-4DC9-A142-3B9ACBC97367}" type="presOf" srcId="{9D2540C1-3EE9-42E3-B03B-9B80CD4D39C0}" destId="{5B0079B3-510E-42F4-A82B-C5A5C8A5AA55}" srcOrd="0" destOrd="0" presId="urn:microsoft.com/office/officeart/2005/8/layout/hList1"/>
    <dgm:cxn modelId="{DB0F164E-2345-45C8-890E-DC766A059201}" type="presParOf" srcId="{0CE107D4-EAF1-4878-B932-5613499DCEA8}" destId="{8BD541A8-5CC8-42C4-A482-AE2EBF77B924}" srcOrd="0" destOrd="0" presId="urn:microsoft.com/office/officeart/2005/8/layout/hList1"/>
    <dgm:cxn modelId="{B674A5F6-064D-41A4-B14E-25755C618C24}" type="presParOf" srcId="{8BD541A8-5CC8-42C4-A482-AE2EBF77B924}" destId="{E802815C-121E-4D91-96A6-13C1426951AF}" srcOrd="0" destOrd="0" presId="urn:microsoft.com/office/officeart/2005/8/layout/hList1"/>
    <dgm:cxn modelId="{27445020-2350-42E8-A775-1AB6A254474E}" type="presParOf" srcId="{8BD541A8-5CC8-42C4-A482-AE2EBF77B924}" destId="{941EDA69-4A2D-4BA3-B459-A39CE6E75E12}" srcOrd="1" destOrd="0" presId="urn:microsoft.com/office/officeart/2005/8/layout/hList1"/>
    <dgm:cxn modelId="{FE82448D-23E0-4F61-AF0E-7B239A3291F7}" type="presParOf" srcId="{0CE107D4-EAF1-4878-B932-5613499DCEA8}" destId="{C16A1190-3187-43F4-B70F-41DAD6F47C2E}" srcOrd="1" destOrd="0" presId="urn:microsoft.com/office/officeart/2005/8/layout/hList1"/>
    <dgm:cxn modelId="{6774B4F1-53E1-478B-BEF9-10BB62A3E486}" type="presParOf" srcId="{0CE107D4-EAF1-4878-B932-5613499DCEA8}" destId="{4B5CC9A0-0D08-4428-85A5-0C0B878C65EE}" srcOrd="2" destOrd="0" presId="urn:microsoft.com/office/officeart/2005/8/layout/hList1"/>
    <dgm:cxn modelId="{FA18D708-FACD-4A6F-91F5-4AF374372FAA}" type="presParOf" srcId="{4B5CC9A0-0D08-4428-85A5-0C0B878C65EE}" destId="{17D330CC-65AE-4157-A401-05CB64FC0110}" srcOrd="0" destOrd="0" presId="urn:microsoft.com/office/officeart/2005/8/layout/hList1"/>
    <dgm:cxn modelId="{A4DF9FD6-DE50-41AE-BFFA-2F7E025D1A81}" type="presParOf" srcId="{4B5CC9A0-0D08-4428-85A5-0C0B878C65EE}" destId="{5B0079B3-510E-42F4-A82B-C5A5C8A5AA5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02815C-121E-4D91-96A6-13C1426951AF}">
      <dsp:nvSpPr>
        <dsp:cNvPr id="0" name=""/>
        <dsp:cNvSpPr/>
      </dsp:nvSpPr>
      <dsp:spPr>
        <a:xfrm>
          <a:off x="53" y="34261"/>
          <a:ext cx="5127426" cy="131058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* </a:t>
          </a:r>
          <a:r>
            <a:rPr lang="ko-KR" sz="2300" kern="1200"/>
            <a:t>자본축적을 가능하게 하는 역사</a:t>
          </a:r>
          <a:r>
            <a:rPr lang="en-US" sz="2300" kern="1200"/>
            <a:t>·</a:t>
          </a:r>
          <a:r>
            <a:rPr lang="ko-KR" sz="2300" kern="1200"/>
            <a:t>제도적 조건으로서 자유주의 제도</a:t>
          </a:r>
        </a:p>
      </dsp:txBody>
      <dsp:txXfrm>
        <a:off x="53" y="34261"/>
        <a:ext cx="5127426" cy="1310580"/>
      </dsp:txXfrm>
    </dsp:sp>
    <dsp:sp modelId="{941EDA69-4A2D-4BA3-B459-A39CE6E75E12}">
      <dsp:nvSpPr>
        <dsp:cNvPr id="0" name=""/>
        <dsp:cNvSpPr/>
      </dsp:nvSpPr>
      <dsp:spPr>
        <a:xfrm>
          <a:off x="53" y="1344841"/>
          <a:ext cx="5127426" cy="32198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1)</a:t>
          </a:r>
          <a:r>
            <a:rPr lang="ko-KR" sz="2300" kern="1200" dirty="0"/>
            <a:t>세계화폐의 제도화</a:t>
          </a:r>
          <a:r>
            <a:rPr lang="en-US" altLang="ko-KR" sz="2300" kern="1200" dirty="0"/>
            <a:t>(</a:t>
          </a:r>
          <a:r>
            <a:rPr lang="ko-KR" altLang="en-US" sz="2300" kern="1200" dirty="0"/>
            <a:t>세계경제</a:t>
          </a:r>
          <a:r>
            <a:rPr lang="en-US" altLang="ko-KR" sz="2300" kern="1200" dirty="0"/>
            <a:t>)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2)</a:t>
          </a:r>
          <a:r>
            <a:rPr lang="ko-KR" sz="2300" kern="1200" dirty="0"/>
            <a:t>노동력 상품화의 제도 실천</a:t>
          </a:r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3)</a:t>
          </a:r>
          <a:r>
            <a:rPr lang="ko-KR" sz="2300" kern="1200" dirty="0"/>
            <a:t>세계경제의 위계적 편제</a:t>
          </a:r>
          <a:r>
            <a:rPr lang="en-US" altLang="ko-KR" sz="2300" kern="1200" dirty="0"/>
            <a:t>(</a:t>
          </a:r>
          <a:r>
            <a:rPr lang="ko-KR" altLang="en-US" sz="2300" kern="1200" dirty="0" err="1"/>
            <a:t>국가간체계</a:t>
          </a:r>
          <a:r>
            <a:rPr lang="en-US" altLang="ko-KR" sz="2300" kern="1200" dirty="0"/>
            <a:t>)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ko-KR" altLang="en-US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>
              <a:sym typeface="Wingdings" panose="05000000000000000000" pitchFamily="2" charset="2"/>
            </a:rPr>
            <a:t> ‘</a:t>
          </a:r>
          <a:r>
            <a:rPr lang="ko-KR" altLang="en-US" sz="2300" kern="1200" dirty="0" err="1">
              <a:sym typeface="Wingdings" panose="05000000000000000000" pitchFamily="2" charset="2"/>
            </a:rPr>
            <a:t>역사제도적조건</a:t>
          </a:r>
          <a:r>
            <a:rPr lang="ko-KR" altLang="en-US" sz="2300" kern="1200" dirty="0">
              <a:sym typeface="Wingdings" panose="05000000000000000000" pitchFamily="2" charset="2"/>
            </a:rPr>
            <a:t> </a:t>
          </a:r>
          <a:r>
            <a:rPr lang="en-US" altLang="ko-KR" sz="2300" kern="1200" dirty="0">
              <a:sym typeface="Wingdings" panose="05000000000000000000" pitchFamily="2" charset="2"/>
            </a:rPr>
            <a:t>1’</a:t>
          </a:r>
          <a:endParaRPr lang="ko-KR" sz="2300" kern="1200" dirty="0"/>
        </a:p>
      </dsp:txBody>
      <dsp:txXfrm>
        <a:off x="53" y="1344841"/>
        <a:ext cx="5127426" cy="3219885"/>
      </dsp:txXfrm>
    </dsp:sp>
    <dsp:sp modelId="{17D330CC-65AE-4157-A401-05CB64FC0110}">
      <dsp:nvSpPr>
        <dsp:cNvPr id="0" name=""/>
        <dsp:cNvSpPr/>
      </dsp:nvSpPr>
      <dsp:spPr>
        <a:xfrm>
          <a:off x="5845319" y="34261"/>
          <a:ext cx="5127426" cy="131058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300" kern="1200" dirty="0"/>
            <a:t>세 가지 자유주의의 역사적 </a:t>
          </a:r>
          <a:endParaRPr lang="en-US" altLang="ko-KR" sz="2300" kern="1200" dirty="0"/>
        </a:p>
        <a:p>
          <a:pPr marL="0" lvl="0" indent="0" algn="ctr" defTabSz="10223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2300" kern="1200" dirty="0"/>
            <a:t>제도 배치를 비교해 보아야 함</a:t>
          </a:r>
        </a:p>
      </dsp:txBody>
      <dsp:txXfrm>
        <a:off x="5845319" y="34261"/>
        <a:ext cx="5127426" cy="1310580"/>
      </dsp:txXfrm>
    </dsp:sp>
    <dsp:sp modelId="{5B0079B3-510E-42F4-A82B-C5A5C8A5AA55}">
      <dsp:nvSpPr>
        <dsp:cNvPr id="0" name=""/>
        <dsp:cNvSpPr/>
      </dsp:nvSpPr>
      <dsp:spPr>
        <a:xfrm>
          <a:off x="5845319" y="1344841"/>
          <a:ext cx="5127426" cy="3219885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1)</a:t>
          </a:r>
          <a:r>
            <a:rPr lang="ko-KR" sz="2300" kern="1200" dirty="0"/>
            <a:t>고전적 자유주의 시기</a:t>
          </a:r>
          <a:r>
            <a:rPr lang="en-US" sz="2300" kern="1200" dirty="0"/>
            <a:t>: ‘</a:t>
          </a:r>
          <a:r>
            <a:rPr lang="ko-KR" sz="2300" kern="1200" dirty="0"/>
            <a:t>자기조정적 시장경제</a:t>
          </a:r>
          <a:r>
            <a:rPr lang="en-US" sz="2300" kern="1200" dirty="0"/>
            <a:t>＇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2)</a:t>
          </a:r>
          <a:r>
            <a:rPr lang="ko-KR" sz="2300" kern="1200" dirty="0"/>
            <a:t>시장개입주의적 자유주의시기</a:t>
          </a:r>
          <a:r>
            <a:rPr lang="en-US" sz="2300" kern="1200" dirty="0"/>
            <a:t>: </a:t>
          </a:r>
          <a:r>
            <a:rPr lang="ko-KR" sz="2300" kern="1200" dirty="0" err="1"/>
            <a:t>케인즈주의</a:t>
          </a:r>
          <a:endParaRPr lang="ko-KR" sz="2300" kern="1200" dirty="0"/>
        </a:p>
        <a:p>
          <a:pPr marL="228600" lvl="1" indent="-228600" algn="l" defTabSz="1022350" rtl="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altLang="ko-KR" sz="2300" kern="1200" dirty="0"/>
            <a:t>3)</a:t>
          </a:r>
          <a:r>
            <a:rPr lang="ko-KR" sz="2300" kern="1200" dirty="0"/>
            <a:t>사회개입주의적 자유주의 시기</a:t>
          </a:r>
          <a:r>
            <a:rPr lang="en-US" sz="2300" kern="1200" dirty="0"/>
            <a:t>: </a:t>
          </a:r>
          <a:r>
            <a:rPr lang="ko-KR" sz="2300" kern="1200" dirty="0" err="1"/>
            <a:t>신자유주의</a:t>
          </a:r>
          <a:endParaRPr lang="ko-KR" sz="2300" kern="1200" dirty="0"/>
        </a:p>
      </dsp:txBody>
      <dsp:txXfrm>
        <a:off x="5845319" y="1344841"/>
        <a:ext cx="5127426" cy="32198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7DBF6-50EC-4D7E-99F2-58210F1F01EA}" type="datetimeFigureOut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EC763-DBAB-44A1-8FDD-033F6E9876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810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0D31A-58AA-4DC0-9731-41C889BA6352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2661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5FED1-7DA5-44F3-A3B4-857D00654208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938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50F47-560E-4010-8551-9B163B6794B2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7050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8B62B-F82C-4123-87F8-FE0F8E44D313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551797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1C5A-93A7-4BB5-AEF1-AEEDECBC6FB7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19702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CE179-EDD5-47B1-AE38-56198DA4AEDB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1717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1E98D-0804-4A06-B4B8-CB2D5339E2C0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825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BA280-3562-4C2F-B4CA-93FC4FC6E209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39593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CE232-D3E1-49E7-871F-6755DA9FA6D4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5633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908273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890376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7358825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413739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7619899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2F0DF-96BF-41C1-AACE-7431633BBA11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458336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AD27A-B899-424F-B787-CBC3FA3B6D4D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2754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FF09E-3A72-4C59-A205-BCD021384995}" type="datetime1">
              <a:rPr lang="ko-KR" altLang="en-US" smtClean="0"/>
              <a:t>2025-03-21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430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4BA4FF1-69C5-46F2-A1E8-FFDE805AA1EB}" type="datetime1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2025-03-21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F6A995-A314-46F3-9DAC-72B86F69459D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81182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72" r:id="rId1"/>
    <p:sldLayoutId id="2147484373" r:id="rId2"/>
    <p:sldLayoutId id="2147484374" r:id="rId3"/>
    <p:sldLayoutId id="2147484375" r:id="rId4"/>
    <p:sldLayoutId id="2147484376" r:id="rId5"/>
    <p:sldLayoutId id="2147484377" r:id="rId6"/>
    <p:sldLayoutId id="2147484378" r:id="rId7"/>
    <p:sldLayoutId id="2147484379" r:id="rId8"/>
    <p:sldLayoutId id="2147484380" r:id="rId9"/>
    <p:sldLayoutId id="2147484381" r:id="rId10"/>
    <p:sldLayoutId id="2147484382" r:id="rId11"/>
    <p:sldLayoutId id="2147484383" r:id="rId12"/>
    <p:sldLayoutId id="2147484384" r:id="rId13"/>
    <p:sldLayoutId id="2147484385" r:id="rId14"/>
    <p:sldLayoutId id="2147484386" r:id="rId15"/>
    <p:sldLayoutId id="2147484387" r:id="rId16"/>
    <p:sldLayoutId id="2147484388" r:id="rId17"/>
  </p:sldLayoutIdLst>
  <p:hf hdr="0" ftr="0" dt="0"/>
  <p:txStyles>
    <p:titleStyle>
      <a:lvl1pPr algn="ctr" defTabSz="914400" rtl="0" eaLnBrk="1" latinLnBrk="1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04900" y="1122363"/>
            <a:ext cx="10261600" cy="1943566"/>
          </a:xfrm>
        </p:spPr>
        <p:txBody>
          <a:bodyPr>
            <a:normAutofit/>
          </a:bodyPr>
          <a:lstStyle/>
          <a:p>
            <a:r>
              <a:rPr lang="ko-KR" altLang="en-US" sz="4800" dirty="0"/>
              <a:t>트럼프가 뒤흔드는 세계</a:t>
            </a:r>
            <a:br>
              <a:rPr lang="en-US" altLang="ko-KR" sz="4800" dirty="0"/>
            </a:br>
            <a:r>
              <a:rPr lang="en-US" altLang="ko-KR" sz="4800" dirty="0"/>
              <a:t>: </a:t>
            </a:r>
            <a:r>
              <a:rPr lang="ko-KR" altLang="en-US" sz="4800" dirty="0"/>
              <a:t>보충강연</a:t>
            </a:r>
            <a:endParaRPr lang="ko-KR" altLang="en-US" sz="3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95269" y="3490032"/>
            <a:ext cx="9001462" cy="2393243"/>
          </a:xfrm>
        </p:spPr>
        <p:txBody>
          <a:bodyPr>
            <a:noAutofit/>
          </a:bodyPr>
          <a:lstStyle/>
          <a:p>
            <a:r>
              <a:rPr lang="ko-KR" altLang="en-US" dirty="0"/>
              <a:t>사회진보연대 인천지부 강연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2025. 3. 23. </a:t>
            </a:r>
          </a:p>
          <a:p>
            <a:r>
              <a:rPr lang="ko-KR" altLang="en-US" dirty="0" err="1"/>
              <a:t>백승욱</a:t>
            </a:r>
            <a:r>
              <a:rPr lang="en-US" altLang="ko-KR" dirty="0"/>
              <a:t>(</a:t>
            </a:r>
            <a:r>
              <a:rPr lang="ko-KR" altLang="en-US" dirty="0"/>
              <a:t>중앙대학교 사회학과 교수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382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AAA98A-FD94-7045-F2D3-EC060D254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보충 강의 초점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5C0E8C-2C5D-BD84-67A3-49C1DF0E22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romanUcPeriod"/>
            </a:pPr>
            <a:r>
              <a:rPr lang="en-US" altLang="ko-KR" dirty="0"/>
              <a:t>20</a:t>
            </a:r>
            <a:r>
              <a:rPr lang="ko-KR" altLang="en-US" dirty="0"/>
              <a:t>세기 자유주의를 왜 묻는가</a:t>
            </a:r>
            <a:r>
              <a:rPr lang="en-US" altLang="ko-KR" dirty="0"/>
              <a:t>: </a:t>
            </a:r>
            <a:r>
              <a:rPr lang="ko-KR" altLang="en-US" dirty="0"/>
              <a:t>자본주의와 자유주의 제도 변천이라는 질문</a:t>
            </a:r>
            <a:endParaRPr lang="en-US" altLang="ko-KR" dirty="0"/>
          </a:p>
          <a:p>
            <a:pPr marL="514350" indent="-514350">
              <a:buAutoNum type="romanUcPeriod"/>
            </a:pPr>
            <a:endParaRPr lang="en-US" altLang="ko-KR" dirty="0"/>
          </a:p>
          <a:p>
            <a:pPr marL="514350" indent="-514350">
              <a:buAutoNum type="romanUcPeriod"/>
            </a:pPr>
            <a:r>
              <a:rPr lang="ko-KR" altLang="en-US" dirty="0"/>
              <a:t>한국에서 자유주의 제도 변천 계기로서 </a:t>
            </a:r>
            <a:r>
              <a:rPr lang="en-US" altLang="ko-KR" dirty="0"/>
              <a:t>1991</a:t>
            </a:r>
            <a:r>
              <a:rPr lang="ko-KR" altLang="en-US" dirty="0"/>
              <a:t>년과 그 전환의 반복적 실패</a:t>
            </a:r>
            <a:endParaRPr lang="en-US" altLang="ko-KR" dirty="0"/>
          </a:p>
          <a:p>
            <a:pPr marL="514350" indent="-514350">
              <a:buAutoNum type="romanUcPeriod"/>
            </a:pPr>
            <a:endParaRPr lang="en-US" altLang="ko-KR" dirty="0"/>
          </a:p>
          <a:p>
            <a:pPr marL="514350" indent="-514350">
              <a:buAutoNum type="romanUcPeriod"/>
            </a:pPr>
            <a:r>
              <a:rPr lang="ko-KR" altLang="en-US" dirty="0"/>
              <a:t>북한현대사의 시기 구분과 핵위기 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A44B78-FA67-3E0B-CA8D-E41FCDAF6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1004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FDF9C0-2C34-90AA-1F1B-C4A184EB1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I. </a:t>
            </a:r>
            <a:r>
              <a:rPr lang="ko-KR" altLang="en-US" sz="2400" dirty="0">
                <a:effectLst/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역사적 자본주의와 자유주의 제도 변천</a:t>
            </a:r>
            <a:endParaRPr lang="ko-KR" altLang="en-US" sz="2400" dirty="0">
              <a:effectLst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CFFADA-DCF6-FA10-AB7A-CC6693226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세 가지를 구분해 인식할 필요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684000" indent="-514350">
              <a:buAutoNum type="arabicParenBoth"/>
            </a:pPr>
            <a:r>
              <a:rPr lang="ko-KR" altLang="en-US" dirty="0"/>
              <a:t>자본주의</a:t>
            </a:r>
            <a:r>
              <a:rPr lang="en-US" altLang="ko-KR" dirty="0"/>
              <a:t>: ‘</a:t>
            </a:r>
            <a:r>
              <a:rPr lang="ko-KR" altLang="en-US" dirty="0"/>
              <a:t>끝없는 자본축적</a:t>
            </a:r>
            <a:r>
              <a:rPr lang="en-US" altLang="ko-KR" dirty="0"/>
              <a:t>’</a:t>
            </a:r>
            <a:r>
              <a:rPr lang="ko-KR" altLang="en-US" dirty="0"/>
              <a:t>이라는 체계 작동의 </a:t>
            </a:r>
            <a:r>
              <a:rPr lang="en-US" altLang="ko-KR" dirty="0"/>
              <a:t>‘</a:t>
            </a:r>
            <a:r>
              <a:rPr lang="ko-KR" altLang="en-US" dirty="0"/>
              <a:t>원리</a:t>
            </a:r>
            <a:r>
              <a:rPr lang="en-US" altLang="ko-KR" dirty="0"/>
              <a:t>’</a:t>
            </a:r>
          </a:p>
          <a:p>
            <a:pPr marL="684000" indent="-514350">
              <a:buAutoNum type="arabicParenBoth"/>
            </a:pPr>
            <a:r>
              <a:rPr lang="ko-KR" altLang="en-US" dirty="0"/>
              <a:t>역사적 자본주의</a:t>
            </a:r>
            <a:r>
              <a:rPr lang="en-US" altLang="ko-KR" dirty="0"/>
              <a:t>: </a:t>
            </a:r>
            <a:r>
              <a:rPr lang="ko-KR" altLang="en-US" dirty="0" err="1"/>
              <a:t>세계경제로서</a:t>
            </a:r>
            <a:r>
              <a:rPr lang="ko-KR" altLang="en-US" dirty="0"/>
              <a:t> 자본주의가 구체적으로 작동하는 역사적 현실</a:t>
            </a:r>
            <a:r>
              <a:rPr lang="en-US" altLang="ko-KR" dirty="0"/>
              <a:t>. </a:t>
            </a:r>
            <a:r>
              <a:rPr lang="ko-KR" altLang="en-US" dirty="0"/>
              <a:t>제도적 배치의 중요성 </a:t>
            </a:r>
            <a:r>
              <a:rPr lang="en-US" altLang="ko-KR" dirty="0"/>
              <a:t>(</a:t>
            </a:r>
            <a:r>
              <a:rPr lang="ko-KR" altLang="en-US" dirty="0"/>
              <a:t>세계시장</a:t>
            </a:r>
            <a:r>
              <a:rPr lang="en-US" altLang="ko-KR" dirty="0"/>
              <a:t>, </a:t>
            </a:r>
            <a:r>
              <a:rPr lang="ko-KR" altLang="en-US" dirty="0"/>
              <a:t>노동력 통제 양식</a:t>
            </a:r>
            <a:r>
              <a:rPr lang="en-US" altLang="ko-KR" dirty="0"/>
              <a:t>, </a:t>
            </a:r>
            <a:r>
              <a:rPr lang="ko-KR" altLang="en-US" dirty="0" err="1"/>
              <a:t>국가간체계</a:t>
            </a:r>
            <a:r>
              <a:rPr lang="en-US" altLang="ko-KR" dirty="0"/>
              <a:t>)</a:t>
            </a:r>
          </a:p>
          <a:p>
            <a:pPr marL="684000" indent="-514350">
              <a:buAutoNum type="arabicParenBoth"/>
            </a:pPr>
            <a:r>
              <a:rPr lang="ko-KR" altLang="en-US" dirty="0"/>
              <a:t>자유주의</a:t>
            </a:r>
            <a:r>
              <a:rPr lang="en-US" altLang="ko-KR" dirty="0"/>
              <a:t>: </a:t>
            </a:r>
            <a:r>
              <a:rPr lang="ko-KR" altLang="en-US" dirty="0"/>
              <a:t>자본주의 작동을 </a:t>
            </a:r>
            <a:r>
              <a:rPr lang="en-US" altLang="ko-KR" dirty="0"/>
              <a:t>‘</a:t>
            </a:r>
            <a:r>
              <a:rPr lang="ko-KR" altLang="en-US" dirty="0"/>
              <a:t>자연화</a:t>
            </a:r>
            <a:r>
              <a:rPr lang="en-US" altLang="ko-KR" dirty="0"/>
              <a:t>’</a:t>
            </a:r>
            <a:r>
              <a:rPr lang="ko-KR" altLang="en-US" dirty="0"/>
              <a:t>하는 방식으로서 </a:t>
            </a:r>
            <a:r>
              <a:rPr lang="en-US" altLang="ko-KR" dirty="0"/>
              <a:t>‘</a:t>
            </a:r>
            <a:r>
              <a:rPr lang="ko-KR" altLang="en-US" dirty="0"/>
              <a:t>자유</a:t>
            </a:r>
            <a:r>
              <a:rPr lang="en-US" altLang="ko-KR" dirty="0"/>
              <a:t>’</a:t>
            </a:r>
            <a:r>
              <a:rPr lang="ko-KR" altLang="en-US" dirty="0"/>
              <a:t>에 기반한 주체의 </a:t>
            </a:r>
            <a:r>
              <a:rPr lang="ko-KR" altLang="en-US" dirty="0" err="1"/>
              <a:t>행위품행</a:t>
            </a:r>
            <a:r>
              <a:rPr lang="en-US" altLang="ko-KR" dirty="0"/>
              <a:t>(conduct) </a:t>
            </a:r>
            <a:r>
              <a:rPr lang="ko-KR" altLang="en-US" dirty="0"/>
              <a:t>실천</a:t>
            </a:r>
          </a:p>
        </p:txBody>
      </p:sp>
    </p:spTree>
    <p:extLst>
      <p:ext uri="{BB962C8B-B14F-4D97-AF65-F5344CB8AC3E}">
        <p14:creationId xmlns:p14="http://schemas.microsoft.com/office/powerpoint/2010/main" val="4146224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6E36BB-2539-4362-A0CE-F34DAF197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58174"/>
            <a:ext cx="10353762" cy="473302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3600" b="1" dirty="0"/>
              <a:t>2. </a:t>
            </a:r>
            <a:r>
              <a:rPr lang="ko-KR" altLang="en-US" sz="3600" b="1" dirty="0"/>
              <a:t>제도 실천으로서 자유주의 역사</a:t>
            </a:r>
            <a:endParaRPr lang="en-US" altLang="ko-KR" sz="3600" b="1" dirty="0"/>
          </a:p>
          <a:p>
            <a:endParaRPr lang="en-US" altLang="ko-KR" dirty="0"/>
          </a:p>
          <a:p>
            <a:pPr marL="252000"/>
            <a:r>
              <a:rPr lang="ko-KR" altLang="en-US" dirty="0"/>
              <a:t>단지 </a:t>
            </a:r>
            <a:r>
              <a:rPr lang="en-US" altLang="ko-KR" dirty="0"/>
              <a:t>‘</a:t>
            </a:r>
            <a:r>
              <a:rPr lang="ko-KR" altLang="en-US" dirty="0"/>
              <a:t>정치이념</a:t>
            </a:r>
            <a:r>
              <a:rPr lang="en-US" altLang="ko-KR" dirty="0"/>
              <a:t>＇</a:t>
            </a:r>
            <a:r>
              <a:rPr lang="ko-KR" altLang="en-US" dirty="0"/>
              <a:t>으로서가 아니라 근대자본주의 세계의 </a:t>
            </a:r>
            <a:r>
              <a:rPr lang="en-US" altLang="ko-KR" dirty="0"/>
              <a:t>‘</a:t>
            </a:r>
            <a:r>
              <a:rPr lang="ko-KR" altLang="en-US" dirty="0"/>
              <a:t>제도질서 실천의 배치</a:t>
            </a:r>
            <a:r>
              <a:rPr lang="en-US" altLang="ko-KR" dirty="0"/>
              <a:t>＇</a:t>
            </a:r>
            <a:r>
              <a:rPr lang="ko-KR" altLang="en-US" dirty="0"/>
              <a:t>로서 자유주의 </a:t>
            </a:r>
            <a:r>
              <a:rPr lang="en-US" altLang="ko-KR" dirty="0">
                <a:sym typeface="Wingdings" panose="05000000000000000000" pitchFamily="2" charset="2"/>
              </a:rPr>
              <a:t> ‘</a:t>
            </a:r>
            <a:r>
              <a:rPr lang="ko-KR" altLang="en-US" dirty="0" err="1">
                <a:sym typeface="Wingdings" panose="05000000000000000000" pitchFamily="2" charset="2"/>
              </a:rPr>
              <a:t>통치성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질문으로 보면 됨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>
              <a:sym typeface="Wingdings" panose="05000000000000000000" pitchFamily="2" charset="2"/>
            </a:endParaRPr>
          </a:p>
          <a:p>
            <a:pPr marL="252000"/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역사적 변천과 떨어져 있는 근대자본주의 역사는 존재하지 않음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    </a:t>
            </a:r>
            <a:r>
              <a:rPr lang="en-US" altLang="ko-KR" dirty="0">
                <a:sym typeface="Wingdings" panose="05000000000000000000" pitchFamily="2" charset="2"/>
              </a:rPr>
              <a:t>(1) </a:t>
            </a:r>
            <a:r>
              <a:rPr lang="ko-KR" altLang="en-US" dirty="0">
                <a:sym typeface="Wingdings" panose="05000000000000000000" pitchFamily="2" charset="2"/>
              </a:rPr>
              <a:t>세속적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인간적 질서의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자연성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원리 수립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  : </a:t>
            </a:r>
            <a:r>
              <a:rPr lang="ko-KR" altLang="en-US" dirty="0">
                <a:sym typeface="Wingdings" panose="05000000000000000000" pitchFamily="2" charset="2"/>
              </a:rPr>
              <a:t>법칙에 준하는 자동성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(2) </a:t>
            </a:r>
            <a:r>
              <a:rPr lang="ko-KR" altLang="en-US" dirty="0">
                <a:sym typeface="Wingdings" panose="05000000000000000000" pitchFamily="2" charset="2"/>
              </a:rPr>
              <a:t>섭리로부터 세속적 질서의 두 신학으로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시장의 신학과 민주주의의 신학으로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(3) </a:t>
            </a:r>
            <a:r>
              <a:rPr lang="ko-KR" altLang="en-US" dirty="0">
                <a:sym typeface="Wingdings" panose="05000000000000000000" pitchFamily="2" charset="2"/>
              </a:rPr>
              <a:t>자연성의 책무성의 중심으로서 개인주체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(4) </a:t>
            </a:r>
            <a:r>
              <a:rPr lang="ko-KR" altLang="en-US" dirty="0">
                <a:sym typeface="Wingdings" panose="05000000000000000000" pitchFamily="2" charset="2"/>
              </a:rPr>
              <a:t>자연성을 </a:t>
            </a:r>
            <a:r>
              <a:rPr lang="ko-KR" altLang="en-US" dirty="0" err="1">
                <a:sym typeface="Wingdings" panose="05000000000000000000" pitchFamily="2" charset="2"/>
              </a:rPr>
              <a:t>자연화하기</a:t>
            </a:r>
            <a:r>
              <a:rPr lang="ko-KR" altLang="en-US" dirty="0">
                <a:sym typeface="Wingdings" panose="05000000000000000000" pitchFamily="2" charset="2"/>
              </a:rPr>
              <a:t> 위한 상시적인 인위적 제도질서의 비가시성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252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: </a:t>
            </a:r>
            <a:r>
              <a:rPr lang="ko-KR" altLang="en-US" dirty="0">
                <a:sym typeface="Wingdings" panose="05000000000000000000" pitchFamily="2" charset="2"/>
              </a:rPr>
              <a:t>특히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경제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법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형식을 기존 주체성 형식으로 정착함으로써 자본주의의 자연성을 수립</a:t>
            </a:r>
            <a:endParaRPr lang="en-US" altLang="ko-KR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60906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609600" y="1527175"/>
          <a:ext cx="10972800" cy="4598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83107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B62527-C51C-4D69-BA6D-D925E5B84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150189"/>
            <a:ext cx="10353762" cy="464101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3400" b="1" dirty="0"/>
              <a:t>3. </a:t>
            </a:r>
            <a:r>
              <a:rPr lang="ko-KR" altLang="en-US" sz="3400" b="1" dirty="0"/>
              <a:t>자유주의의 세 시기와 </a:t>
            </a:r>
            <a:r>
              <a:rPr lang="en-US" altLang="ko-KR" sz="3400" b="1" dirty="0"/>
              <a:t>20</a:t>
            </a:r>
            <a:r>
              <a:rPr lang="ko-KR" altLang="en-US" sz="3400" b="1" dirty="0"/>
              <a:t>세기적 자유주의의 진화</a:t>
            </a:r>
            <a:endParaRPr lang="en-US" altLang="ko-KR" sz="3400" b="1" dirty="0"/>
          </a:p>
          <a:p>
            <a:pPr marL="457200" indent="-457200">
              <a:buAutoNum type="arabicParenBoth"/>
            </a:pPr>
            <a:endParaRPr lang="en-US" altLang="ko-KR" dirty="0"/>
          </a:p>
          <a:p>
            <a:pPr marL="457200" indent="-457200">
              <a:buAutoNum type="arabicParenBoth"/>
            </a:pPr>
            <a:r>
              <a:rPr lang="ko-KR" altLang="en-US" dirty="0"/>
              <a:t>고전 자유주의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: </a:t>
            </a:r>
            <a:r>
              <a:rPr lang="ko-KR" altLang="en-US" dirty="0"/>
              <a:t>재생산의 조건들을 자본축적의 고려 외부에 둔 시기  </a:t>
            </a:r>
            <a:r>
              <a:rPr lang="en-US" altLang="ko-KR" dirty="0"/>
              <a:t>(</a:t>
            </a:r>
            <a:r>
              <a:rPr lang="ko-KR" altLang="en-US" dirty="0"/>
              <a:t>개인 인격과 파운드 </a:t>
            </a:r>
            <a:r>
              <a:rPr lang="ko-KR" altLang="en-US" dirty="0" err="1"/>
              <a:t>중심성</a:t>
            </a:r>
            <a:r>
              <a:rPr lang="en-US" altLang="ko-KR" dirty="0"/>
              <a:t>)  </a:t>
            </a:r>
            <a:r>
              <a:rPr lang="en-US" altLang="ko-KR" dirty="0">
                <a:sym typeface="Wingdings" panose="05000000000000000000" pitchFamily="2" charset="2"/>
              </a:rPr>
              <a:t> ‘</a:t>
            </a:r>
            <a:r>
              <a:rPr lang="ko-KR" altLang="en-US" dirty="0">
                <a:sym typeface="Wingdings" panose="05000000000000000000" pitchFamily="2" charset="2"/>
              </a:rPr>
              <a:t>잡초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생명력으로 그려진 시장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(2) </a:t>
            </a:r>
            <a:r>
              <a:rPr lang="ko-KR" altLang="en-US" dirty="0"/>
              <a:t>시장개입적 자유주의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: </a:t>
            </a:r>
            <a:r>
              <a:rPr lang="ko-KR" altLang="en-US" dirty="0"/>
              <a:t>재생산의 조건 중 두 가지 핵심</a:t>
            </a:r>
            <a:r>
              <a:rPr lang="en-US" altLang="ko-KR" dirty="0"/>
              <a:t>(</a:t>
            </a:r>
            <a:r>
              <a:rPr lang="ko-KR" altLang="en-US" dirty="0"/>
              <a:t>노동력과 화폐</a:t>
            </a:r>
            <a:r>
              <a:rPr lang="en-US" altLang="ko-KR" dirty="0"/>
              <a:t>)</a:t>
            </a:r>
            <a:r>
              <a:rPr lang="ko-KR" altLang="en-US" dirty="0"/>
              <a:t>를 자본운동의 체계 내부적 요소로 편입해 관리한 시기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민족국가와 민족화폐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민족경제가 작동한 시기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(</a:t>
            </a:r>
            <a:r>
              <a:rPr lang="ko-KR" altLang="en-US" dirty="0">
                <a:sym typeface="Wingdings" panose="05000000000000000000" pitchFamily="2" charset="2"/>
              </a:rPr>
              <a:t>법인격의 등장과 법인격간 조정의 제도로서 경제장치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법률체제의 중요성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(3) </a:t>
            </a:r>
            <a:r>
              <a:rPr lang="ko-KR" altLang="en-US" dirty="0">
                <a:sym typeface="Wingdings" panose="05000000000000000000" pitchFamily="2" charset="2"/>
              </a:rPr>
              <a:t>사회개입적 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신자유주의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r>
              <a:rPr lang="ko-KR" altLang="en-US" dirty="0"/>
              <a:t>  </a:t>
            </a:r>
            <a:r>
              <a:rPr lang="en-US" altLang="ko-KR" dirty="0"/>
              <a:t>: </a:t>
            </a:r>
            <a:r>
              <a:rPr lang="ko-KR" altLang="en-US" dirty="0"/>
              <a:t>재생산의 모든 조건들을 자본축적의 요소로 고려하게 되며</a:t>
            </a:r>
            <a:r>
              <a:rPr lang="en-US" altLang="ko-KR" dirty="0"/>
              <a:t>, </a:t>
            </a:r>
            <a:r>
              <a:rPr lang="ko-KR" altLang="en-US" dirty="0"/>
              <a:t>모든 것이 </a:t>
            </a:r>
            <a:r>
              <a:rPr lang="en-US" altLang="ko-KR" dirty="0"/>
              <a:t>‘</a:t>
            </a:r>
            <a:r>
              <a:rPr lang="ko-KR" altLang="en-US" dirty="0"/>
              <a:t>기업가 주체</a:t>
            </a:r>
            <a:r>
              <a:rPr lang="en-US" altLang="ko-KR" dirty="0"/>
              <a:t>＇</a:t>
            </a:r>
            <a:r>
              <a:rPr lang="ko-KR" altLang="en-US" dirty="0"/>
              <a:t>의 관점에서 비용효과로 계산되게 된 시기 </a:t>
            </a: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온실에서 키워야 하는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시장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73201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27" y="1459345"/>
            <a:ext cx="8285854" cy="44884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08867" y="2229639"/>
            <a:ext cx="2395760" cy="349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434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3795" y="299049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II. 20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세기 자유주의 제도 질서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625370"/>
            <a:ext cx="10353762" cy="45166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ko-KR" sz="3800" dirty="0"/>
              <a:t>1. 20</a:t>
            </a:r>
            <a:r>
              <a:rPr lang="ko-KR" altLang="en-US" sz="3800" dirty="0"/>
              <a:t>세기 자유주의와 소유</a:t>
            </a:r>
            <a:r>
              <a:rPr lang="en-US" altLang="ko-KR" sz="3800" dirty="0"/>
              <a:t>(Property) </a:t>
            </a:r>
            <a:r>
              <a:rPr lang="ko-KR" altLang="en-US" sz="3800" dirty="0"/>
              <a:t>질문의 전환</a:t>
            </a:r>
            <a:r>
              <a:rPr lang="en-US" altLang="ko-KR" sz="3800" dirty="0"/>
              <a:t>: ‘</a:t>
            </a:r>
            <a:r>
              <a:rPr lang="ko-KR" altLang="en-US" sz="3800" dirty="0"/>
              <a:t>인민주권</a:t>
            </a:r>
            <a:r>
              <a:rPr lang="en-US" altLang="ko-KR" sz="3800" dirty="0"/>
              <a:t>’</a:t>
            </a:r>
            <a:r>
              <a:rPr lang="ko-KR" altLang="en-US" sz="3800" dirty="0"/>
              <a:t>의 시대</a:t>
            </a:r>
            <a:endParaRPr lang="en-US" altLang="ko-KR" sz="3800" dirty="0"/>
          </a:p>
          <a:p>
            <a:pPr marL="0" indent="0" fontAlgn="base">
              <a:buNone/>
            </a:pPr>
            <a:r>
              <a:rPr lang="en-US" altLang="ko-KR" dirty="0"/>
              <a:t>    </a:t>
            </a:r>
            <a:r>
              <a:rPr lang="en-US" altLang="ko-KR" dirty="0">
                <a:sym typeface="Wingdings" panose="05000000000000000000" pitchFamily="2" charset="2"/>
              </a:rPr>
              <a:t> ‘</a:t>
            </a:r>
            <a:r>
              <a:rPr lang="ko-KR" altLang="en-US" dirty="0">
                <a:sym typeface="Wingdings" panose="05000000000000000000" pitchFamily="2" charset="2"/>
              </a:rPr>
              <a:t>미국화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핵심으로서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글로벌 뉴딜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특징은 무엇인가</a:t>
            </a:r>
            <a:endParaRPr lang="en-US" altLang="ko-KR" dirty="0"/>
          </a:p>
          <a:p>
            <a:pPr marL="0" indent="0" fontAlgn="base">
              <a:buNone/>
            </a:pPr>
            <a:endParaRPr lang="en-US" altLang="ko-KR" dirty="0"/>
          </a:p>
          <a:p>
            <a:pPr marL="0" indent="0" fontAlgn="base">
              <a:buNone/>
            </a:pPr>
            <a:r>
              <a:rPr lang="en-US" altLang="ko-KR" dirty="0"/>
              <a:t>(1) property</a:t>
            </a:r>
            <a:r>
              <a:rPr lang="ko-KR" altLang="en-US" dirty="0"/>
              <a:t>와 </a:t>
            </a:r>
            <a:r>
              <a:rPr lang="en-US" altLang="ko-KR" dirty="0"/>
              <a:t>person</a:t>
            </a:r>
            <a:endParaRPr lang="ko-KR" altLang="en-US" dirty="0"/>
          </a:p>
          <a:p>
            <a:pPr lvl="0" fontAlgn="base"/>
            <a:r>
              <a:rPr lang="en-US" altLang="ko-KR" dirty="0"/>
              <a:t>person/ thing/ property </a:t>
            </a:r>
            <a:r>
              <a:rPr lang="ko-KR" altLang="en-US" dirty="0"/>
              <a:t>관계</a:t>
            </a:r>
            <a:r>
              <a:rPr lang="en-US" altLang="ko-KR" dirty="0"/>
              <a:t>: </a:t>
            </a:r>
            <a:r>
              <a:rPr lang="ko-KR" altLang="en-US" dirty="0"/>
              <a:t>사물에 대한 인격적 지배</a:t>
            </a:r>
            <a:r>
              <a:rPr lang="en-US" altLang="ko-KR" dirty="0"/>
              <a:t>(</a:t>
            </a:r>
            <a:r>
              <a:rPr lang="ko-KR" altLang="en-US" dirty="0"/>
              <a:t>인간에 대한 인격적 지배가 아니라</a:t>
            </a:r>
            <a:r>
              <a:rPr lang="en-US" altLang="ko-KR" dirty="0"/>
              <a:t>)</a:t>
            </a:r>
            <a:r>
              <a:rPr lang="ko-KR" altLang="en-US" dirty="0"/>
              <a:t>의 결과로서 관계성이 </a:t>
            </a:r>
            <a:r>
              <a:rPr lang="en-US" altLang="ko-KR" dirty="0"/>
              <a:t>property (</a:t>
            </a:r>
            <a:r>
              <a:rPr lang="ko-KR" altLang="en-US" dirty="0"/>
              <a:t>사물의 속성이 인격의 속성으로 </a:t>
            </a:r>
            <a:r>
              <a:rPr lang="en-US" altLang="ko-KR" dirty="0"/>
              <a:t>appropriation[</a:t>
            </a:r>
            <a:r>
              <a:rPr lang="ko-KR" altLang="en-US" dirty="0"/>
              <a:t>전유</a:t>
            </a:r>
            <a:r>
              <a:rPr lang="en-US" altLang="ko-KR" dirty="0"/>
              <a:t>/</a:t>
            </a:r>
            <a:r>
              <a:rPr lang="ko-KR" altLang="en-US" dirty="0"/>
              <a:t>취득</a:t>
            </a:r>
            <a:r>
              <a:rPr lang="en-US" altLang="ko-KR" dirty="0"/>
              <a:t>/</a:t>
            </a:r>
            <a:r>
              <a:rPr lang="ko-KR" altLang="en-US" dirty="0"/>
              <a:t>귀속</a:t>
            </a:r>
            <a:r>
              <a:rPr lang="en-US" altLang="ko-KR" dirty="0"/>
              <a:t>]) --&gt; possessive individualism</a:t>
            </a:r>
            <a:r>
              <a:rPr lang="ko-KR" altLang="en-US" dirty="0"/>
              <a:t>의 원칙임</a:t>
            </a:r>
          </a:p>
          <a:p>
            <a:pPr lvl="0" fontAlgn="base"/>
            <a:r>
              <a:rPr lang="en-US" altLang="ko-KR" dirty="0"/>
              <a:t>between us</a:t>
            </a:r>
            <a:r>
              <a:rPr lang="ko-KR" altLang="en-US" dirty="0"/>
              <a:t>와 </a:t>
            </a:r>
            <a:r>
              <a:rPr lang="en-US" altLang="ko-KR" dirty="0"/>
              <a:t>among us</a:t>
            </a:r>
            <a:endParaRPr lang="ko-KR" altLang="en-US" dirty="0"/>
          </a:p>
          <a:p>
            <a:pPr lvl="0" fontAlgn="base"/>
            <a:r>
              <a:rPr lang="ko-KR" altLang="en-US" dirty="0"/>
              <a:t>두 개의 계약과 자유주의</a:t>
            </a:r>
          </a:p>
          <a:p>
            <a:pPr fontAlgn="base"/>
            <a:r>
              <a:rPr lang="ko-KR" altLang="en-US" dirty="0"/>
              <a:t>①로크의 </a:t>
            </a:r>
            <a:r>
              <a:rPr lang="en-US" altLang="ko-KR" dirty="0"/>
              <a:t>between us(</a:t>
            </a:r>
            <a:r>
              <a:rPr lang="ko-KR" altLang="en-US" dirty="0" err="1"/>
              <a:t>수평효</a:t>
            </a:r>
            <a:r>
              <a:rPr lang="en-US" altLang="ko-KR" dirty="0"/>
              <a:t>) </a:t>
            </a:r>
            <a:r>
              <a:rPr lang="ko-KR" altLang="en-US" dirty="0"/>
              <a:t>②</a:t>
            </a:r>
            <a:r>
              <a:rPr lang="ko-KR" altLang="en-US" dirty="0" err="1"/>
              <a:t>홉스의</a:t>
            </a:r>
            <a:r>
              <a:rPr lang="ko-KR" altLang="en-US" dirty="0"/>
              <a:t> </a:t>
            </a:r>
            <a:r>
              <a:rPr lang="en-US" altLang="ko-KR" dirty="0"/>
              <a:t>among us(</a:t>
            </a:r>
            <a:r>
              <a:rPr lang="ko-KR" altLang="en-US" dirty="0" err="1"/>
              <a:t>수직효</a:t>
            </a:r>
            <a:r>
              <a:rPr lang="en-US" altLang="ko-KR" dirty="0"/>
              <a:t>)</a:t>
            </a:r>
            <a:endParaRPr lang="ko-KR" altLang="en-US" dirty="0"/>
          </a:p>
          <a:p>
            <a:pPr lvl="0" fontAlgn="base"/>
            <a:r>
              <a:rPr lang="ko-KR" altLang="en-US" dirty="0" err="1"/>
              <a:t>홉스의</a:t>
            </a:r>
            <a:r>
              <a:rPr lang="ko-KR" altLang="en-US" dirty="0"/>
              <a:t> 국가</a:t>
            </a:r>
            <a:r>
              <a:rPr lang="en-US" altLang="ko-KR" dirty="0"/>
              <a:t>-</a:t>
            </a:r>
            <a:r>
              <a:rPr lang="ko-KR" altLang="en-US" dirty="0"/>
              <a:t>나의 관계는 신학적 관계이기도 함</a:t>
            </a:r>
            <a:r>
              <a:rPr lang="en-US" altLang="ko-KR" dirty="0"/>
              <a:t>(</a:t>
            </a:r>
            <a:r>
              <a:rPr lang="ko-KR" altLang="en-US" dirty="0" err="1"/>
              <a:t>홉스가</a:t>
            </a:r>
            <a:r>
              <a:rPr lang="ko-KR" altLang="en-US" dirty="0"/>
              <a:t> 사회계약 논의에 앞서 신정국가를 이야기 하는데 주목해야 함</a:t>
            </a:r>
            <a:r>
              <a:rPr lang="en-US" altLang="ko-KR" dirty="0"/>
              <a:t>. </a:t>
            </a:r>
            <a:r>
              <a:rPr lang="ko-KR" altLang="en-US" dirty="0"/>
              <a:t>형식은 같다는 점</a:t>
            </a:r>
            <a:r>
              <a:rPr lang="en-US" altLang="ko-KR" dirty="0"/>
              <a:t>) 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2620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II. 20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세기 자유주의 제도 질서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2. </a:t>
            </a:r>
            <a:r>
              <a:rPr lang="ko-KR" altLang="en-US" dirty="0"/>
              <a:t>고전</a:t>
            </a:r>
            <a:r>
              <a:rPr lang="en-US" altLang="ko-KR" dirty="0"/>
              <a:t> </a:t>
            </a:r>
            <a:r>
              <a:rPr lang="ko-KR" altLang="en-US" dirty="0"/>
              <a:t>자유주의의 세 가지 문제 </a:t>
            </a:r>
            <a:r>
              <a:rPr lang="en-US" altLang="ko-KR" dirty="0"/>
              <a:t>(</a:t>
            </a:r>
            <a:r>
              <a:rPr lang="ko-KR" altLang="en-US" dirty="0"/>
              <a:t>자유주의의 아포리아</a:t>
            </a:r>
            <a:r>
              <a:rPr lang="en-US" altLang="ko-KR" dirty="0"/>
              <a:t>): </a:t>
            </a:r>
            <a:r>
              <a:rPr lang="ko-KR" altLang="en-US" dirty="0"/>
              <a:t>고전자유주의의 위기</a:t>
            </a:r>
          </a:p>
          <a:p>
            <a:pPr fontAlgn="base"/>
            <a:r>
              <a:rPr lang="ko-KR" altLang="en-US" dirty="0"/>
              <a:t>①</a:t>
            </a:r>
            <a:r>
              <a:rPr lang="en-US" altLang="ko-KR" dirty="0" err="1"/>
              <a:t>Eigentumsloss</a:t>
            </a:r>
            <a:r>
              <a:rPr lang="en-US" altLang="ko-KR" dirty="0"/>
              <a:t>(=</a:t>
            </a:r>
            <a:r>
              <a:rPr lang="ko-KR" altLang="en-US" dirty="0"/>
              <a:t>프롤레타리아트</a:t>
            </a:r>
            <a:r>
              <a:rPr lang="en-US" altLang="ko-KR" dirty="0"/>
              <a:t>) : </a:t>
            </a:r>
            <a:r>
              <a:rPr lang="ko-KR" altLang="en-US" dirty="0"/>
              <a:t>소유가 없으면 인격도 없는가</a:t>
            </a:r>
            <a:r>
              <a:rPr lang="en-US" altLang="ko-KR" dirty="0"/>
              <a:t>?(property-less = </a:t>
            </a:r>
            <a:r>
              <a:rPr lang="en-US" altLang="ko-KR" dirty="0" err="1"/>
              <a:t>humanless</a:t>
            </a:r>
            <a:r>
              <a:rPr lang="en-US" altLang="ko-KR" dirty="0"/>
              <a:t>?)</a:t>
            </a:r>
            <a:endParaRPr lang="ko-KR" altLang="en-US" dirty="0"/>
          </a:p>
          <a:p>
            <a:pPr fontAlgn="base"/>
            <a:r>
              <a:rPr lang="ko-KR" altLang="en-US" dirty="0"/>
              <a:t>②인간학적 질문</a:t>
            </a:r>
            <a:r>
              <a:rPr lang="en-US" altLang="ko-KR" dirty="0"/>
              <a:t>: </a:t>
            </a:r>
            <a:r>
              <a:rPr lang="ko-KR" altLang="en-US" dirty="0" err="1"/>
              <a:t>칸트적</a:t>
            </a:r>
            <a:r>
              <a:rPr lang="ko-KR" altLang="en-US" dirty="0"/>
              <a:t> 인간학의 </a:t>
            </a:r>
            <a:r>
              <a:rPr lang="ko-KR" altLang="en-US" dirty="0" err="1"/>
              <a:t>균질성과</a:t>
            </a:r>
            <a:r>
              <a:rPr lang="ko-KR" altLang="en-US" dirty="0"/>
              <a:t> </a:t>
            </a:r>
            <a:r>
              <a:rPr lang="ko-KR" altLang="en-US" dirty="0" err="1"/>
              <a:t>소유주체는</a:t>
            </a:r>
            <a:r>
              <a:rPr lang="ko-KR" altLang="en-US" dirty="0"/>
              <a:t> 현실적 인간학적 차이와 </a:t>
            </a:r>
            <a:r>
              <a:rPr lang="ko-KR" altLang="en-US" dirty="0" err="1"/>
              <a:t>백인남성</a:t>
            </a:r>
            <a:r>
              <a:rPr lang="ko-KR" altLang="en-US" dirty="0"/>
              <a:t> 지배를 은폐하는가</a:t>
            </a:r>
            <a:r>
              <a:rPr lang="en-US" altLang="ko-KR" dirty="0"/>
              <a:t>? (Women as </a:t>
            </a:r>
            <a:r>
              <a:rPr lang="en-US" altLang="ko-KR" dirty="0" err="1"/>
              <a:t>Eigentumsloss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ko-KR" altLang="en-US" dirty="0"/>
              <a:t>③자연권으로서 인격들 사이의 관계에 비인격으로서 ‘공권력</a:t>
            </a:r>
            <a:r>
              <a:rPr lang="en-US" altLang="ko-KR" dirty="0"/>
              <a:t>=</a:t>
            </a:r>
            <a:r>
              <a:rPr lang="ko-KR" altLang="en-US" dirty="0" err="1"/>
              <a:t>국가’는</a:t>
            </a:r>
            <a:r>
              <a:rPr lang="ko-KR" altLang="en-US" dirty="0"/>
              <a:t> 어떻게 개입이 가능한가</a:t>
            </a:r>
            <a:r>
              <a:rPr lang="en-US" altLang="ko-KR" dirty="0"/>
              <a:t>? </a:t>
            </a:r>
            <a:r>
              <a:rPr lang="ko-KR" altLang="en-US" dirty="0"/>
              <a:t>왜 우위에 설 수 있는가</a:t>
            </a:r>
            <a:r>
              <a:rPr lang="en-US" altLang="ko-KR" dirty="0"/>
              <a:t>? (</a:t>
            </a:r>
            <a:r>
              <a:rPr lang="ko-KR" altLang="en-US" dirty="0" err="1"/>
              <a:t>리바이어던의</a:t>
            </a:r>
            <a:r>
              <a:rPr lang="ko-KR" altLang="en-US" dirty="0"/>
              <a:t> 자의성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 err="1"/>
              <a:t>법인격</a:t>
            </a:r>
            <a:r>
              <a:rPr lang="ko-KR" altLang="en-US" dirty="0"/>
              <a:t> 형성으로 문제 해결하고자 함</a:t>
            </a:r>
            <a:r>
              <a:rPr lang="en-US" altLang="ko-KR" dirty="0"/>
              <a:t>(</a:t>
            </a:r>
            <a:r>
              <a:rPr lang="ko-KR" altLang="en-US" dirty="0"/>
              <a:t>그 계보는 개인주의적 자유주의의 안티테제로서 </a:t>
            </a:r>
            <a:r>
              <a:rPr lang="ko-KR" altLang="en-US" dirty="0" err="1"/>
              <a:t>유기체론적</a:t>
            </a:r>
            <a:r>
              <a:rPr lang="ko-KR" altLang="en-US" dirty="0"/>
              <a:t> </a:t>
            </a:r>
            <a:r>
              <a:rPr lang="en-US" altLang="ko-KR" dirty="0" err="1"/>
              <a:t>Verein</a:t>
            </a:r>
            <a:r>
              <a:rPr lang="en-US" altLang="ko-KR" dirty="0"/>
              <a:t>(association) (</a:t>
            </a:r>
            <a:r>
              <a:rPr lang="ko-KR" altLang="en-US" dirty="0"/>
              <a:t>미국적 방식의 계약론 우위 하의 종합으로 이어짐</a:t>
            </a:r>
            <a:r>
              <a:rPr lang="en-US" altLang="ko-KR" dirty="0"/>
              <a:t>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2994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43155"/>
            <a:ext cx="10353762" cy="4848045"/>
          </a:xfrm>
        </p:spPr>
        <p:txBody>
          <a:bodyPr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en-US" altLang="ko-KR" sz="2400" dirty="0"/>
              <a:t>3. </a:t>
            </a:r>
            <a:r>
              <a:rPr lang="ko-KR" altLang="en-US" sz="2400" dirty="0"/>
              <a:t>고전자유주의의 위기와 미국 자유주의 전환의 역사제도적 조건</a:t>
            </a:r>
            <a:r>
              <a:rPr lang="en-US" altLang="ko-KR" sz="2400" dirty="0"/>
              <a:t>1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216000" lvl="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핵심은 법인자본주의의 등장과 </a:t>
            </a:r>
            <a:r>
              <a:rPr lang="ko-KR" altLang="en-US" dirty="0" err="1"/>
              <a:t>법인격</a:t>
            </a:r>
            <a:r>
              <a:rPr lang="ko-KR" altLang="en-US" dirty="0"/>
              <a:t> 형성</a:t>
            </a:r>
          </a:p>
          <a:p>
            <a:pPr marL="216000" lvl="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역사제도적 조건은 자본주의를 사권의 주체들 사이의 연결망으로 작동시키는 제도 결합</a:t>
            </a:r>
            <a:r>
              <a:rPr lang="en-US" altLang="ko-KR" dirty="0"/>
              <a:t>(institutional assemblage)</a:t>
            </a:r>
            <a:r>
              <a:rPr lang="ko-KR" altLang="en-US" dirty="0"/>
              <a:t>로 보는 것</a:t>
            </a:r>
          </a:p>
          <a:p>
            <a:pPr marL="396000" indent="0" fontAlgn="base">
              <a:buNone/>
            </a:pPr>
            <a:r>
              <a:rPr lang="ko-KR" altLang="en-US" dirty="0"/>
              <a:t>①사권의 주체들 사이의 </a:t>
            </a:r>
            <a:r>
              <a:rPr lang="en-US" altLang="ko-KR" dirty="0"/>
              <a:t>between us </a:t>
            </a:r>
            <a:r>
              <a:rPr lang="ko-KR" altLang="en-US" dirty="0"/>
              <a:t>관계 ②화폐적 연결 ③</a:t>
            </a:r>
            <a:r>
              <a:rPr lang="en-US" altLang="ko-KR" dirty="0"/>
              <a:t>(</a:t>
            </a:r>
            <a:r>
              <a:rPr lang="ko-KR" altLang="en-US" dirty="0"/>
              <a:t>법인 사이의</a:t>
            </a:r>
            <a:r>
              <a:rPr lang="en-US" altLang="ko-KR" dirty="0"/>
              <a:t>) </a:t>
            </a:r>
            <a:r>
              <a:rPr lang="ko-KR" altLang="en-US" dirty="0"/>
              <a:t>회계적 연결</a:t>
            </a:r>
          </a:p>
          <a:p>
            <a:pPr marL="396000" lvl="0" indent="0" fontAlgn="base">
              <a:buNone/>
            </a:pPr>
            <a:r>
              <a:rPr lang="ko-KR" altLang="en-US" dirty="0" err="1"/>
              <a:t>뉴딜적</a:t>
            </a:r>
            <a:r>
              <a:rPr lang="ko-KR" altLang="en-US" dirty="0"/>
              <a:t> 전환</a:t>
            </a:r>
          </a:p>
          <a:p>
            <a:pPr marL="396000" indent="0" fontAlgn="base">
              <a:buNone/>
            </a:pPr>
            <a:r>
              <a:rPr lang="ko-KR" altLang="en-US" dirty="0"/>
              <a:t>②공적 기구로서의 법인의 지위</a:t>
            </a:r>
            <a:r>
              <a:rPr lang="en-US" altLang="ko-KR" dirty="0"/>
              <a:t>: </a:t>
            </a:r>
            <a:r>
              <a:rPr lang="ko-KR" altLang="en-US" dirty="0"/>
              <a:t>더 이상 사권이 사인들 사이의 관계가 아님</a:t>
            </a:r>
            <a:r>
              <a:rPr lang="en-US" altLang="ko-KR" dirty="0"/>
              <a:t>. </a:t>
            </a:r>
            <a:r>
              <a:rPr lang="ko-KR" altLang="en-US" dirty="0"/>
              <a:t>즉 공적 기관이며</a:t>
            </a:r>
            <a:r>
              <a:rPr lang="en-US" altLang="ko-KR" dirty="0"/>
              <a:t>, </a:t>
            </a:r>
            <a:r>
              <a:rPr lang="ko-KR" altLang="en-US" dirty="0"/>
              <a:t>그 투명성의 </a:t>
            </a:r>
            <a:r>
              <a:rPr lang="ko-KR" altLang="en-US" dirty="0" err="1"/>
              <a:t>규제자로서</a:t>
            </a:r>
            <a:r>
              <a:rPr lang="ko-KR" altLang="en-US" dirty="0"/>
              <a:t> </a:t>
            </a:r>
            <a:r>
              <a:rPr lang="ko-KR" altLang="en-US" dirty="0" err="1"/>
              <a:t>행정권력의</a:t>
            </a:r>
            <a:r>
              <a:rPr lang="ko-KR" altLang="en-US" dirty="0"/>
              <a:t> 위상이 중요해지며</a:t>
            </a:r>
            <a:r>
              <a:rPr lang="en-US" altLang="ko-KR" dirty="0"/>
              <a:t>, </a:t>
            </a:r>
            <a:r>
              <a:rPr lang="ko-KR" altLang="en-US" dirty="0"/>
              <a:t>이는 새로운 </a:t>
            </a:r>
            <a:r>
              <a:rPr lang="en-US" altLang="ko-KR" dirty="0"/>
              <a:t>norm</a:t>
            </a:r>
            <a:r>
              <a:rPr lang="ko-KR" altLang="en-US" dirty="0"/>
              <a:t>에 종속되어야 함</a:t>
            </a:r>
          </a:p>
          <a:p>
            <a:pPr marL="396000" indent="0" fontAlgn="base">
              <a:buNone/>
            </a:pPr>
            <a:r>
              <a:rPr lang="ko-KR" altLang="en-US" dirty="0"/>
              <a:t>③</a:t>
            </a:r>
            <a:r>
              <a:rPr lang="ko-KR" altLang="en-US" dirty="0" err="1"/>
              <a:t>와그너법</a:t>
            </a:r>
            <a:r>
              <a:rPr lang="en-US" altLang="ko-KR" dirty="0"/>
              <a:t>: </a:t>
            </a:r>
            <a:r>
              <a:rPr lang="ko-KR" altLang="en-US" dirty="0"/>
              <a:t>노동자는 </a:t>
            </a:r>
            <a:r>
              <a:rPr lang="en-US" altLang="ko-KR" dirty="0" err="1"/>
              <a:t>Eigentumsloss</a:t>
            </a:r>
            <a:r>
              <a:rPr lang="ko-KR" altLang="en-US" dirty="0"/>
              <a:t>아니다</a:t>
            </a:r>
            <a:r>
              <a:rPr lang="en-US" altLang="ko-KR" dirty="0"/>
              <a:t>. Dominium</a:t>
            </a:r>
            <a:r>
              <a:rPr lang="ko-KR" altLang="en-US" dirty="0"/>
              <a:t>과 구분되는 </a:t>
            </a:r>
            <a:r>
              <a:rPr lang="en-US" altLang="ko-KR" dirty="0"/>
              <a:t>Imperium (</a:t>
            </a:r>
            <a:r>
              <a:rPr lang="ko-KR" altLang="en-US" dirty="0"/>
              <a:t>사회적인 것</a:t>
            </a:r>
            <a:r>
              <a:rPr lang="en-US" altLang="ko-KR" dirty="0"/>
              <a:t>2</a:t>
            </a:r>
            <a:r>
              <a:rPr lang="ko-KR" altLang="en-US" dirty="0"/>
              <a:t>를 우위에 두면서 사회적인 것</a:t>
            </a:r>
            <a:r>
              <a:rPr lang="en-US" altLang="ko-KR" dirty="0"/>
              <a:t>1</a:t>
            </a:r>
            <a:r>
              <a:rPr lang="ko-KR" altLang="en-US" dirty="0"/>
              <a:t>의 문제를 해결함</a:t>
            </a:r>
            <a:r>
              <a:rPr lang="en-US" altLang="ko-KR" dirty="0"/>
              <a:t>. between us</a:t>
            </a:r>
            <a:r>
              <a:rPr lang="ko-KR" altLang="en-US" dirty="0"/>
              <a:t>를 규제하는 </a:t>
            </a:r>
            <a:r>
              <a:rPr lang="en-US" altLang="ko-KR" dirty="0"/>
              <a:t>Among Us </a:t>
            </a:r>
            <a:r>
              <a:rPr lang="ko-KR" altLang="en-US" dirty="0"/>
              <a:t>논리의 지배</a:t>
            </a:r>
            <a:r>
              <a:rPr lang="en-US" altLang="ko-KR" dirty="0"/>
              <a:t>)</a:t>
            </a:r>
            <a:endParaRPr lang="ko-KR" altLang="en-US" dirty="0"/>
          </a:p>
          <a:p>
            <a:pPr marL="396000" indent="0" fontAlgn="base">
              <a:buNone/>
            </a:pPr>
            <a:r>
              <a: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</a:t>
            </a:r>
            <a:r>
              <a:rPr lang="ko-KR" altLang="en-US" dirty="0"/>
              <a:t>표준회계의 등장</a:t>
            </a:r>
            <a:r>
              <a:rPr lang="en-US" altLang="ko-KR" dirty="0"/>
              <a:t>: </a:t>
            </a:r>
            <a:r>
              <a:rPr lang="ko-KR" altLang="en-US" dirty="0" err="1"/>
              <a:t>균질적</a:t>
            </a:r>
            <a:r>
              <a:rPr lang="ko-KR" altLang="en-US" dirty="0"/>
              <a:t> 표준 형성을 통해 </a:t>
            </a:r>
            <a:r>
              <a:rPr lang="ko-KR" altLang="en-US" dirty="0" err="1"/>
              <a:t>국민계정을</a:t>
            </a:r>
            <a:r>
              <a:rPr lang="ko-KR" altLang="en-US" dirty="0"/>
              <a:t> 전제로 한 거시경제 관리가 가능해짐 </a:t>
            </a:r>
          </a:p>
          <a:p>
            <a:pPr marL="216000" indent="0" fontAlgn="base">
              <a:buNone/>
            </a:pP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84199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338349"/>
            <a:ext cx="10353762" cy="4452851"/>
          </a:xfrm>
        </p:spPr>
        <p:txBody>
          <a:bodyPr/>
          <a:lstStyle/>
          <a:p>
            <a:pPr marL="558900" indent="-342900" fontAlgn="base">
              <a:buFont typeface="Wingdings" panose="05000000000000000000" pitchFamily="2" charset="2"/>
              <a:buChar char="à"/>
            </a:pPr>
            <a:r>
              <a:rPr lang="ko-KR" altLang="en-US" dirty="0"/>
              <a:t>그 지구화 방식의 역사제도적조건</a:t>
            </a:r>
            <a:r>
              <a:rPr lang="en-US" altLang="ko-KR" dirty="0"/>
              <a:t>1</a:t>
            </a:r>
            <a:r>
              <a:rPr lang="ko-KR" altLang="en-US" dirty="0"/>
              <a:t>의 등장</a:t>
            </a:r>
            <a:endParaRPr lang="en-US" altLang="ko-KR" dirty="0"/>
          </a:p>
          <a:p>
            <a:pPr marL="216000" indent="0" fontAlgn="base">
              <a:buNone/>
            </a:pPr>
            <a:endParaRPr lang="ko-KR" altLang="en-US" dirty="0"/>
          </a:p>
          <a:p>
            <a:pPr marL="216000" indent="0" fontAlgn="base">
              <a:buNone/>
            </a:pPr>
            <a:r>
              <a:rPr lang="ko-KR" altLang="en-US" dirty="0"/>
              <a:t>①</a:t>
            </a:r>
            <a:r>
              <a:rPr lang="ko-KR" altLang="en-US" dirty="0" err="1"/>
              <a:t>브레튼우즈의</a:t>
            </a:r>
            <a:r>
              <a:rPr lang="ko-KR" altLang="en-US" dirty="0"/>
              <a:t> 화폐적 규준</a:t>
            </a:r>
          </a:p>
          <a:p>
            <a:pPr marL="216000" indent="0" fontAlgn="base">
              <a:buNone/>
            </a:pPr>
            <a:r>
              <a:rPr lang="ko-KR" altLang="en-US" dirty="0"/>
              <a:t>②</a:t>
            </a:r>
            <a:r>
              <a:rPr lang="ko-KR" altLang="en-US" dirty="0" err="1"/>
              <a:t>와그너법의</a:t>
            </a:r>
            <a:r>
              <a:rPr lang="ko-KR" altLang="en-US" dirty="0"/>
              <a:t> 노사관계론</a:t>
            </a:r>
          </a:p>
          <a:p>
            <a:pPr marL="216000" indent="0" fontAlgn="base">
              <a:buNone/>
            </a:pPr>
            <a:r>
              <a:rPr lang="ko-KR" altLang="en-US" dirty="0"/>
              <a:t>③</a:t>
            </a:r>
            <a:r>
              <a:rPr lang="ko-KR" altLang="en-US" dirty="0" err="1"/>
              <a:t>얄타체제의</a:t>
            </a:r>
            <a:r>
              <a:rPr lang="ko-KR" altLang="en-US" dirty="0"/>
              <a:t> </a:t>
            </a:r>
            <a:r>
              <a:rPr lang="ko-KR" altLang="en-US" dirty="0" err="1"/>
              <a:t>국가간체계</a:t>
            </a:r>
            <a:r>
              <a:rPr lang="ko-KR" altLang="en-US" dirty="0"/>
              <a:t> 질서</a:t>
            </a: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5058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83411"/>
            <a:ext cx="10353762" cy="4807789"/>
          </a:xfrm>
        </p:spPr>
        <p:txBody>
          <a:bodyPr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altLang="ko-KR" dirty="0"/>
              <a:t>4. </a:t>
            </a:r>
            <a:r>
              <a:rPr lang="ko-KR" altLang="en-US" dirty="0" err="1"/>
              <a:t>법인격의</a:t>
            </a:r>
            <a:r>
              <a:rPr lang="ko-KR" altLang="en-US" dirty="0"/>
              <a:t> 쟁점 </a:t>
            </a:r>
            <a:r>
              <a:rPr lang="en-US" altLang="ko-KR" dirty="0"/>
              <a:t>(corporation</a:t>
            </a:r>
            <a:r>
              <a:rPr lang="ko-KR" altLang="en-US" dirty="0"/>
              <a:t>이자 </a:t>
            </a:r>
            <a:r>
              <a:rPr lang="en-US" altLang="ko-KR" dirty="0"/>
              <a:t>legal person)</a:t>
            </a:r>
          </a:p>
          <a:p>
            <a:pPr marL="0" indent="0" fontAlgn="base">
              <a:buNone/>
            </a:pPr>
            <a:endParaRPr lang="ko-KR" altLang="en-US" dirty="0"/>
          </a:p>
          <a:p>
            <a:pPr marL="0" indent="0" fontAlgn="base">
              <a:buNone/>
            </a:pPr>
            <a:r>
              <a:rPr lang="en-US" altLang="ko-KR" dirty="0"/>
              <a:t>(1) </a:t>
            </a:r>
            <a:r>
              <a:rPr lang="ko-KR" altLang="en-US" dirty="0"/>
              <a:t>자유주의 아포리아의 탈피</a:t>
            </a:r>
          </a:p>
          <a:p>
            <a:pPr marL="288000" indent="0" fontAlgn="base">
              <a:buNone/>
            </a:pPr>
            <a:r>
              <a:rPr lang="ko-KR" altLang="en-US" dirty="0"/>
              <a:t>①‘</a:t>
            </a:r>
            <a:r>
              <a:rPr lang="ko-KR" altLang="en-US" dirty="0" err="1"/>
              <a:t>소유적</a:t>
            </a:r>
            <a:r>
              <a:rPr lang="ko-KR" altLang="en-US" dirty="0"/>
              <a:t> 개인주의’ 완성</a:t>
            </a:r>
            <a:r>
              <a:rPr lang="en-US" altLang="ko-KR" dirty="0"/>
              <a:t>: </a:t>
            </a:r>
            <a:r>
              <a:rPr lang="en-US" altLang="ko-KR" dirty="0" err="1"/>
              <a:t>Eigentumsloss</a:t>
            </a:r>
            <a:r>
              <a:rPr lang="en-US" altLang="ko-KR" dirty="0"/>
              <a:t> </a:t>
            </a:r>
            <a:r>
              <a:rPr lang="ko-KR" altLang="en-US" dirty="0"/>
              <a:t>문제는 근본적으로 해결</a:t>
            </a:r>
            <a:r>
              <a:rPr lang="en-US" altLang="ko-KR" dirty="0"/>
              <a:t>: </a:t>
            </a:r>
            <a:r>
              <a:rPr lang="ko-KR" altLang="en-US" dirty="0"/>
              <a:t>무소유 법인은 존재할 수 없게 함 </a:t>
            </a:r>
            <a:r>
              <a:rPr lang="en-US" altLang="ko-KR" dirty="0"/>
              <a:t>(</a:t>
            </a:r>
            <a:r>
              <a:rPr lang="ko-KR" altLang="en-US" dirty="0"/>
              <a:t>예외로 비영리 사단을 인정하여 공적 위치를 부여함 </a:t>
            </a:r>
            <a:r>
              <a:rPr lang="en-US" altLang="ko-KR" dirty="0" err="1"/>
              <a:t>Verein</a:t>
            </a:r>
            <a:r>
              <a:rPr lang="en-US" altLang="ko-KR" dirty="0"/>
              <a:t>)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②</a:t>
            </a:r>
            <a:r>
              <a:rPr lang="ko-KR" altLang="en-US" dirty="0" err="1"/>
              <a:t>칸트적</a:t>
            </a:r>
            <a:r>
              <a:rPr lang="ko-KR" altLang="en-US" dirty="0"/>
              <a:t> 인간학의 완성</a:t>
            </a:r>
            <a:r>
              <a:rPr lang="en-US" altLang="ko-KR" dirty="0"/>
              <a:t>: </a:t>
            </a:r>
            <a:r>
              <a:rPr lang="ko-KR" altLang="en-US" dirty="0"/>
              <a:t>인간학적 질문을 차단함</a:t>
            </a:r>
            <a:r>
              <a:rPr lang="en-US" altLang="ko-KR" dirty="0"/>
              <a:t>. </a:t>
            </a:r>
            <a:r>
              <a:rPr lang="ko-KR" altLang="en-US" dirty="0"/>
              <a:t>법인의 비인격적 특징을 전제로 한 </a:t>
            </a:r>
            <a:r>
              <a:rPr lang="ko-KR" altLang="en-US" dirty="0" err="1"/>
              <a:t>인격성</a:t>
            </a:r>
            <a:r>
              <a:rPr lang="ko-KR" altLang="en-US" dirty="0"/>
              <a:t> </a:t>
            </a:r>
            <a:r>
              <a:rPr lang="en-US" altLang="ko-KR" dirty="0"/>
              <a:t>(</a:t>
            </a:r>
            <a:r>
              <a:rPr lang="ko-KR" altLang="en-US" dirty="0" err="1"/>
              <a:t>균질적</a:t>
            </a:r>
            <a:r>
              <a:rPr lang="ko-KR" altLang="en-US" dirty="0"/>
              <a:t> 인간학의 달성</a:t>
            </a:r>
            <a:r>
              <a:rPr lang="en-US" altLang="ko-KR" dirty="0"/>
              <a:t>: </a:t>
            </a:r>
            <a:r>
              <a:rPr lang="ko-KR" altLang="en-US" dirty="0"/>
              <a:t>페미니즘 도전을 회피함</a:t>
            </a:r>
            <a:r>
              <a:rPr lang="en-US" altLang="ko-KR" dirty="0"/>
              <a:t>). </a:t>
            </a:r>
            <a:r>
              <a:rPr lang="ko-KR" altLang="en-US" dirty="0"/>
              <a:t>인격에 수반되는 복합적 감정들로부터 벗어남</a:t>
            </a:r>
            <a:r>
              <a:rPr lang="en-US" altLang="ko-KR" dirty="0"/>
              <a:t>(</a:t>
            </a:r>
            <a:r>
              <a:rPr lang="ko-KR" altLang="en-US" dirty="0"/>
              <a:t>완벽한 </a:t>
            </a:r>
            <a:r>
              <a:rPr lang="ko-KR" altLang="en-US" dirty="0" err="1"/>
              <a:t>데카르트적</a:t>
            </a:r>
            <a:r>
              <a:rPr lang="ko-KR" altLang="en-US" dirty="0"/>
              <a:t> 주체</a:t>
            </a:r>
            <a:r>
              <a:rPr lang="en-US" altLang="ko-KR" dirty="0"/>
              <a:t>)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③의무에 종속된 권리의 주체들의 이상 실현</a:t>
            </a:r>
          </a:p>
          <a:p>
            <a:pPr marL="288000" indent="0" fontAlgn="base">
              <a:buNone/>
            </a:pPr>
            <a:r>
              <a:rPr lang="en-US" altLang="ko-KR" dirty="0"/>
              <a:t>- </a:t>
            </a:r>
            <a:r>
              <a:rPr lang="ko-KR" altLang="en-US" dirty="0"/>
              <a:t>공적 규제 도입의 정당화</a:t>
            </a:r>
            <a:r>
              <a:rPr lang="en-US" altLang="ko-KR" dirty="0"/>
              <a:t>: </a:t>
            </a:r>
            <a:r>
              <a:rPr lang="ko-KR" altLang="en-US" dirty="0"/>
              <a:t>실체적 인격이 아니므로</a:t>
            </a:r>
            <a:r>
              <a:rPr lang="en-US" altLang="ko-KR" dirty="0"/>
              <a:t>, </a:t>
            </a:r>
            <a:r>
              <a:rPr lang="ko-KR" altLang="en-US" dirty="0"/>
              <a:t>법인은 </a:t>
            </a:r>
            <a:r>
              <a:rPr lang="en-US" altLang="ko-KR" dirty="0"/>
              <a:t>norm</a:t>
            </a:r>
            <a:r>
              <a:rPr lang="ko-KR" altLang="en-US" dirty="0"/>
              <a:t>의 규제에 완전히 종속되어야 함</a:t>
            </a:r>
            <a:r>
              <a:rPr lang="en-US" altLang="ko-KR" dirty="0"/>
              <a:t>. </a:t>
            </a:r>
            <a:endParaRPr lang="ko-KR" altLang="en-US" dirty="0"/>
          </a:p>
          <a:p>
            <a:pPr marL="288000" indent="0" fontAlgn="base">
              <a:buNone/>
            </a:pPr>
            <a:r>
              <a:rPr lang="ko-KR" altLang="en-US" dirty="0"/>
              <a:t>④자연권 사상에서 완전 탈피함</a:t>
            </a:r>
            <a:r>
              <a:rPr lang="en-US" altLang="ko-KR" dirty="0"/>
              <a:t>: </a:t>
            </a:r>
            <a:r>
              <a:rPr lang="ko-KR" altLang="en-US" dirty="0"/>
              <a:t>권리 이전에 의무가 있음</a:t>
            </a:r>
            <a:r>
              <a:rPr lang="en-US" altLang="ko-KR" dirty="0"/>
              <a:t>(</a:t>
            </a:r>
            <a:r>
              <a:rPr lang="ko-KR" altLang="en-US" dirty="0"/>
              <a:t>올리버 </a:t>
            </a:r>
            <a:r>
              <a:rPr lang="ko-KR" altLang="en-US" dirty="0" err="1"/>
              <a:t>웬들</a:t>
            </a:r>
            <a:r>
              <a:rPr lang="ko-KR" altLang="en-US" dirty="0"/>
              <a:t> 홈스 </a:t>
            </a:r>
            <a:r>
              <a:rPr lang="en-US" altLang="ko-KR" dirty="0"/>
              <a:t>Jr.). </a:t>
            </a:r>
            <a:r>
              <a:rPr lang="ko-KR" altLang="en-US" dirty="0"/>
              <a:t>권리는 법에 의해 창조되는 것임</a:t>
            </a:r>
            <a:r>
              <a:rPr lang="en-US" altLang="ko-KR" dirty="0"/>
              <a:t>. </a:t>
            </a:r>
            <a:r>
              <a:rPr lang="ko-KR" altLang="en-US" dirty="0"/>
              <a:t>법인은 법에 의해 창조되는 가상적 실체임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0985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989162"/>
            <a:ext cx="10353762" cy="4802038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altLang="ko-KR" dirty="0"/>
              <a:t>(2) </a:t>
            </a:r>
            <a:r>
              <a:rPr lang="ko-KR" altLang="en-US" dirty="0"/>
              <a:t>뉴딜적 전환의 함의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lvl="0" fontAlgn="base"/>
            <a:r>
              <a:rPr lang="en-US" altLang="ko-KR" dirty="0"/>
              <a:t>20</a:t>
            </a:r>
            <a:r>
              <a:rPr lang="ko-KR" altLang="en-US" dirty="0"/>
              <a:t>세기 ‘사회적 </a:t>
            </a:r>
            <a:r>
              <a:rPr lang="ko-KR" altLang="en-US" dirty="0" err="1"/>
              <a:t>자유주의’는</a:t>
            </a:r>
            <a:r>
              <a:rPr lang="ko-KR" altLang="en-US" dirty="0"/>
              <a:t> ‘사권’ 개념을 </a:t>
            </a:r>
            <a:r>
              <a:rPr lang="en-US" altLang="ko-KR" dirty="0" err="1"/>
              <a:t>Eigentumslos</a:t>
            </a:r>
            <a:r>
              <a:rPr lang="ko-KR" altLang="en-US" dirty="0"/>
              <a:t>로 확장하면서 </a:t>
            </a:r>
            <a:r>
              <a:rPr lang="en-US" altLang="ko-KR" dirty="0"/>
              <a:t>dominium</a:t>
            </a:r>
            <a:r>
              <a:rPr lang="ko-KR" altLang="en-US" dirty="0"/>
              <a:t>에 대한 </a:t>
            </a:r>
            <a:r>
              <a:rPr lang="en-US" altLang="ko-KR" dirty="0"/>
              <a:t>imperium</a:t>
            </a:r>
            <a:r>
              <a:rPr lang="ko-KR" altLang="en-US" dirty="0"/>
              <a:t>의 우위</a:t>
            </a:r>
            <a:r>
              <a:rPr lang="en-US" altLang="ko-KR" dirty="0"/>
              <a:t>(</a:t>
            </a:r>
            <a:r>
              <a:rPr lang="ko-KR" altLang="en-US" dirty="0" err="1"/>
              <a:t>주권자원칙</a:t>
            </a:r>
            <a:r>
              <a:rPr lang="en-US" altLang="ko-KR" dirty="0"/>
              <a:t>)</a:t>
            </a:r>
            <a:r>
              <a:rPr lang="ko-KR" altLang="en-US" dirty="0"/>
              <a:t>을 수립하고자 하였음</a:t>
            </a:r>
            <a:r>
              <a:rPr lang="en-US" altLang="ko-KR" dirty="0"/>
              <a:t>: </a:t>
            </a:r>
            <a:r>
              <a:rPr lang="ko-KR" altLang="en-US" dirty="0"/>
              <a:t>이것이 사권의 </a:t>
            </a:r>
            <a:r>
              <a:rPr lang="ko-KR" altLang="en-US" dirty="0" err="1"/>
              <a:t>공권화</a:t>
            </a:r>
            <a:r>
              <a:rPr lang="en-US" altLang="ko-KR" dirty="0"/>
              <a:t>/</a:t>
            </a:r>
            <a:r>
              <a:rPr lang="ko-KR" altLang="en-US" dirty="0"/>
              <a:t>공권의 </a:t>
            </a:r>
            <a:r>
              <a:rPr lang="ko-KR" altLang="en-US" dirty="0" err="1"/>
              <a:t>사권화를</a:t>
            </a:r>
            <a:r>
              <a:rPr lang="ko-KR" altLang="en-US" dirty="0"/>
              <a:t> 수반하고 그 귀결이 뉴딜의 </a:t>
            </a:r>
            <a:r>
              <a:rPr lang="ko-KR" altLang="en-US" dirty="0" err="1"/>
              <a:t>행정권력</a:t>
            </a:r>
            <a:r>
              <a:rPr lang="ko-KR" altLang="en-US" dirty="0"/>
              <a:t> 강조</a:t>
            </a:r>
            <a:r>
              <a:rPr lang="en-US" altLang="ko-KR" dirty="0"/>
              <a:t>, </a:t>
            </a:r>
            <a:r>
              <a:rPr lang="ko-KR" altLang="en-US" dirty="0"/>
              <a:t>집단적 권리의 형성으로 나타났음</a:t>
            </a:r>
          </a:p>
          <a:p>
            <a:pPr lvl="0" fontAlgn="base"/>
            <a:r>
              <a:rPr lang="ko-KR" altLang="en-US" dirty="0" err="1"/>
              <a:t>뉴딜적</a:t>
            </a:r>
            <a:r>
              <a:rPr lang="ko-KR" altLang="en-US" dirty="0"/>
              <a:t> 전환은 </a:t>
            </a:r>
            <a:r>
              <a:rPr lang="ko-KR" altLang="en-US" dirty="0" err="1"/>
              <a:t>이중트랙의</a:t>
            </a:r>
            <a:r>
              <a:rPr lang="ko-KR" altLang="en-US" dirty="0"/>
              <a:t> 공존</a:t>
            </a:r>
            <a:r>
              <a:rPr lang="en-US" altLang="ko-KR" dirty="0"/>
              <a:t>: </a:t>
            </a:r>
            <a:r>
              <a:rPr lang="ko-KR" altLang="en-US" dirty="0"/>
              <a:t>①사권의 출발점과 </a:t>
            </a:r>
            <a:r>
              <a:rPr lang="en-US" altLang="ko-KR" dirty="0"/>
              <a:t>Imperium</a:t>
            </a:r>
            <a:r>
              <a:rPr lang="ko-KR" altLang="en-US" dirty="0"/>
              <a:t>이 </a:t>
            </a:r>
            <a:r>
              <a:rPr lang="en-US" altLang="ko-KR" dirty="0"/>
              <a:t>Dominium</a:t>
            </a:r>
            <a:r>
              <a:rPr lang="ko-KR" altLang="en-US" dirty="0"/>
              <a:t>에 우위에 서는 자유로운 시민 공동체</a:t>
            </a:r>
            <a:r>
              <a:rPr lang="en-US" altLang="ko-KR" dirty="0"/>
              <a:t>(</a:t>
            </a:r>
            <a:r>
              <a:rPr lang="ko-KR" altLang="en-US" dirty="0" err="1"/>
              <a:t>시민윤리</a:t>
            </a:r>
            <a:r>
              <a:rPr lang="en-US" altLang="ko-KR" dirty="0"/>
              <a:t>/</a:t>
            </a:r>
            <a:r>
              <a:rPr lang="ko-KR" altLang="en-US" dirty="0" err="1"/>
              <a:t>프래그머티즘</a:t>
            </a:r>
            <a:r>
              <a:rPr lang="en-US" altLang="ko-KR" dirty="0"/>
              <a:t>) </a:t>
            </a:r>
            <a:r>
              <a:rPr lang="ko-KR" altLang="en-US" dirty="0"/>
              <a:t>②공공기관으로서 법인들 사이의 관계를 표준적 </a:t>
            </a:r>
            <a:r>
              <a:rPr lang="en-US" altLang="ko-KR" dirty="0"/>
              <a:t>norm(</a:t>
            </a:r>
            <a:r>
              <a:rPr lang="ko-KR" altLang="en-US" dirty="0"/>
              <a:t>의무</a:t>
            </a:r>
            <a:r>
              <a:rPr lang="en-US" altLang="ko-KR" dirty="0"/>
              <a:t>/ </a:t>
            </a:r>
            <a:r>
              <a:rPr lang="ko-KR" altLang="en-US" dirty="0" err="1"/>
              <a:t>화폐규준</a:t>
            </a:r>
            <a:r>
              <a:rPr lang="en-US" altLang="ko-KR" dirty="0"/>
              <a:t>/ </a:t>
            </a:r>
            <a:r>
              <a:rPr lang="ko-KR" altLang="en-US" dirty="0" err="1"/>
              <a:t>회계규준에</a:t>
            </a:r>
            <a:r>
              <a:rPr lang="ko-KR" altLang="en-US" dirty="0"/>
              <a:t> 따라</a:t>
            </a:r>
            <a:r>
              <a:rPr lang="en-US" altLang="ko-KR" dirty="0"/>
              <a:t>)</a:t>
            </a:r>
            <a:r>
              <a:rPr lang="ko-KR" altLang="en-US" dirty="0"/>
              <a:t>의 규제로 작동시키는 ‘</a:t>
            </a:r>
            <a:r>
              <a:rPr lang="ko-KR" altLang="en-US" dirty="0" err="1"/>
              <a:t>자연화’의</a:t>
            </a:r>
            <a:r>
              <a:rPr lang="ko-KR" altLang="en-US" dirty="0"/>
              <a:t> 관계</a:t>
            </a:r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 err="1"/>
              <a:t>자연화의</a:t>
            </a:r>
            <a:r>
              <a:rPr lang="ko-KR" altLang="en-US" dirty="0"/>
              <a:t> 핵심 주체가 ‘</a:t>
            </a:r>
            <a:r>
              <a:rPr lang="ko-KR" altLang="en-US" dirty="0" err="1"/>
              <a:t>사인’으로부터</a:t>
            </a:r>
            <a:r>
              <a:rPr lang="ko-KR" altLang="en-US" dirty="0"/>
              <a:t> ‘공인으로서 </a:t>
            </a:r>
            <a:r>
              <a:rPr lang="ko-KR" altLang="en-US" dirty="0" err="1"/>
              <a:t>법인기업’으로</a:t>
            </a:r>
            <a:r>
              <a:rPr lang="ko-KR" altLang="en-US" dirty="0"/>
              <a:t> 전환하고 이들의 </a:t>
            </a:r>
            <a:r>
              <a:rPr lang="en-US" altLang="ko-KR" dirty="0"/>
              <a:t>between us</a:t>
            </a:r>
            <a:r>
              <a:rPr lang="ko-KR" altLang="en-US" dirty="0"/>
              <a:t>관계의 ‘</a:t>
            </a:r>
            <a:r>
              <a:rPr lang="ko-KR" altLang="en-US" dirty="0" err="1"/>
              <a:t>자연화’가</a:t>
            </a:r>
            <a:r>
              <a:rPr lang="ko-KR" altLang="en-US" dirty="0"/>
              <a:t> 작동하며</a:t>
            </a:r>
            <a:r>
              <a:rPr lang="en-US" altLang="ko-KR" dirty="0"/>
              <a:t>, </a:t>
            </a:r>
            <a:r>
              <a:rPr lang="ko-KR" altLang="en-US" dirty="0"/>
              <a:t>국가</a:t>
            </a:r>
            <a:r>
              <a:rPr lang="en-US" altLang="ko-KR" dirty="0"/>
              <a:t>(</a:t>
            </a:r>
            <a:r>
              <a:rPr lang="ko-KR" altLang="en-US" dirty="0" err="1"/>
              <a:t>행정권력</a:t>
            </a:r>
            <a:r>
              <a:rPr lang="en-US" altLang="ko-KR" dirty="0"/>
              <a:t>)</a:t>
            </a:r>
            <a:r>
              <a:rPr lang="ko-KR" altLang="en-US" dirty="0"/>
              <a:t>의 ‘</a:t>
            </a:r>
            <a:r>
              <a:rPr lang="ko-KR" altLang="en-US" dirty="0" err="1"/>
              <a:t>외부’가</a:t>
            </a:r>
            <a:r>
              <a:rPr lang="ko-KR" altLang="en-US" dirty="0"/>
              <a:t> 아닌 그 작동의 일부로서 들어와 있음 </a:t>
            </a:r>
          </a:p>
        </p:txBody>
      </p:sp>
    </p:spTree>
    <p:extLst>
      <p:ext uri="{BB962C8B-B14F-4D97-AF65-F5344CB8AC3E}">
        <p14:creationId xmlns:p14="http://schemas.microsoft.com/office/powerpoint/2010/main" val="504347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buNone/>
            </a:pPr>
            <a:r>
              <a:rPr lang="en-US" altLang="ko-KR" sz="3200" dirty="0"/>
              <a:t>5. </a:t>
            </a:r>
            <a:r>
              <a:rPr lang="ko-KR" altLang="en-US" sz="3200" dirty="0"/>
              <a:t>사회적 재생산의 조건으로서 </a:t>
            </a:r>
            <a:r>
              <a:rPr lang="en-US" altLang="ko-KR" sz="3200" dirty="0"/>
              <a:t>20</a:t>
            </a:r>
            <a:r>
              <a:rPr lang="ko-KR" altLang="en-US" sz="3200" dirty="0"/>
              <a:t>세기 자유주의 제도의 기초</a:t>
            </a:r>
            <a:r>
              <a:rPr lang="en-US" altLang="ko-KR" sz="3200" dirty="0"/>
              <a:t>: </a:t>
            </a:r>
            <a:r>
              <a:rPr lang="ko-KR" altLang="en-US" sz="3200" dirty="0"/>
              <a:t>법적</a:t>
            </a:r>
            <a:r>
              <a:rPr lang="en-US" altLang="ko-KR" sz="3200" dirty="0"/>
              <a:t>-</a:t>
            </a:r>
            <a:r>
              <a:rPr lang="ko-KR" altLang="en-US" sz="3200" dirty="0"/>
              <a:t>경제적 주체의 역사적 형식</a:t>
            </a:r>
            <a:endParaRPr lang="en-US" altLang="ko-KR" dirty="0"/>
          </a:p>
          <a:p>
            <a:pPr marL="0" lvl="0" indent="0" fontAlgn="base">
              <a:buNone/>
            </a:pP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(1) </a:t>
            </a:r>
            <a:r>
              <a:rPr lang="ko-KR" altLang="en-US" dirty="0"/>
              <a:t>사회적인 것</a:t>
            </a:r>
            <a:r>
              <a:rPr lang="en-US" altLang="ko-KR" dirty="0"/>
              <a:t>1</a:t>
            </a:r>
            <a:r>
              <a:rPr lang="ko-KR" altLang="en-US" dirty="0"/>
              <a:t>의 현실화</a:t>
            </a: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- 20</a:t>
            </a:r>
            <a:r>
              <a:rPr lang="ko-KR" altLang="en-US" dirty="0"/>
              <a:t>세기 전환의 중요한 함의</a:t>
            </a:r>
            <a:r>
              <a:rPr lang="en-US" altLang="ko-KR" dirty="0"/>
              <a:t>: </a:t>
            </a:r>
            <a:r>
              <a:rPr lang="ko-KR" altLang="en-US" dirty="0"/>
              <a:t>자유주의적 주체가 자본주의 재생산의 핵심적 역사</a:t>
            </a:r>
            <a:r>
              <a:rPr lang="en-US" altLang="ko-KR" dirty="0"/>
              <a:t>·</a:t>
            </a:r>
            <a:r>
              <a:rPr lang="ko-KR" altLang="en-US" dirty="0"/>
              <a:t>제도적 조건으로 작용</a:t>
            </a:r>
            <a:r>
              <a:rPr lang="en-US" altLang="ko-KR" dirty="0"/>
              <a:t>(‘</a:t>
            </a:r>
            <a:r>
              <a:rPr lang="ko-KR" altLang="en-US" dirty="0"/>
              <a:t>사회적인 것</a:t>
            </a:r>
            <a:r>
              <a:rPr lang="en-US" altLang="ko-KR" dirty="0"/>
              <a:t>1’</a:t>
            </a:r>
            <a:r>
              <a:rPr lang="ko-KR" altLang="en-US" dirty="0"/>
              <a:t>의 </a:t>
            </a:r>
            <a:r>
              <a:rPr lang="ko-KR" altLang="en-US" dirty="0" err="1"/>
              <a:t>가상성이</a:t>
            </a:r>
            <a:r>
              <a:rPr lang="ko-KR" altLang="en-US" dirty="0"/>
              <a:t> 현실화하면서 ‘사회적인 것</a:t>
            </a:r>
            <a:r>
              <a:rPr lang="en-US" altLang="ko-KR" dirty="0"/>
              <a:t>2’</a:t>
            </a:r>
            <a:r>
              <a:rPr lang="ko-KR" altLang="en-US" dirty="0"/>
              <a:t>의 지속성의 조건이 됨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lvl="0" indent="0" fontAlgn="base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12422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306938-5CE4-733A-B82E-520EDBBCB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599"/>
            <a:ext cx="10353762" cy="5273675"/>
          </a:xfrm>
        </p:spPr>
        <p:txBody>
          <a:bodyPr>
            <a:normAutofit fontScale="77500" lnSpcReduction="2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(2) 20</a:t>
            </a:r>
            <a:r>
              <a:rPr lang="ko-KR" altLang="en-US" dirty="0"/>
              <a:t>세기 </a:t>
            </a:r>
            <a:r>
              <a:rPr lang="en-US" altLang="ko-KR" dirty="0"/>
              <a:t>‘</a:t>
            </a:r>
            <a:r>
              <a:rPr lang="ko-KR" altLang="en-US" dirty="0"/>
              <a:t>개인</a:t>
            </a:r>
            <a:r>
              <a:rPr lang="en-US" altLang="ko-KR" dirty="0"/>
              <a:t>’</a:t>
            </a:r>
            <a:r>
              <a:rPr lang="ko-KR" altLang="en-US" dirty="0"/>
              <a:t>의 두 가지 주체 형식</a:t>
            </a:r>
            <a:endParaRPr lang="en-US" altLang="ko-KR" dirty="0"/>
          </a:p>
          <a:p>
            <a:pPr marL="0" lvl="0" indent="0" fontAlgn="base">
              <a:buNone/>
            </a:pPr>
            <a:r>
              <a:rPr lang="en-US" altLang="ko-KR" dirty="0"/>
              <a:t>   (</a:t>
            </a:r>
            <a:r>
              <a:rPr lang="ko-KR" altLang="en-US" dirty="0"/>
              <a:t>법적</a:t>
            </a:r>
            <a:r>
              <a:rPr lang="en-US" altLang="ko-KR" dirty="0"/>
              <a:t>-</a:t>
            </a:r>
            <a:r>
              <a:rPr lang="ko-KR" altLang="en-US" dirty="0"/>
              <a:t>경제적 주체</a:t>
            </a:r>
            <a:r>
              <a:rPr lang="en-US" altLang="ko-KR" dirty="0"/>
              <a:t>: </a:t>
            </a:r>
            <a:r>
              <a:rPr lang="ko-KR" altLang="en-US" dirty="0"/>
              <a:t>경제적 자동성은 법률적 형식을 통해서만 가능해짐</a:t>
            </a:r>
            <a:r>
              <a:rPr lang="en-US" altLang="ko-KR" dirty="0"/>
              <a:t>) --&gt; </a:t>
            </a:r>
            <a:r>
              <a:rPr lang="ko-KR" altLang="en-US" dirty="0"/>
              <a:t>경제적 자유주의와 법률 자유주의가 </a:t>
            </a:r>
            <a:r>
              <a:rPr lang="en-US" altLang="ko-KR" dirty="0"/>
              <a:t>20</a:t>
            </a:r>
            <a:r>
              <a:rPr lang="ko-KR" altLang="en-US" dirty="0"/>
              <a:t>세기 자유주의 제도 형성의 핵심 특징임</a:t>
            </a:r>
            <a:r>
              <a:rPr lang="en-US" altLang="ko-KR" dirty="0"/>
              <a:t>(</a:t>
            </a:r>
            <a:r>
              <a:rPr lang="ko-KR" altLang="en-US" dirty="0"/>
              <a:t>세계의 ‘</a:t>
            </a:r>
            <a:r>
              <a:rPr lang="ko-KR" altLang="en-US" dirty="0" err="1"/>
              <a:t>미국화’의</a:t>
            </a:r>
            <a:r>
              <a:rPr lang="ko-KR" altLang="en-US" dirty="0"/>
              <a:t> </a:t>
            </a:r>
            <a:r>
              <a:rPr lang="ko-KR" altLang="en-US" dirty="0" err="1"/>
              <a:t>핵심점</a:t>
            </a:r>
            <a:r>
              <a:rPr lang="en-US" altLang="ko-KR" dirty="0"/>
              <a:t>)</a:t>
            </a:r>
          </a:p>
          <a:p>
            <a:pPr marL="0" lvl="0" indent="0" fontAlgn="base">
              <a:buNone/>
            </a:pPr>
            <a:endParaRPr lang="ko-KR" altLang="en-US" dirty="0"/>
          </a:p>
          <a:p>
            <a:pPr lvl="0" fontAlgn="base"/>
            <a:r>
              <a:rPr lang="ko-KR" altLang="en-US" dirty="0"/>
              <a:t>두 개의 방식</a:t>
            </a:r>
            <a:r>
              <a:rPr lang="en-US" altLang="ko-KR" dirty="0"/>
              <a:t>: </a:t>
            </a:r>
            <a:r>
              <a:rPr lang="ko-KR" altLang="en-US" dirty="0"/>
              <a:t>①</a:t>
            </a:r>
            <a:r>
              <a:rPr lang="en-US" altLang="ko-KR" dirty="0"/>
              <a:t>between us</a:t>
            </a:r>
            <a:r>
              <a:rPr lang="ko-KR" altLang="en-US" dirty="0"/>
              <a:t>로서 ‘私法’ ②</a:t>
            </a:r>
            <a:r>
              <a:rPr lang="en-US" altLang="ko-KR" dirty="0"/>
              <a:t>among us</a:t>
            </a:r>
            <a:r>
              <a:rPr lang="ko-KR" altLang="en-US" dirty="0"/>
              <a:t>로서 公法</a:t>
            </a:r>
            <a:r>
              <a:rPr lang="en-US" altLang="ko-KR" dirty="0"/>
              <a:t>, </a:t>
            </a:r>
            <a:r>
              <a:rPr lang="ko-KR" altLang="en-US" dirty="0"/>
              <a:t>그리고 중요한 점으로서 공법의 ‘</a:t>
            </a:r>
            <a:r>
              <a:rPr lang="ko-KR" altLang="en-US" dirty="0" err="1"/>
              <a:t>사법화’와</a:t>
            </a:r>
            <a:r>
              <a:rPr lang="ko-KR" altLang="en-US" dirty="0"/>
              <a:t> 사법의 공법화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dirty="0"/>
              <a:t>--&gt; </a:t>
            </a:r>
            <a:r>
              <a:rPr lang="ko-KR" altLang="en-US" dirty="0"/>
              <a:t>여기서 국가가 두가지 상이한 방식으로 등장함 </a:t>
            </a:r>
            <a:endParaRPr lang="en-US" altLang="ko-KR" dirty="0"/>
          </a:p>
          <a:p>
            <a:pPr marL="396000" indent="0" fontAlgn="base">
              <a:buNone/>
            </a:pPr>
            <a:r>
              <a:rPr lang="ko-KR" altLang="en-US" dirty="0"/>
              <a:t>①사적 계약 주체들</a:t>
            </a:r>
            <a:r>
              <a:rPr lang="en-US" altLang="ko-KR" dirty="0"/>
              <a:t>(between us)</a:t>
            </a:r>
            <a:r>
              <a:rPr lang="ko-KR" altLang="en-US" dirty="0"/>
              <a:t>의 계약 공정성의 외부적 감시자로서 수평적 효과</a:t>
            </a:r>
            <a:r>
              <a:rPr lang="en-US" altLang="ko-KR" dirty="0"/>
              <a:t>(</a:t>
            </a:r>
            <a:r>
              <a:rPr lang="ko-KR" altLang="en-US" dirty="0"/>
              <a:t>법률 용어로서 ‘</a:t>
            </a:r>
            <a:r>
              <a:rPr lang="ko-KR" altLang="en-US" dirty="0" err="1"/>
              <a:t>수평효</a:t>
            </a:r>
            <a:r>
              <a:rPr lang="ko-KR" altLang="en-US" dirty="0"/>
              <a:t>’</a:t>
            </a:r>
            <a:r>
              <a:rPr lang="en-US" altLang="ko-KR" dirty="0"/>
              <a:t>) </a:t>
            </a:r>
          </a:p>
          <a:p>
            <a:pPr marL="396000" indent="0" fontAlgn="base">
              <a:buNone/>
            </a:pPr>
            <a:r>
              <a:rPr lang="ko-KR" altLang="en-US" dirty="0"/>
              <a:t>②공동의 계약 주체</a:t>
            </a:r>
            <a:r>
              <a:rPr lang="en-US" altLang="ko-KR" dirty="0"/>
              <a:t>(</a:t>
            </a:r>
            <a:r>
              <a:rPr lang="ko-KR" altLang="en-US" dirty="0"/>
              <a:t>사회계약</a:t>
            </a:r>
            <a:r>
              <a:rPr lang="en-US" altLang="ko-KR" dirty="0"/>
              <a:t>)</a:t>
            </a:r>
            <a:r>
              <a:rPr lang="ko-KR" altLang="en-US" dirty="0"/>
              <a:t>에 대한 계약 주체로서 수직적 효과</a:t>
            </a:r>
            <a:r>
              <a:rPr lang="en-US" altLang="ko-KR" dirty="0"/>
              <a:t>(</a:t>
            </a:r>
            <a:r>
              <a:rPr lang="ko-KR" altLang="en-US" dirty="0"/>
              <a:t>법률 용어로서 ‘</a:t>
            </a:r>
            <a:r>
              <a:rPr lang="ko-KR" altLang="en-US" dirty="0" err="1"/>
              <a:t>수직효</a:t>
            </a:r>
            <a:r>
              <a:rPr lang="ko-KR" altLang="en-US" dirty="0"/>
              <a:t>’</a:t>
            </a:r>
            <a:r>
              <a:rPr lang="en-US" altLang="ko-KR" dirty="0"/>
              <a:t>)</a:t>
            </a:r>
          </a:p>
          <a:p>
            <a:pPr marL="396000" indent="0" fontAlgn="base">
              <a:buNone/>
            </a:pPr>
            <a:endParaRPr lang="en-US" altLang="ko-KR" dirty="0"/>
          </a:p>
          <a:p>
            <a:pPr marL="396000" indent="0" fontAlgn="base">
              <a:buNone/>
            </a:pPr>
            <a:r>
              <a:rPr lang="en-US" altLang="ko-KR" dirty="0"/>
              <a:t>: </a:t>
            </a:r>
            <a:r>
              <a:rPr lang="ko-KR" altLang="en-US" dirty="0"/>
              <a:t>뉴딜 자유주의는 </a:t>
            </a:r>
            <a:r>
              <a:rPr lang="en-US" altLang="ko-KR" dirty="0"/>
              <a:t>1)</a:t>
            </a:r>
            <a:r>
              <a:rPr lang="ko-KR" altLang="en-US" dirty="0"/>
              <a:t>법인자본주의 원리를 일반화하고 행정부 우위의 조정을 제도화하지만 </a:t>
            </a:r>
            <a:r>
              <a:rPr lang="en-US" altLang="ko-KR" dirty="0"/>
              <a:t>2)</a:t>
            </a:r>
            <a:r>
              <a:rPr lang="ko-KR" altLang="en-US" dirty="0"/>
              <a:t>집단적 권리의 작동으로서 정치는 일단 이로부터 상대적으로 유보해 별도의 </a:t>
            </a:r>
            <a:r>
              <a:rPr lang="en-US" altLang="ko-KR" dirty="0"/>
              <a:t>‘</a:t>
            </a:r>
            <a:r>
              <a:rPr lang="ko-KR" altLang="en-US" dirty="0"/>
              <a:t>합의의 정치</a:t>
            </a:r>
            <a:r>
              <a:rPr lang="en-US" altLang="ko-KR" dirty="0"/>
              <a:t>’</a:t>
            </a:r>
            <a:r>
              <a:rPr lang="ko-KR" altLang="en-US" dirty="0"/>
              <a:t>의 제도를 통해 작동시키도록 함 </a:t>
            </a:r>
            <a:r>
              <a:rPr lang="en-US" altLang="ko-KR" dirty="0"/>
              <a:t>(constitution</a:t>
            </a:r>
            <a:r>
              <a:rPr lang="ko-KR" altLang="en-US" dirty="0"/>
              <a:t>으로서 국가는 </a:t>
            </a:r>
            <a:r>
              <a:rPr lang="en-US" altLang="ko-KR" dirty="0"/>
              <a:t>＇</a:t>
            </a:r>
            <a:r>
              <a:rPr lang="ko-KR" altLang="en-US" dirty="0"/>
              <a:t>경제적 국가장치</a:t>
            </a:r>
            <a:r>
              <a:rPr lang="en-US" altLang="ko-KR" dirty="0"/>
              <a:t>’</a:t>
            </a:r>
            <a:r>
              <a:rPr lang="ko-KR" altLang="en-US" dirty="0"/>
              <a:t>의 작동 하에서 의미가 있지만</a:t>
            </a:r>
            <a:r>
              <a:rPr lang="en-US" altLang="ko-KR" dirty="0"/>
              <a:t>, </a:t>
            </a:r>
            <a:r>
              <a:rPr lang="ko-KR" altLang="en-US" dirty="0"/>
              <a:t>후자로 환원되거나 후자에 완전히 종속되는 것은 아님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719AB48-0CC0-C2F6-63C4-91836B02B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052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230702"/>
            <a:ext cx="10353762" cy="456049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ko-KR" dirty="0"/>
              <a:t>(3) </a:t>
            </a:r>
            <a:r>
              <a:rPr lang="en-US" altLang="ko-KR" i="1" dirty="0" err="1"/>
              <a:t>Eigentumslos</a:t>
            </a:r>
            <a:r>
              <a:rPr lang="en-US" altLang="ko-KR" dirty="0"/>
              <a:t> </a:t>
            </a:r>
            <a:r>
              <a:rPr lang="ko-KR" altLang="en-US" dirty="0"/>
              <a:t>문제에 대한 해결</a:t>
            </a:r>
            <a:r>
              <a:rPr lang="en-US" altLang="ko-KR" dirty="0"/>
              <a:t>: ‘</a:t>
            </a:r>
            <a:r>
              <a:rPr lang="ko-KR" altLang="en-US" dirty="0"/>
              <a:t>집단적 권리</a:t>
            </a:r>
            <a:r>
              <a:rPr lang="en-US" altLang="ko-KR" dirty="0"/>
              <a:t>’</a:t>
            </a:r>
          </a:p>
          <a:p>
            <a:pPr marL="0" indent="0">
              <a:buNone/>
            </a:pP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①</a:t>
            </a:r>
            <a:r>
              <a:rPr lang="ko-KR" altLang="en-US" dirty="0" err="1"/>
              <a:t>로크적</a:t>
            </a:r>
            <a:r>
              <a:rPr lang="ko-KR" altLang="en-US" dirty="0"/>
              <a:t> 소유관의 일정한 인정</a:t>
            </a:r>
            <a:r>
              <a:rPr lang="en-US" altLang="ko-KR" dirty="0"/>
              <a:t>(</a:t>
            </a:r>
            <a:r>
              <a:rPr lang="ko-KR" altLang="en-US" dirty="0"/>
              <a:t>창출된 가치의 집단적 귀속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②‘사회적 </a:t>
            </a:r>
            <a:r>
              <a:rPr lang="ko-KR" altLang="en-US" dirty="0" err="1"/>
              <a:t>소유’의</a:t>
            </a:r>
            <a:r>
              <a:rPr lang="ko-KR" altLang="en-US" dirty="0"/>
              <a:t> 형태로서 사권의 공권화 </a:t>
            </a:r>
            <a:r>
              <a:rPr lang="en-US" altLang="ko-KR" dirty="0"/>
              <a:t>(</a:t>
            </a:r>
            <a:r>
              <a:rPr lang="ko-KR" altLang="en-US" dirty="0"/>
              <a:t>공공재에 대한 사회적 소유의 지분을 확대를 동반</a:t>
            </a:r>
            <a:r>
              <a:rPr lang="en-US" altLang="ko-KR" dirty="0"/>
              <a:t>: ‘</a:t>
            </a:r>
            <a:r>
              <a:rPr lang="ko-KR" altLang="en-US" dirty="0" err="1"/>
              <a:t>복지’라는</a:t>
            </a:r>
            <a:r>
              <a:rPr lang="ko-KR" altLang="en-US" dirty="0"/>
              <a:t> 쟁점 </a:t>
            </a:r>
            <a:r>
              <a:rPr lang="en-US" altLang="ko-KR" dirty="0"/>
              <a:t>--&gt; </a:t>
            </a:r>
            <a:r>
              <a:rPr lang="ko-KR" altLang="en-US" dirty="0"/>
              <a:t>미시적 분배 </a:t>
            </a:r>
            <a:r>
              <a:rPr lang="en-US" altLang="ko-KR" dirty="0"/>
              <a:t>+ </a:t>
            </a:r>
            <a:r>
              <a:rPr lang="ko-KR" altLang="en-US" dirty="0"/>
              <a:t>사회적 재분배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③창출 가치의 귀속의 원칙은 ‘</a:t>
            </a:r>
            <a:r>
              <a:rPr lang="ko-KR" altLang="en-US" dirty="0" err="1"/>
              <a:t>증분’에만</a:t>
            </a:r>
            <a:r>
              <a:rPr lang="ko-KR" altLang="en-US" dirty="0"/>
              <a:t> 해당함</a:t>
            </a:r>
            <a:r>
              <a:rPr lang="en-US" altLang="ko-KR" dirty="0"/>
              <a:t>(</a:t>
            </a:r>
            <a:r>
              <a:rPr lang="ko-KR" altLang="en-US" dirty="0"/>
              <a:t>초기 조건 묻지 않고 결과만 논함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④증분 산정의 객관적 기준으로서 ‘역사적 원가회계’ 준칙의 보편적 적용 </a:t>
            </a: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⑤비유형적 기업가치 증분은 고려하지 않음 </a:t>
            </a:r>
            <a:r>
              <a:rPr lang="en-US" altLang="ko-KR" dirty="0"/>
              <a:t>--&gt; </a:t>
            </a:r>
            <a:r>
              <a:rPr lang="ko-KR" altLang="en-US" dirty="0" err="1"/>
              <a:t>와그너법에</a:t>
            </a:r>
            <a:r>
              <a:rPr lang="ko-KR" altLang="en-US" dirty="0"/>
              <a:t> 기반한 생산성 임금제의 단체협상제도의 틀 수립 </a:t>
            </a:r>
            <a:endParaRPr lang="en-US" altLang="ko-KR" dirty="0"/>
          </a:p>
          <a:p>
            <a:pPr marL="468000" indent="0">
              <a:buNone/>
            </a:pPr>
            <a:r>
              <a:rPr lang="ko-KR" altLang="en-US" dirty="0"/>
              <a:t>⑥기업 </a:t>
            </a:r>
            <a:r>
              <a:rPr lang="en-US" altLang="ko-KR" dirty="0"/>
              <a:t>stakeholder </a:t>
            </a:r>
            <a:r>
              <a:rPr lang="ko-KR" altLang="en-US" dirty="0"/>
              <a:t>핵심은 전문경영인과 노동자</a:t>
            </a:r>
            <a:r>
              <a:rPr lang="en-US" altLang="ko-KR" dirty="0"/>
              <a:t>(</a:t>
            </a:r>
            <a:r>
              <a:rPr lang="ko-KR" altLang="en-US" dirty="0"/>
              <a:t>국가의 관리감독하에</a:t>
            </a:r>
            <a:r>
              <a:rPr lang="en-US" altLang="ko-KR" dirty="0"/>
              <a:t>) </a:t>
            </a:r>
          </a:p>
          <a:p>
            <a:pPr marL="468000" indent="0">
              <a:buNone/>
            </a:pPr>
            <a:r>
              <a:rPr lang="ko-KR" altLang="en-US" dirty="0"/>
              <a:t>⑦가족 임금제 형태로 인간학적 차이는 무화</a:t>
            </a:r>
            <a:r>
              <a:rPr lang="en-US" altLang="ko-KR" dirty="0"/>
              <a:t>(</a:t>
            </a:r>
            <a:r>
              <a:rPr lang="ko-KR" altLang="en-US" dirty="0" err="1"/>
              <a:t>프레이저가</a:t>
            </a:r>
            <a:r>
              <a:rPr lang="ko-KR" altLang="en-US" dirty="0"/>
              <a:t> 말하는 </a:t>
            </a:r>
            <a:r>
              <a:rPr lang="en-US" altLang="ko-KR" dirty="0"/>
              <a:t>dependency)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8860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213449"/>
            <a:ext cx="10353762" cy="4577751"/>
          </a:xfrm>
        </p:spPr>
        <p:txBody>
          <a:bodyPr>
            <a:normAutofit fontScale="92500" lnSpcReduction="10000"/>
          </a:bodyPr>
          <a:lstStyle/>
          <a:p>
            <a:pPr marL="0" indent="0" fontAlgn="base">
              <a:buNone/>
            </a:pPr>
            <a:r>
              <a:rPr lang="en-US" altLang="ko-KR" dirty="0"/>
              <a:t>(4) </a:t>
            </a:r>
            <a:r>
              <a:rPr lang="ko-KR" altLang="en-US" dirty="0"/>
              <a:t>뉴딜체제의 취약함</a:t>
            </a:r>
            <a:endParaRPr lang="en-US" altLang="ko-KR" dirty="0"/>
          </a:p>
          <a:p>
            <a:pPr marL="0" indent="0" fontAlgn="base">
              <a:buNone/>
            </a:pPr>
            <a:endParaRPr lang="ko-KR" altLang="en-US" dirty="0"/>
          </a:p>
          <a:p>
            <a:pPr lvl="0" fontAlgn="base"/>
            <a:r>
              <a:rPr lang="ko-KR" altLang="en-US" dirty="0" err="1"/>
              <a:t>재전도가</a:t>
            </a:r>
            <a:r>
              <a:rPr lang="ko-KR" altLang="en-US" dirty="0"/>
              <a:t> 발생할 수 있음</a:t>
            </a:r>
          </a:p>
          <a:p>
            <a:pPr lvl="0" fontAlgn="base"/>
            <a:r>
              <a:rPr lang="ko-KR" altLang="en-US" dirty="0"/>
              <a:t>사권의 논리에서 </a:t>
            </a:r>
            <a:r>
              <a:rPr lang="en-US" altLang="ko-KR" dirty="0"/>
              <a:t>Dominium</a:t>
            </a:r>
            <a:r>
              <a:rPr lang="ko-KR" altLang="en-US" dirty="0"/>
              <a:t>이 </a:t>
            </a:r>
            <a:r>
              <a:rPr lang="en-US" altLang="ko-KR" dirty="0"/>
              <a:t>Imperium</a:t>
            </a:r>
            <a:r>
              <a:rPr lang="ko-KR" altLang="en-US" dirty="0"/>
              <a:t>을 압도하며</a:t>
            </a:r>
            <a:r>
              <a:rPr lang="en-US" altLang="ko-KR" dirty="0"/>
              <a:t>, </a:t>
            </a:r>
            <a:r>
              <a:rPr lang="ko-KR" altLang="en-US" dirty="0"/>
              <a:t>이것이 </a:t>
            </a:r>
            <a:r>
              <a:rPr lang="ko-KR" altLang="en-US" dirty="0" err="1"/>
              <a:t>법인격</a:t>
            </a:r>
            <a:r>
              <a:rPr lang="ko-KR" altLang="en-US" dirty="0"/>
              <a:t> 체계를 지배하는 논리로 전환함</a:t>
            </a:r>
          </a:p>
          <a:p>
            <a:pPr lvl="0" fontAlgn="base"/>
            <a:r>
              <a:rPr lang="ko-KR" altLang="en-US" dirty="0"/>
              <a:t>법인 사이의 체계의 규범이 사인들 사이의 규범으로 일반화할 수 있음</a:t>
            </a:r>
          </a:p>
          <a:p>
            <a:pPr lvl="0" fontAlgn="base"/>
            <a:r>
              <a:rPr lang="ko-KR" altLang="en-US" dirty="0"/>
              <a:t>‘기업의 전제주의와 시장의 </a:t>
            </a:r>
            <a:r>
              <a:rPr lang="ko-KR" altLang="en-US" dirty="0" err="1"/>
              <a:t>무정부성</a:t>
            </a:r>
            <a:r>
              <a:rPr lang="ko-KR" altLang="en-US" dirty="0"/>
              <a:t>’ 사이에서</a:t>
            </a:r>
            <a:r>
              <a:rPr lang="en-US" altLang="ko-KR" dirty="0"/>
              <a:t>: </a:t>
            </a:r>
            <a:r>
              <a:rPr lang="ko-KR" altLang="en-US" dirty="0"/>
              <a:t>후자에 대해 </a:t>
            </a:r>
            <a:r>
              <a:rPr lang="ko-KR" altLang="en-US" dirty="0" err="1"/>
              <a:t>법인적</a:t>
            </a:r>
            <a:r>
              <a:rPr lang="ko-KR" altLang="en-US" dirty="0"/>
              <a:t> 관계 우위 하의 해결 </a:t>
            </a:r>
            <a:r>
              <a:rPr lang="en-US" altLang="ko-KR" dirty="0"/>
              <a:t>--&gt; </a:t>
            </a:r>
            <a:r>
              <a:rPr lang="ko-KR" altLang="en-US" dirty="0"/>
              <a:t>전자에 대해서는 모호함</a:t>
            </a:r>
            <a:r>
              <a:rPr lang="en-US" altLang="ko-KR" dirty="0"/>
              <a:t>(</a:t>
            </a:r>
            <a:r>
              <a:rPr lang="ko-KR" altLang="en-US" dirty="0"/>
              <a:t>법률적 제도화와 </a:t>
            </a:r>
            <a:r>
              <a:rPr lang="ko-KR" altLang="en-US" dirty="0" err="1"/>
              <a:t>시민윤리</a:t>
            </a:r>
            <a:r>
              <a:rPr lang="ko-KR" altLang="en-US" dirty="0"/>
              <a:t> 사이의 모호한 지대가 존속</a:t>
            </a:r>
            <a:r>
              <a:rPr lang="en-US" altLang="ko-KR" dirty="0"/>
              <a:t>)</a:t>
            </a:r>
            <a:endParaRPr lang="ko-KR" altLang="en-US" dirty="0"/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(</a:t>
            </a:r>
            <a:r>
              <a:rPr lang="ko-KR" altLang="en-US" dirty="0"/>
              <a:t>뉴딜 자유주의가 의도적으로 구분했던 행정과 정치의 두 세계가 법인자본주의의 일반적 논리로 통일됨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6238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21434"/>
            <a:ext cx="10353762" cy="4669766"/>
          </a:xfrm>
        </p:spPr>
        <p:txBody>
          <a:bodyPr>
            <a:normAutofit fontScale="92500" lnSpcReduction="2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6. </a:t>
            </a:r>
            <a:r>
              <a:rPr lang="ko-KR" altLang="en-US" dirty="0"/>
              <a:t>신자유주의적 </a:t>
            </a:r>
            <a:r>
              <a:rPr lang="ko-KR" altLang="en-US" dirty="0" err="1"/>
              <a:t>전환：법인을</a:t>
            </a:r>
            <a:r>
              <a:rPr lang="ko-KR" altLang="en-US" dirty="0"/>
              <a:t> 통해 해결하려던 자유주의 아포리아의 회귀</a:t>
            </a:r>
            <a:endParaRPr lang="en-US" altLang="ko-KR" dirty="0"/>
          </a:p>
          <a:p>
            <a:pPr marL="0" lvl="0" indent="0" fontAlgn="base">
              <a:buNone/>
            </a:pPr>
            <a:endParaRPr lang="ko-KR" altLang="en-US" dirty="0"/>
          </a:p>
          <a:p>
            <a:pPr fontAlgn="base"/>
            <a:r>
              <a:rPr lang="ko-KR" altLang="en-US" dirty="0"/>
              <a:t>①</a:t>
            </a:r>
            <a:r>
              <a:rPr lang="en-US" altLang="ko-KR" dirty="0" err="1"/>
              <a:t>Eigentumsloss</a:t>
            </a:r>
            <a:r>
              <a:rPr lang="en-US" altLang="ko-KR" dirty="0"/>
              <a:t>: </a:t>
            </a:r>
            <a:r>
              <a:rPr lang="ko-KR" altLang="en-US" dirty="0"/>
              <a:t>공권 </a:t>
            </a:r>
            <a:r>
              <a:rPr lang="ko-KR" altLang="en-US" dirty="0" err="1"/>
              <a:t>우위하의</a:t>
            </a:r>
            <a:r>
              <a:rPr lang="ko-KR" altLang="en-US" dirty="0"/>
              <a:t> </a:t>
            </a:r>
            <a:r>
              <a:rPr lang="ko-KR" altLang="en-US" dirty="0" err="1"/>
              <a:t>사인관계</a:t>
            </a:r>
            <a:r>
              <a:rPr lang="ko-KR" altLang="en-US" dirty="0"/>
              <a:t> 규준이 사라짐</a:t>
            </a:r>
            <a:r>
              <a:rPr lang="en-US" altLang="ko-KR" dirty="0"/>
              <a:t>. </a:t>
            </a:r>
            <a:r>
              <a:rPr lang="ko-KR" altLang="en-US" dirty="0"/>
              <a:t>개인들은 </a:t>
            </a:r>
            <a:r>
              <a:rPr lang="ko-KR" altLang="en-US" dirty="0" err="1"/>
              <a:t>법인적</a:t>
            </a:r>
            <a:r>
              <a:rPr lang="ko-KR" altLang="en-US" dirty="0"/>
              <a:t> 규준에 따르는 ‘기업가적 </a:t>
            </a:r>
            <a:r>
              <a:rPr lang="ko-KR" altLang="en-US" dirty="0" err="1"/>
              <a:t>주체’로</a:t>
            </a:r>
            <a:r>
              <a:rPr lang="ko-KR" altLang="en-US" dirty="0"/>
              <a:t> 전환함</a:t>
            </a:r>
            <a:r>
              <a:rPr lang="en-US" altLang="ko-KR" dirty="0"/>
              <a:t>. </a:t>
            </a:r>
            <a:r>
              <a:rPr lang="en-US" altLang="ko-KR" dirty="0" err="1"/>
              <a:t>Eigentumsloss</a:t>
            </a:r>
            <a:r>
              <a:rPr lang="ko-KR" altLang="en-US" dirty="0"/>
              <a:t>는 개인의 ‘</a:t>
            </a:r>
            <a:r>
              <a:rPr lang="ko-KR" altLang="en-US" dirty="0" err="1"/>
              <a:t>무능력’이</a:t>
            </a:r>
            <a:r>
              <a:rPr lang="ko-KR" altLang="en-US" dirty="0"/>
              <a:t> 됨</a:t>
            </a:r>
            <a:r>
              <a:rPr lang="en-US" altLang="ko-KR" dirty="0"/>
              <a:t>(‘</a:t>
            </a:r>
            <a:r>
              <a:rPr lang="ko-KR" altLang="en-US" dirty="0"/>
              <a:t>자기 계발하는 주체’</a:t>
            </a:r>
            <a:r>
              <a:rPr lang="en-US" altLang="ko-KR" dirty="0"/>
              <a:t>) --&gt; ‘</a:t>
            </a:r>
            <a:r>
              <a:rPr lang="ko-KR" altLang="en-US" dirty="0" err="1"/>
              <a:t>인적자본</a:t>
            </a:r>
            <a:r>
              <a:rPr lang="ko-KR" altLang="en-US" dirty="0"/>
              <a:t>’ 개념의 역습</a:t>
            </a:r>
            <a:r>
              <a:rPr lang="en-US" altLang="ko-KR" dirty="0"/>
              <a:t>(</a:t>
            </a:r>
            <a:r>
              <a:rPr lang="en-US" altLang="ko-KR" dirty="0" err="1"/>
              <a:t>Eigentumsloss</a:t>
            </a:r>
            <a:r>
              <a:rPr lang="ko-KR" altLang="en-US" dirty="0"/>
              <a:t>의 현존을 인정하면서 </a:t>
            </a:r>
            <a:r>
              <a:rPr lang="en-US" altLang="ko-KR" dirty="0"/>
              <a:t>Imperium/</a:t>
            </a:r>
            <a:r>
              <a:rPr lang="ko-KR" altLang="en-US" dirty="0"/>
              <a:t>공권이라는 방식으로 </a:t>
            </a:r>
            <a:r>
              <a:rPr lang="en-US" altLang="ko-KR" dirty="0"/>
              <a:t>Among Us</a:t>
            </a:r>
            <a:r>
              <a:rPr lang="ko-KR" altLang="en-US" dirty="0"/>
              <a:t>문제를 해결하는 대신 </a:t>
            </a:r>
            <a:r>
              <a:rPr lang="en-US" altLang="ko-KR" dirty="0"/>
              <a:t>Between Us</a:t>
            </a:r>
            <a:r>
              <a:rPr lang="ko-KR" altLang="en-US" dirty="0"/>
              <a:t>의 방식 </a:t>
            </a:r>
            <a:r>
              <a:rPr lang="ko-KR" altLang="en-US" dirty="0" err="1"/>
              <a:t>우위하에</a:t>
            </a:r>
            <a:r>
              <a:rPr lang="ko-KR" altLang="en-US" dirty="0"/>
              <a:t> 어떻게든 개인의 </a:t>
            </a:r>
            <a:r>
              <a:rPr lang="en-US" altLang="ko-KR" dirty="0"/>
              <a:t>Human Capital</a:t>
            </a:r>
            <a:r>
              <a:rPr lang="ko-KR" altLang="en-US" dirty="0"/>
              <a:t>의 계발</a:t>
            </a:r>
            <a:r>
              <a:rPr lang="en-US" altLang="ko-KR" dirty="0"/>
              <a:t>-</a:t>
            </a:r>
            <a:r>
              <a:rPr lang="ko-KR" altLang="en-US" dirty="0"/>
              <a:t>형성을 중시함</a:t>
            </a:r>
            <a:r>
              <a:rPr lang="en-US" altLang="ko-KR" dirty="0"/>
              <a:t>. --&gt; ‘</a:t>
            </a:r>
            <a:r>
              <a:rPr lang="ko-KR" altLang="en-US" dirty="0" err="1"/>
              <a:t>사회개입적</a:t>
            </a:r>
            <a:r>
              <a:rPr lang="ko-KR" altLang="en-US" dirty="0"/>
              <a:t> </a:t>
            </a:r>
            <a:r>
              <a:rPr lang="ko-KR" altLang="en-US" dirty="0" err="1"/>
              <a:t>자유주의’와</a:t>
            </a:r>
            <a:r>
              <a:rPr lang="ko-KR" altLang="en-US" dirty="0"/>
              <a:t> </a:t>
            </a:r>
            <a:r>
              <a:rPr lang="ko-KR" altLang="en-US" dirty="0" err="1"/>
              <a:t>계측가능한</a:t>
            </a:r>
            <a:r>
              <a:rPr lang="ko-KR" altLang="en-US" dirty="0"/>
              <a:t> 개인 자산의 수량화</a:t>
            </a:r>
          </a:p>
          <a:p>
            <a:pPr fontAlgn="base"/>
            <a:r>
              <a:rPr lang="ko-KR" altLang="en-US" dirty="0"/>
              <a:t>②인간학적 차이에 대한 질문의 소거</a:t>
            </a:r>
            <a:r>
              <a:rPr lang="en-US" altLang="ko-KR" dirty="0"/>
              <a:t>: </a:t>
            </a:r>
            <a:r>
              <a:rPr lang="ko-KR" altLang="en-US" dirty="0" err="1"/>
              <a:t>법인격의</a:t>
            </a:r>
            <a:r>
              <a:rPr lang="ko-KR" altLang="en-US" dirty="0"/>
              <a:t> 준거가 소거하는 개인의 차이 또는 차이의 </a:t>
            </a:r>
            <a:r>
              <a:rPr lang="ko-KR" altLang="en-US" dirty="0" err="1"/>
              <a:t>과잉화</a:t>
            </a:r>
            <a:r>
              <a:rPr lang="en-US" altLang="ko-KR" dirty="0"/>
              <a:t>(‘</a:t>
            </a:r>
            <a:r>
              <a:rPr lang="ko-KR" altLang="en-US" dirty="0"/>
              <a:t>인간학적 </a:t>
            </a:r>
            <a:r>
              <a:rPr lang="ko-KR" altLang="en-US" dirty="0" err="1"/>
              <a:t>차이’가</a:t>
            </a:r>
            <a:r>
              <a:rPr lang="ko-KR" altLang="en-US" dirty="0"/>
              <a:t> 아니라 ‘개인적 </a:t>
            </a:r>
            <a:r>
              <a:rPr lang="ko-KR" altLang="en-US" dirty="0" err="1"/>
              <a:t>차이’의</a:t>
            </a:r>
            <a:r>
              <a:rPr lang="ko-KR" altLang="en-US" dirty="0"/>
              <a:t> 극대화</a:t>
            </a:r>
            <a:r>
              <a:rPr lang="en-US" altLang="ko-KR" dirty="0"/>
              <a:t>) (</a:t>
            </a:r>
            <a:r>
              <a:rPr lang="ko-KR" altLang="en-US" dirty="0"/>
              <a:t>성적 차이</a:t>
            </a:r>
            <a:r>
              <a:rPr lang="en-US" altLang="ko-KR" dirty="0"/>
              <a:t>, </a:t>
            </a:r>
            <a:r>
              <a:rPr lang="ko-KR" altLang="en-US" dirty="0"/>
              <a:t>인종적 차이</a:t>
            </a:r>
            <a:r>
              <a:rPr lang="en-US" altLang="ko-KR" dirty="0"/>
              <a:t>, </a:t>
            </a:r>
            <a:r>
              <a:rPr lang="ko-KR" altLang="en-US" dirty="0"/>
              <a:t>지적 차이의 중요성의 상대화</a:t>
            </a:r>
            <a:r>
              <a:rPr lang="en-US" altLang="ko-KR" dirty="0"/>
              <a:t>)</a:t>
            </a:r>
            <a:endParaRPr lang="ko-KR" altLang="en-US" dirty="0"/>
          </a:p>
          <a:p>
            <a:pPr fontAlgn="base"/>
            <a:r>
              <a:rPr lang="ko-KR" altLang="en-US" dirty="0"/>
              <a:t>③</a:t>
            </a:r>
            <a:r>
              <a:rPr lang="ko-KR" altLang="en-US" dirty="0" err="1"/>
              <a:t>행정권력</a:t>
            </a:r>
            <a:r>
              <a:rPr lang="ko-KR" altLang="en-US" dirty="0"/>
              <a:t> 지위의 사권에 </a:t>
            </a:r>
            <a:r>
              <a:rPr lang="ko-KR" altLang="en-US" dirty="0" err="1"/>
              <a:t>재종속</a:t>
            </a:r>
            <a:r>
              <a:rPr lang="en-US" altLang="ko-KR" dirty="0"/>
              <a:t>: </a:t>
            </a:r>
            <a:r>
              <a:rPr lang="ko-KR" altLang="en-US" dirty="0"/>
              <a:t>법인의 규제자로부터 법인에 대한 고전적 관계로 회귀함</a:t>
            </a:r>
            <a:r>
              <a:rPr lang="en-US" altLang="ko-KR" dirty="0"/>
              <a:t>(tort law</a:t>
            </a:r>
            <a:r>
              <a:rPr lang="ko-KR" altLang="en-US" dirty="0"/>
              <a:t>와 </a:t>
            </a:r>
            <a:r>
              <a:rPr lang="en-US" altLang="ko-KR" dirty="0"/>
              <a:t>equity law) </a:t>
            </a:r>
            <a:r>
              <a:rPr lang="ko-KR" altLang="en-US" dirty="0" err="1"/>
              <a:t>법인기업</a:t>
            </a:r>
            <a:r>
              <a:rPr lang="ko-KR" altLang="en-US" dirty="0"/>
              <a:t> ‘</a:t>
            </a:r>
            <a:r>
              <a:rPr lang="ko-KR" altLang="en-US" dirty="0" err="1"/>
              <a:t>외부’에서</a:t>
            </a:r>
            <a:r>
              <a:rPr lang="ko-KR" altLang="en-US" dirty="0"/>
              <a:t> 통제가 최대한 </a:t>
            </a:r>
            <a:r>
              <a:rPr lang="ko-KR" altLang="en-US" dirty="0" err="1"/>
              <a:t>가능치이며</a:t>
            </a:r>
            <a:r>
              <a:rPr lang="ko-KR" altLang="en-US" dirty="0"/>
              <a:t> </a:t>
            </a:r>
            <a:r>
              <a:rPr lang="ko-KR" altLang="en-US" dirty="0" err="1"/>
              <a:t>법인기업</a:t>
            </a:r>
            <a:r>
              <a:rPr lang="ko-KR" altLang="en-US" dirty="0"/>
              <a:t> ‘</a:t>
            </a:r>
            <a:r>
              <a:rPr lang="ko-KR" altLang="en-US" dirty="0" err="1"/>
              <a:t>내부’의</a:t>
            </a:r>
            <a:r>
              <a:rPr lang="ko-KR" altLang="en-US" dirty="0"/>
              <a:t> 작동원리에 대한 사회적 개입은 점차 더 </a:t>
            </a:r>
            <a:r>
              <a:rPr lang="ko-KR" altLang="en-US" dirty="0" err="1"/>
              <a:t>취약해짐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5595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012166"/>
            <a:ext cx="10353762" cy="4779034"/>
          </a:xfrm>
        </p:spPr>
        <p:txBody>
          <a:bodyPr>
            <a:normAutofit lnSpcReduction="10000"/>
          </a:bodyPr>
          <a:lstStyle/>
          <a:p>
            <a:pPr marL="0" lvl="0" indent="0" fontAlgn="base">
              <a:buNone/>
            </a:pPr>
            <a:r>
              <a:rPr lang="en-US" altLang="ko-KR" dirty="0"/>
              <a:t>(3) </a:t>
            </a:r>
            <a:r>
              <a:rPr lang="ko-KR" altLang="en-US" dirty="0"/>
              <a:t>양자를 결합하는 새로운 주체 형식의 등장</a:t>
            </a:r>
            <a:r>
              <a:rPr lang="en-US" altLang="ko-KR" dirty="0"/>
              <a:t>: legal person (</a:t>
            </a:r>
            <a:r>
              <a:rPr lang="ko-KR" altLang="en-US" dirty="0"/>
              <a:t>법률 자유주의가 경제자유주의의 핵심으로 작동하게 되는 이유</a:t>
            </a:r>
            <a:r>
              <a:rPr lang="en-US" altLang="ko-KR" dirty="0"/>
              <a:t>) ‘</a:t>
            </a:r>
            <a:r>
              <a:rPr lang="ko-KR" altLang="en-US" dirty="0" err="1"/>
              <a:t>법인’은</a:t>
            </a:r>
            <a:r>
              <a:rPr lang="ko-KR" altLang="en-US" dirty="0"/>
              <a:t> 사법의 주체이지만 공법의 관리의 대상이 되어야 함</a:t>
            </a:r>
          </a:p>
          <a:p>
            <a:pPr lvl="0" fontAlgn="base"/>
            <a:r>
              <a:rPr lang="ko-KR" altLang="en-US" dirty="0"/>
              <a:t>사적 개인 </a:t>
            </a:r>
            <a:r>
              <a:rPr lang="en-US" altLang="ko-KR" dirty="0"/>
              <a:t>person </a:t>
            </a:r>
            <a:r>
              <a:rPr lang="ko-KR" altLang="en-US" dirty="0"/>
              <a:t>중심의 세계에서 준</a:t>
            </a:r>
            <a:r>
              <a:rPr lang="en-US" altLang="ko-KR" dirty="0"/>
              <a:t>-</a:t>
            </a:r>
            <a:r>
              <a:rPr lang="ko-KR" altLang="en-US" dirty="0"/>
              <a:t>공적 주체인 </a:t>
            </a:r>
            <a:r>
              <a:rPr lang="en-US" altLang="ko-KR" dirty="0"/>
              <a:t>legal person </a:t>
            </a:r>
            <a:r>
              <a:rPr lang="ko-KR" altLang="en-US" dirty="0"/>
              <a:t>중심의 세계로 </a:t>
            </a:r>
            <a:r>
              <a:rPr lang="ko-KR" altLang="en-US" dirty="0" err="1"/>
              <a:t>구성원리의</a:t>
            </a:r>
            <a:r>
              <a:rPr lang="ko-KR" altLang="en-US" dirty="0"/>
              <a:t> 전환</a:t>
            </a:r>
            <a:r>
              <a:rPr lang="en-US" altLang="ko-KR" dirty="0"/>
              <a:t>: </a:t>
            </a:r>
            <a:r>
              <a:rPr lang="ko-KR" altLang="en-US" dirty="0"/>
              <a:t>사적 개인에 부과할 수 없는 기준들을 ‘</a:t>
            </a:r>
            <a:r>
              <a:rPr lang="ko-KR" altLang="en-US" dirty="0" err="1"/>
              <a:t>법인’에</a:t>
            </a:r>
            <a:r>
              <a:rPr lang="ko-KR" altLang="en-US" dirty="0"/>
              <a:t> 부과할 수 있으며</a:t>
            </a:r>
            <a:r>
              <a:rPr lang="en-US" altLang="ko-KR" dirty="0"/>
              <a:t>, </a:t>
            </a:r>
            <a:r>
              <a:rPr lang="ko-KR" altLang="en-US" dirty="0"/>
              <a:t>법인의 관리 기준으로서 엄격한 </a:t>
            </a:r>
            <a:r>
              <a:rPr lang="ko-KR" altLang="en-US" dirty="0" err="1"/>
              <a:t>수량화의</a:t>
            </a:r>
            <a:r>
              <a:rPr lang="ko-KR" altLang="en-US" dirty="0"/>
              <a:t> 요건들이 강화됨</a:t>
            </a:r>
            <a:r>
              <a:rPr lang="en-US" altLang="ko-KR" dirty="0"/>
              <a:t>(</a:t>
            </a:r>
            <a:r>
              <a:rPr lang="ko-KR" altLang="en-US" dirty="0"/>
              <a:t>금융</a:t>
            </a:r>
            <a:r>
              <a:rPr lang="en-US" altLang="ko-KR" dirty="0"/>
              <a:t>-</a:t>
            </a:r>
            <a:r>
              <a:rPr lang="ko-KR" altLang="en-US" dirty="0"/>
              <a:t>회계 기준에 의한 </a:t>
            </a:r>
            <a:r>
              <a:rPr lang="ko-KR" altLang="en-US" dirty="0" err="1"/>
              <a:t>규율화</a:t>
            </a:r>
            <a:r>
              <a:rPr lang="en-US" altLang="ko-KR" dirty="0"/>
              <a:t>)</a:t>
            </a:r>
            <a:endParaRPr lang="ko-KR" altLang="en-US" dirty="0"/>
          </a:p>
          <a:p>
            <a:pPr lvl="0" fontAlgn="base"/>
            <a:r>
              <a:rPr lang="en-US" altLang="ko-KR" dirty="0"/>
              <a:t>legal person </a:t>
            </a:r>
            <a:r>
              <a:rPr lang="ko-KR" altLang="en-US" dirty="0"/>
              <a:t>네트워크 관리 방식이 사적 개인들의 규율화와 개인들 관계의 통치성으로 확장됨</a:t>
            </a:r>
            <a:r>
              <a:rPr lang="en-US" altLang="ko-KR" dirty="0"/>
              <a:t>: </a:t>
            </a:r>
            <a:r>
              <a:rPr lang="ko-KR" altLang="en-US" dirty="0"/>
              <a:t>두 영역의 차별화를 제거하고 </a:t>
            </a:r>
            <a:r>
              <a:rPr lang="ko-KR" altLang="en-US" dirty="0" err="1"/>
              <a:t>균질화하는</a:t>
            </a:r>
            <a:r>
              <a:rPr lang="ko-KR" altLang="en-US" dirty="0"/>
              <a:t> 결과로서 신자유주의</a:t>
            </a:r>
            <a:endParaRPr lang="en-US" altLang="ko-KR" dirty="0"/>
          </a:p>
          <a:p>
            <a:pPr lvl="0" fontAlgn="base"/>
            <a:r>
              <a:rPr lang="ko-KR" altLang="en-US" dirty="0"/>
              <a:t>법률 자유주의는 행위자의 미시적 행위 네트워크의 규율</a:t>
            </a:r>
            <a:r>
              <a:rPr lang="en-US" altLang="ko-KR" dirty="0"/>
              <a:t>-</a:t>
            </a:r>
            <a:r>
              <a:rPr lang="ko-KR" altLang="en-US" dirty="0" err="1"/>
              <a:t>규제기제로</a:t>
            </a:r>
            <a:r>
              <a:rPr lang="ko-KR" altLang="en-US" dirty="0"/>
              <a:t> 또한 법인들 사이의 </a:t>
            </a:r>
            <a:r>
              <a:rPr lang="ko-KR" altLang="en-US" dirty="0" err="1"/>
              <a:t>거시조절을</a:t>
            </a:r>
            <a:r>
              <a:rPr lang="ko-KR" altLang="en-US" dirty="0"/>
              <a:t> 위한 규율</a:t>
            </a:r>
            <a:r>
              <a:rPr lang="en-US" altLang="ko-KR" dirty="0"/>
              <a:t>-</a:t>
            </a:r>
            <a:r>
              <a:rPr lang="ko-KR" altLang="en-US" dirty="0"/>
              <a:t>규제 기제로 작동함 </a:t>
            </a:r>
            <a:r>
              <a:rPr lang="en-US" altLang="ko-KR" dirty="0"/>
              <a:t>(</a:t>
            </a:r>
            <a:r>
              <a:rPr lang="ko-KR" altLang="en-US" dirty="0"/>
              <a:t>전자에 기반해 후자의 관계가 </a:t>
            </a:r>
            <a:r>
              <a:rPr lang="ko-KR" altLang="en-US" dirty="0" err="1"/>
              <a:t>법인격</a:t>
            </a:r>
            <a:r>
              <a:rPr lang="ko-KR" altLang="en-US" dirty="0"/>
              <a:t> 사이의 회계적 관계로 전환되는 가가 </a:t>
            </a:r>
            <a:r>
              <a:rPr lang="ko-KR" altLang="en-US" dirty="0" err="1"/>
              <a:t>중요해짐</a:t>
            </a:r>
            <a:r>
              <a:rPr lang="en-US" altLang="ko-KR" dirty="0"/>
              <a:t>: </a:t>
            </a:r>
            <a:r>
              <a:rPr lang="ko-KR" altLang="en-US" dirty="0" err="1"/>
              <a:t>자연화하는</a:t>
            </a:r>
            <a:r>
              <a:rPr lang="ko-KR" altLang="en-US" dirty="0"/>
              <a:t> 사회적 관계성</a:t>
            </a:r>
            <a:r>
              <a:rPr lang="en-US" altLang="ko-KR" dirty="0"/>
              <a:t>)</a:t>
            </a:r>
          </a:p>
          <a:p>
            <a:pPr marL="0" lvl="0" indent="0" fontAlgn="base">
              <a:buNone/>
            </a:pPr>
            <a:r>
              <a:rPr lang="ko-KR" altLang="en-US" dirty="0"/>
              <a:t> </a:t>
            </a:r>
            <a:endParaRPr lang="en-US" altLang="ko-KR" dirty="0"/>
          </a:p>
          <a:p>
            <a:pPr lvl="0" fontAlgn="base"/>
            <a:endParaRPr lang="ko-KR" altLang="en-US" dirty="0"/>
          </a:p>
          <a:p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00074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AD00CF7-49AF-AFE5-2094-4FF2F84C2F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자유주의 제도 변천의 질문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‘between</a:t>
            </a:r>
            <a:r>
              <a:rPr lang="ko-KR" altLang="en-US" dirty="0"/>
              <a:t> </a:t>
            </a:r>
            <a:r>
              <a:rPr lang="en-US" altLang="ko-KR" dirty="0"/>
              <a:t>us’</a:t>
            </a:r>
            <a:r>
              <a:rPr lang="ko-KR" altLang="en-US" dirty="0"/>
              <a:t>와 </a:t>
            </a:r>
            <a:r>
              <a:rPr lang="en-US" altLang="ko-KR" dirty="0"/>
              <a:t>‘among</a:t>
            </a:r>
            <a:r>
              <a:rPr lang="ko-KR" altLang="en-US" dirty="0"/>
              <a:t> </a:t>
            </a:r>
            <a:r>
              <a:rPr lang="en-US" altLang="ko-KR" dirty="0"/>
              <a:t>us’</a:t>
            </a:r>
            <a:r>
              <a:rPr lang="ko-KR" altLang="en-US" dirty="0"/>
              <a:t>의 형식화를 기반으로 사회</a:t>
            </a:r>
            <a:r>
              <a:rPr lang="en-US" altLang="ko-KR" dirty="0"/>
              <a:t>-</a:t>
            </a:r>
            <a:r>
              <a:rPr lang="ko-KR" altLang="en-US" dirty="0"/>
              <a:t>경제적 관계의 </a:t>
            </a:r>
            <a:r>
              <a:rPr lang="en-US" altLang="ko-KR" dirty="0"/>
              <a:t>‘</a:t>
            </a:r>
            <a:r>
              <a:rPr lang="ko-KR" altLang="en-US" dirty="0"/>
              <a:t>자연화</a:t>
            </a:r>
            <a:r>
              <a:rPr lang="en-US" altLang="ko-KR" dirty="0"/>
              <a:t>＇</a:t>
            </a:r>
            <a:r>
              <a:rPr lang="ko-KR" altLang="en-US" dirty="0"/>
              <a:t>를 </a:t>
            </a:r>
            <a:r>
              <a:rPr lang="ko-KR" altLang="en-US" dirty="0" err="1"/>
              <a:t>추동시키는</a:t>
            </a:r>
            <a:r>
              <a:rPr lang="ko-KR" altLang="en-US" dirty="0"/>
              <a:t> 제도 배치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자율적 주체들의 자기 이익 추구에 의해 작동가능한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체계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역동성이 수립됨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 </a:t>
            </a:r>
            <a:r>
              <a:rPr lang="ko-KR" altLang="en-US" dirty="0">
                <a:sym typeface="Wingdings" panose="05000000000000000000" pitchFamily="2" charset="2"/>
              </a:rPr>
              <a:t>그 저변</a:t>
            </a:r>
            <a:r>
              <a:rPr lang="en-US" altLang="ko-KR" dirty="0">
                <a:sym typeface="Wingdings" panose="05000000000000000000" pitchFamily="2" charset="2"/>
              </a:rPr>
              <a:t>/</a:t>
            </a:r>
            <a:r>
              <a:rPr lang="ko-KR" altLang="en-US" dirty="0">
                <a:sym typeface="Wingdings" panose="05000000000000000000" pitchFamily="2" charset="2"/>
              </a:rPr>
              <a:t>그 효과는 삭제된 상태로 자동장치처럼 보이도록 </a:t>
            </a:r>
            <a:r>
              <a:rPr lang="ko-KR" altLang="en-US" dirty="0" err="1">
                <a:sym typeface="Wingdings" panose="05000000000000000000" pitchFamily="2" charset="2"/>
              </a:rPr>
              <a:t>만듬</a:t>
            </a:r>
            <a:r>
              <a:rPr lang="en-US" altLang="ko-KR" dirty="0">
                <a:sym typeface="Wingdings" panose="05000000000000000000" pitchFamily="2" charset="2"/>
              </a:rPr>
              <a:t> (</a:t>
            </a:r>
            <a:r>
              <a:rPr lang="ko-KR" altLang="en-US" dirty="0">
                <a:sym typeface="Wingdings" panose="05000000000000000000" pitchFamily="2" charset="2"/>
              </a:rPr>
              <a:t>그 한계를 인정하더라도 피드백 효과와 국가의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개입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을 통해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자연화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효과는 지속됨</a:t>
            </a:r>
            <a:r>
              <a:rPr lang="en-US" altLang="ko-KR" dirty="0">
                <a:sym typeface="Wingdings" panose="05000000000000000000" pitchFamily="2" charset="2"/>
              </a:rPr>
              <a:t>)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BA53634-E223-C10B-1F38-A05945D32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486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86707" y="461421"/>
            <a:ext cx="8498165" cy="1143000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III. 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한국 자유주의 제도 전환의 계기로서 </a:t>
            </a:r>
            <a:r>
              <a:rPr lang="en-US" altLang="ko-KR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1991</a:t>
            </a:r>
            <a:r>
              <a:rPr lang="ko-KR" altLang="en-US" sz="28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</a:t>
            </a:r>
            <a:endParaRPr lang="ko-KR" altLang="en-US" sz="2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55783" y="1604422"/>
            <a:ext cx="98401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1. </a:t>
            </a:r>
            <a:r>
              <a:rPr kumimoji="0" lang="ko-KR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비교준거점으로서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1991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: 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제도의 자유주의적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-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신자유주의적 전환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한국 사회의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이례성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 :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자유주의적 제도의 강한 착근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vs.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 규제 이념의 취약성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87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체제론’ 접근의 한계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제도 분석으로 나아가지 못하는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세력관계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분석의 한계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승리주의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사관의 덫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자유주의 제도 위기를 설명하기 어려움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Wingdings" panose="05000000000000000000" pitchFamily="2" charset="2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한국에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자유주의 제도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＇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와 그와 연결된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‘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자유주의 사상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＇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과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제도전환은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 존재하는가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?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그 비교의 출발점은 언제인가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  <a:sym typeface="Wingdings" panose="05000000000000000000" pitchFamily="2" charset="2"/>
              </a:rPr>
              <a:t>?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* 한국 사회는 어떤 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작동원리로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 지속되며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, '</a:t>
            </a:r>
            <a:r>
              <a:rPr kumimoji="0" lang="ko-KR" altLang="en-US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통치계급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'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은 그 지속성을 위해 어떤 수선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/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정비를 지속하는가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?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또는 못하는가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?  (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비교의 대상으로서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1990/91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년과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2022/24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년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ea"/>
                <a:cs typeface="+mn-cs"/>
              </a:rPr>
              <a:t>)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85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38687"/>
            <a:ext cx="10353762" cy="465251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 startAt="2"/>
            </a:pPr>
            <a:r>
              <a:rPr lang="en-US" altLang="ko-KR" sz="3100" dirty="0"/>
              <a:t>'87</a:t>
            </a:r>
            <a:r>
              <a:rPr lang="ko-KR" altLang="en-US" sz="3100" dirty="0"/>
              <a:t>년 정세의 자유주의적 전환의 시도와 반복된 실패의 출발점</a:t>
            </a:r>
            <a:r>
              <a:rPr lang="en-US" altLang="ko-KR" sz="3100" dirty="0"/>
              <a:t>’</a:t>
            </a:r>
          </a:p>
          <a:p>
            <a:pPr marL="0" indent="0">
              <a:buNone/>
            </a:pPr>
            <a:r>
              <a:rPr lang="en-US" altLang="ko-KR" sz="3100" dirty="0"/>
              <a:t>          : 87</a:t>
            </a:r>
            <a:r>
              <a:rPr lang="ko-KR" altLang="en-US" sz="3100" dirty="0"/>
              <a:t>체제론을 넘어서</a:t>
            </a:r>
            <a:endParaRPr lang="en-US" altLang="ko-KR" sz="3100" dirty="0"/>
          </a:p>
          <a:p>
            <a:endParaRPr lang="en-US" altLang="ko-KR" dirty="0"/>
          </a:p>
          <a:p>
            <a:r>
              <a:rPr lang="ko-KR" altLang="en-US" dirty="0"/>
              <a:t>한국에서 경제적 자유주의와 법률 자유주의의 접합 계기를 분석할 필요성</a:t>
            </a:r>
            <a:r>
              <a:rPr lang="en-US" altLang="ko-KR" dirty="0"/>
              <a:t>: </a:t>
            </a:r>
            <a:r>
              <a:rPr lang="ko-KR" altLang="en-US" dirty="0"/>
              <a:t>이식과 토착화 사이에서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경제적자유주의</a:t>
            </a:r>
            <a:r>
              <a:rPr lang="en-US" altLang="ko-KR" dirty="0">
                <a:sym typeface="Wingdings" panose="05000000000000000000" pitchFamily="2" charset="2"/>
              </a:rPr>
              <a:t>(EPB)</a:t>
            </a:r>
            <a:r>
              <a:rPr lang="ko-KR" altLang="en-US" dirty="0">
                <a:sym typeface="Wingdings" panose="05000000000000000000" pitchFamily="2" charset="2"/>
              </a:rPr>
              <a:t>와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  <a:r>
              <a:rPr lang="ko-KR" altLang="en-US" dirty="0">
                <a:sym typeface="Wingdings" panose="05000000000000000000" pitchFamily="2" charset="2"/>
              </a:rPr>
              <a:t>법률자유주의의 조우점으로서 </a:t>
            </a:r>
            <a:r>
              <a:rPr lang="en-US" altLang="ko-KR" dirty="0">
                <a:sym typeface="Wingdings" panose="05000000000000000000" pitchFamily="2" charset="2"/>
              </a:rPr>
              <a:t>1991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     (‘</a:t>
            </a:r>
            <a:r>
              <a:rPr lang="ko-KR" altLang="en-US" dirty="0">
                <a:sym typeface="Wingdings" panose="05000000000000000000" pitchFamily="2" charset="2"/>
              </a:rPr>
              <a:t>설계</a:t>
            </a:r>
            <a:r>
              <a:rPr lang="en-US" altLang="ko-KR" dirty="0">
                <a:sym typeface="Wingdings" panose="05000000000000000000" pitchFamily="2" charset="2"/>
              </a:rPr>
              <a:t>' </a:t>
            </a:r>
            <a:r>
              <a:rPr lang="ko-KR" altLang="en-US" dirty="0">
                <a:sym typeface="Wingdings" panose="05000000000000000000" pitchFamily="2" charset="2"/>
              </a:rPr>
              <a:t>아닌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수선</a:t>
            </a:r>
            <a:r>
              <a:rPr lang="en-US" altLang="ko-KR" dirty="0">
                <a:sym typeface="Wingdings" panose="05000000000000000000" pitchFamily="2" charset="2"/>
              </a:rPr>
              <a:t>/</a:t>
            </a:r>
            <a:r>
              <a:rPr lang="ko-KR" altLang="en-US" dirty="0">
                <a:sym typeface="Wingdings" panose="05000000000000000000" pitchFamily="2" charset="2"/>
              </a:rPr>
              <a:t>정비</a:t>
            </a:r>
            <a:r>
              <a:rPr lang="en-US" altLang="ko-KR" dirty="0">
                <a:sym typeface="Wingdings" panose="05000000000000000000" pitchFamily="2" charset="2"/>
              </a:rPr>
              <a:t>’)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 : ‘</a:t>
            </a:r>
            <a:r>
              <a:rPr lang="ko-KR" altLang="en-US" dirty="0">
                <a:sym typeface="Wingdings" panose="05000000000000000000" pitchFamily="2" charset="2"/>
              </a:rPr>
              <a:t>사권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私權</a:t>
            </a:r>
            <a:r>
              <a:rPr lang="en-US" altLang="ko-KR" dirty="0">
                <a:sym typeface="Wingdings" panose="05000000000000000000" pitchFamily="2" charset="2"/>
              </a:rPr>
              <a:t>)’</a:t>
            </a:r>
            <a:r>
              <a:rPr lang="ko-KR" altLang="en-US" dirty="0">
                <a:sym typeface="Wingdings" panose="05000000000000000000" pitchFamily="2" charset="2"/>
              </a:rPr>
              <a:t>의 핵심이 </a:t>
            </a:r>
            <a:r>
              <a:rPr lang="ko-KR" altLang="en-US" dirty="0" err="1">
                <a:sym typeface="Wingdings" panose="05000000000000000000" pitchFamily="2" charset="2"/>
              </a:rPr>
              <a:t>법인격</a:t>
            </a:r>
            <a:r>
              <a:rPr lang="ko-KR" altLang="en-US" dirty="0">
                <a:sym typeface="Wingdings" panose="05000000000000000000" pitchFamily="2" charset="2"/>
              </a:rPr>
              <a:t> 사이의 </a:t>
            </a:r>
            <a:r>
              <a:rPr lang="ko-KR" altLang="en-US" dirty="0" err="1">
                <a:sym typeface="Wingdings" panose="05000000000000000000" pitchFamily="2" charset="2"/>
              </a:rPr>
              <a:t>규제로서</a:t>
            </a:r>
            <a:r>
              <a:rPr lang="ko-KR" altLang="en-US" dirty="0">
                <a:sym typeface="Wingdings" panose="05000000000000000000" pitchFamily="2" charset="2"/>
              </a:rPr>
              <a:t> 작동하기 시작한 자유주의의 전환점</a:t>
            </a:r>
            <a:r>
              <a:rPr lang="en-US" altLang="ko-KR" dirty="0">
                <a:sym typeface="Wingdings" panose="05000000000000000000" pitchFamily="2" charset="2"/>
              </a:rPr>
              <a:t>(1990</a:t>
            </a:r>
            <a:r>
              <a:rPr lang="ko-KR" altLang="en-US" dirty="0">
                <a:sym typeface="Wingdings" panose="05000000000000000000" pitchFamily="2" charset="2"/>
              </a:rPr>
              <a:t>년 공정거래위원회가 경제기획원 한 부서에서 독립기구로 설립해 본격 작동한 것과 </a:t>
            </a:r>
            <a:r>
              <a:rPr lang="en-US" altLang="ko-KR" dirty="0">
                <a:sym typeface="Wingdings" panose="05000000000000000000" pitchFamily="2" charset="2"/>
              </a:rPr>
              <a:t>5</a:t>
            </a:r>
            <a:r>
              <a:rPr lang="ko-KR" altLang="en-US" dirty="0">
                <a:sym typeface="Wingdings" panose="05000000000000000000" pitchFamily="2" charset="2"/>
              </a:rPr>
              <a:t>개년 계획 폐기의 맞물림에 주목해야 함</a:t>
            </a:r>
            <a:r>
              <a:rPr lang="en-US" altLang="ko-KR" dirty="0">
                <a:sym typeface="Wingdings" panose="05000000000000000000" pitchFamily="2" charset="2"/>
              </a:rPr>
              <a:t>)  1912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&lt;</a:t>
            </a:r>
            <a:r>
              <a:rPr lang="ko-KR" altLang="en-US" dirty="0">
                <a:sym typeface="Wingdings" panose="05000000000000000000" pitchFamily="2" charset="2"/>
              </a:rPr>
              <a:t>조선민사령</a:t>
            </a:r>
            <a:r>
              <a:rPr lang="en-US" altLang="ko-KR" dirty="0">
                <a:sym typeface="Wingdings" panose="05000000000000000000" pitchFamily="2" charset="2"/>
              </a:rPr>
              <a:t>&gt; (</a:t>
            </a:r>
            <a:r>
              <a:rPr lang="ko-KR" altLang="en-US" dirty="0">
                <a:sym typeface="Wingdings" panose="05000000000000000000" pitchFamily="2" charset="2"/>
              </a:rPr>
              <a:t>헌법과 참정권 부재하의 재산권 관념</a:t>
            </a:r>
            <a:r>
              <a:rPr lang="en-US" altLang="ko-KR" dirty="0">
                <a:sym typeface="Wingdings" panose="05000000000000000000" pitchFamily="2" charset="2"/>
              </a:rPr>
              <a:t>) </a:t>
            </a:r>
            <a:r>
              <a:rPr lang="ko-KR" altLang="en-US" dirty="0">
                <a:sym typeface="Wingdings" panose="05000000000000000000" pitchFamily="2" charset="2"/>
              </a:rPr>
              <a:t>이후 사권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친족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부동산 결합의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와 상이한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미국화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전환점</a:t>
            </a:r>
            <a:r>
              <a:rPr lang="en-US" altLang="ko-KR" dirty="0"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 1990</a:t>
            </a:r>
            <a:r>
              <a:rPr lang="ko-KR" altLang="en-US" dirty="0">
                <a:sym typeface="Wingdings" panose="05000000000000000000" pitchFamily="2" charset="2"/>
              </a:rPr>
              <a:t>년대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사권</a:t>
            </a:r>
            <a:r>
              <a:rPr lang="en-US" altLang="ko-KR" dirty="0">
                <a:sym typeface="Wingdings" panose="05000000000000000000" pitchFamily="2" charset="2"/>
              </a:rPr>
              <a:t>’ </a:t>
            </a:r>
            <a:r>
              <a:rPr lang="ko-KR" altLang="en-US" dirty="0">
                <a:sym typeface="Wingdings" panose="05000000000000000000" pitchFamily="2" charset="2"/>
              </a:rPr>
              <a:t>개념 전환에서 법인의 지위 변화 함의 주목해야 함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 </a:t>
            </a:r>
            <a:endParaRPr lang="en-US" altLang="ko-KR" dirty="0">
              <a:sym typeface="Wingdings" panose="05000000000000000000" pitchFamily="2" charset="2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887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140903"/>
            <a:ext cx="10353762" cy="46502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dirty="0">
                <a:sym typeface="Wingdings" panose="05000000000000000000" pitchFamily="2" charset="2"/>
              </a:rPr>
              <a:t>* </a:t>
            </a:r>
            <a:r>
              <a:rPr lang="en-US" altLang="ko-KR" dirty="0">
                <a:sym typeface="Wingdings" panose="05000000000000000000" pitchFamily="2" charset="2"/>
              </a:rPr>
              <a:t>1991</a:t>
            </a:r>
            <a:r>
              <a:rPr lang="ko-KR" altLang="en-US" dirty="0">
                <a:sym typeface="Wingdings" panose="05000000000000000000" pitchFamily="2" charset="2"/>
              </a:rPr>
              <a:t>년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자유주의적 전환</a:t>
            </a:r>
            <a:r>
              <a:rPr lang="en-US" altLang="ko-KR" dirty="0">
                <a:sym typeface="Wingdings" panose="05000000000000000000" pitchFamily="2" charset="2"/>
              </a:rPr>
              <a:t>＇</a:t>
            </a:r>
            <a:r>
              <a:rPr lang="ko-KR" altLang="en-US" dirty="0">
                <a:sym typeface="Wingdings" panose="05000000000000000000" pitchFamily="2" charset="2"/>
              </a:rPr>
              <a:t>의 함의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360000" indent="0">
              <a:buNone/>
            </a:pPr>
            <a:r>
              <a:rPr lang="ko-KR" altLang="en-US" dirty="0"/>
              <a:t>① </a:t>
            </a:r>
            <a:r>
              <a:rPr lang="ko-KR" altLang="en-US" dirty="0" err="1"/>
              <a:t>북방위교를</a:t>
            </a:r>
            <a:r>
              <a:rPr lang="ko-KR" altLang="en-US" dirty="0"/>
              <a:t> 동반한 경제 세계화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360000" indent="0">
              <a:buNone/>
            </a:pPr>
            <a:r>
              <a:rPr lang="ko-KR" altLang="en-US" dirty="0"/>
              <a:t>②유신체제를 탈피하는 경제 자유화</a:t>
            </a:r>
            <a:r>
              <a:rPr lang="en-US" altLang="ko-KR" dirty="0"/>
              <a:t>: 5</a:t>
            </a:r>
            <a:r>
              <a:rPr lang="ko-KR" altLang="en-US" dirty="0"/>
              <a:t>개년 계획의 폐지</a:t>
            </a:r>
            <a:endParaRPr lang="en-US" altLang="ko-KR" dirty="0"/>
          </a:p>
          <a:p>
            <a:pPr marL="360000" indent="0">
              <a:buNone/>
            </a:pPr>
            <a:r>
              <a:rPr lang="en-US" altLang="ko-KR" dirty="0"/>
              <a:t>     (</a:t>
            </a:r>
            <a:r>
              <a:rPr lang="ko-KR" altLang="en-US" dirty="0"/>
              <a:t>토지공개념</a:t>
            </a:r>
            <a:r>
              <a:rPr lang="en-US" altLang="ko-KR" dirty="0"/>
              <a:t>, </a:t>
            </a:r>
            <a:r>
              <a:rPr lang="ko-KR" altLang="en-US" dirty="0"/>
              <a:t>금융실명제</a:t>
            </a:r>
            <a:r>
              <a:rPr lang="en-US" altLang="ko-KR" dirty="0"/>
              <a:t>, 2</a:t>
            </a:r>
            <a:r>
              <a:rPr lang="ko-KR" altLang="en-US" dirty="0" err="1"/>
              <a:t>백만호</a:t>
            </a:r>
            <a:r>
              <a:rPr lang="ko-KR" altLang="en-US" dirty="0"/>
              <a:t> 건설</a:t>
            </a:r>
            <a:r>
              <a:rPr lang="en-US" altLang="ko-KR" dirty="0"/>
              <a:t>, </a:t>
            </a:r>
            <a:r>
              <a:rPr lang="ko-KR" altLang="en-US" dirty="0"/>
              <a:t>영종도</a:t>
            </a:r>
            <a:r>
              <a:rPr lang="en-US" altLang="ko-KR" dirty="0"/>
              <a:t>/KTX/</a:t>
            </a:r>
            <a:r>
              <a:rPr lang="ko-KR" altLang="en-US" dirty="0"/>
              <a:t>서해안 고속도로 건설 등 인프라</a:t>
            </a:r>
            <a:r>
              <a:rPr lang="en-US" altLang="ko-KR" dirty="0"/>
              <a:t>)</a:t>
            </a:r>
          </a:p>
          <a:p>
            <a:pPr marL="360000" indent="0">
              <a:buNone/>
            </a:pPr>
            <a:r>
              <a:rPr lang="en-US" altLang="ko-KR" dirty="0"/>
              <a:t>   - </a:t>
            </a:r>
            <a:r>
              <a:rPr lang="ko-KR" altLang="en-US" dirty="0"/>
              <a:t>재벌 개혁 시도와 중단</a:t>
            </a:r>
            <a:endParaRPr lang="en-US" altLang="ko-KR" dirty="0"/>
          </a:p>
          <a:p>
            <a:pPr marL="360000" indent="0">
              <a:buNone/>
            </a:pPr>
            <a:r>
              <a:rPr lang="ko-KR" altLang="en-US" dirty="0"/>
              <a:t>③통치구조 재편</a:t>
            </a:r>
            <a:r>
              <a:rPr lang="en-US" altLang="ko-KR" dirty="0"/>
              <a:t>: 3</a:t>
            </a:r>
            <a:r>
              <a:rPr lang="ko-KR" altLang="en-US" dirty="0"/>
              <a:t>당 통합과 </a:t>
            </a:r>
            <a:r>
              <a:rPr lang="en-US" altLang="ko-KR" dirty="0"/>
              <a:t>‘</a:t>
            </a:r>
            <a:r>
              <a:rPr lang="ko-KR" altLang="en-US" dirty="0"/>
              <a:t>보</a:t>
            </a:r>
            <a:r>
              <a:rPr lang="en-US" altLang="ko-KR" dirty="0"/>
              <a:t>-</a:t>
            </a:r>
            <a:r>
              <a:rPr lang="ko-KR" altLang="en-US" dirty="0"/>
              <a:t>혁 구도</a:t>
            </a:r>
            <a:r>
              <a:rPr lang="en-US" altLang="ko-KR" dirty="0"/>
              <a:t>'</a:t>
            </a:r>
          </a:p>
          <a:p>
            <a:pPr marL="360000" indent="0">
              <a:buNone/>
            </a:pPr>
            <a:r>
              <a:rPr lang="ko-KR" altLang="en-US" dirty="0"/>
              <a:t>④북한 정책의 이원 트랙</a:t>
            </a:r>
            <a:r>
              <a:rPr lang="en-US" altLang="ko-KR" dirty="0"/>
              <a:t>: </a:t>
            </a:r>
            <a:r>
              <a:rPr lang="ko-KR" altLang="en-US" dirty="0"/>
              <a:t>외교 트랙과 통일 트랙의 형성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한국 역사에서 상이한 연원을 가지는 세 가지 자유주의가 어떻게 만나서 섞이는가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경제자유주의</a:t>
            </a:r>
            <a:r>
              <a:rPr lang="en-US" altLang="ko-KR" dirty="0">
                <a:sym typeface="Wingdings" panose="05000000000000000000" pitchFamily="2" charset="2"/>
              </a:rPr>
              <a:t>(1960</a:t>
            </a:r>
            <a:r>
              <a:rPr lang="ko-KR" altLang="en-US" dirty="0">
                <a:sym typeface="Wingdings" panose="05000000000000000000" pitchFamily="2" charset="2"/>
              </a:rPr>
              <a:t>년대 후반</a:t>
            </a:r>
            <a:r>
              <a:rPr lang="en-US" altLang="ko-KR" dirty="0">
                <a:sym typeface="Wingdings" panose="05000000000000000000" pitchFamily="2" charset="2"/>
              </a:rPr>
              <a:t>)/</a:t>
            </a:r>
            <a:r>
              <a:rPr lang="ko-KR" altLang="en-US" dirty="0">
                <a:sym typeface="Wingdings" panose="05000000000000000000" pitchFamily="2" charset="2"/>
              </a:rPr>
              <a:t>법률자유주의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일제시대</a:t>
            </a:r>
            <a:r>
              <a:rPr lang="en-US" altLang="ko-KR" dirty="0">
                <a:sym typeface="Wingdings" panose="05000000000000000000" pitchFamily="2" charset="2"/>
              </a:rPr>
              <a:t>)/</a:t>
            </a:r>
            <a:r>
              <a:rPr lang="ko-KR" altLang="en-US" dirty="0">
                <a:sym typeface="Wingdings" panose="05000000000000000000" pitchFamily="2" charset="2"/>
              </a:rPr>
              <a:t>언론자유주의</a:t>
            </a:r>
            <a:r>
              <a:rPr lang="en-US" altLang="ko-KR" dirty="0">
                <a:sym typeface="Wingdings" panose="05000000000000000000" pitchFamily="2" charset="2"/>
              </a:rPr>
              <a:t>(</a:t>
            </a:r>
            <a:r>
              <a:rPr lang="ko-KR" altLang="en-US" dirty="0">
                <a:sym typeface="Wingdings" panose="05000000000000000000" pitchFamily="2" charset="2"/>
              </a:rPr>
              <a:t>포스트</a:t>
            </a:r>
            <a:r>
              <a:rPr lang="en-US" altLang="ko-KR" dirty="0">
                <a:sym typeface="Wingdings" panose="05000000000000000000" pitchFamily="2" charset="2"/>
              </a:rPr>
              <a:t>4.19)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9204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7D121B-5106-00E5-9FDB-06CCCC25E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22385"/>
            <a:ext cx="10353762" cy="496881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sz="4200" dirty="0"/>
              <a:t>3. 1991</a:t>
            </a:r>
            <a:r>
              <a:rPr lang="ko-KR" altLang="en-US" sz="4200" dirty="0"/>
              <a:t>년 전환의 제한적 성공과 실패의 궤적</a:t>
            </a:r>
            <a:endParaRPr lang="en-US" altLang="ko-KR" sz="4200" dirty="0"/>
          </a:p>
          <a:p>
            <a:pPr marL="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sz="2600" dirty="0"/>
              <a:t>1) </a:t>
            </a:r>
            <a:r>
              <a:rPr lang="ko-KR" altLang="en-US" sz="2600" dirty="0" err="1"/>
              <a:t>축적구조의</a:t>
            </a:r>
            <a:r>
              <a:rPr lang="ko-KR" altLang="en-US" sz="2600" dirty="0"/>
              <a:t> 자유주의적 전환</a:t>
            </a:r>
            <a:r>
              <a:rPr lang="en-US" altLang="ko-KR" sz="2600" dirty="0"/>
              <a:t>, </a:t>
            </a:r>
            <a:r>
              <a:rPr lang="ko-KR" altLang="en-US" sz="2600" dirty="0"/>
              <a:t>그러나 재벌 </a:t>
            </a:r>
            <a:r>
              <a:rPr lang="ko-KR" altLang="en-US" sz="2600" dirty="0" err="1"/>
              <a:t>주도성</a:t>
            </a:r>
            <a:r>
              <a:rPr lang="ko-KR" altLang="en-US" sz="2600" dirty="0"/>
              <a:t> 지속</a:t>
            </a:r>
            <a:endParaRPr lang="en-US" altLang="ko-KR" sz="2600" dirty="0"/>
          </a:p>
          <a:p>
            <a:pPr marL="180000">
              <a:buFontTx/>
              <a:buChar char="-"/>
            </a:pPr>
            <a:r>
              <a:rPr lang="ko-KR" altLang="en-US" sz="2600" dirty="0">
                <a:latin typeface="+mn-ea"/>
              </a:rPr>
              <a:t>두 개의 귀결</a:t>
            </a:r>
            <a:r>
              <a:rPr lang="en-US" altLang="ko-KR" sz="2600" dirty="0">
                <a:latin typeface="+mn-ea"/>
              </a:rPr>
              <a:t>:  </a:t>
            </a:r>
            <a:r>
              <a:rPr lang="ko-KR" altLang="en-US" sz="2600" dirty="0">
                <a:latin typeface="+mn-ea"/>
              </a:rPr>
              <a:t>①인수</a:t>
            </a:r>
            <a:r>
              <a:rPr lang="en-US" altLang="ko-KR" sz="2600" dirty="0">
                <a:latin typeface="+mn-ea"/>
              </a:rPr>
              <a:t>-</a:t>
            </a:r>
            <a:r>
              <a:rPr lang="ko-KR" altLang="en-US" sz="2600" dirty="0">
                <a:latin typeface="+mn-ea"/>
              </a:rPr>
              <a:t>합병 반복으로 시장 </a:t>
            </a:r>
            <a:r>
              <a:rPr lang="ko-KR" altLang="en-US" sz="2600" dirty="0" err="1">
                <a:latin typeface="+mn-ea"/>
              </a:rPr>
              <a:t>독점력</a:t>
            </a:r>
            <a:r>
              <a:rPr lang="ko-KR" altLang="en-US" sz="2600" dirty="0">
                <a:latin typeface="+mn-ea"/>
              </a:rPr>
              <a:t> 강화 ②세계 금융시장에 </a:t>
            </a:r>
            <a:r>
              <a:rPr lang="ko-KR" altLang="en-US" sz="2600" dirty="0" err="1">
                <a:latin typeface="+mn-ea"/>
              </a:rPr>
              <a:t>접맥</a:t>
            </a:r>
            <a:r>
              <a:rPr lang="ko-KR" altLang="en-US" sz="2600" dirty="0">
                <a:latin typeface="+mn-ea"/>
              </a:rPr>
              <a:t> </a:t>
            </a:r>
            <a:r>
              <a:rPr lang="ko-KR" altLang="en-US" sz="2600" kern="0" spc="0" dirty="0">
                <a:effectLst/>
                <a:latin typeface="+mn-ea"/>
              </a:rPr>
              <a:t>③법인간 수평적 관계로서 법</a:t>
            </a:r>
            <a:r>
              <a:rPr lang="en-US" altLang="ko-KR" sz="2600" kern="0" spc="0" dirty="0">
                <a:effectLst/>
                <a:latin typeface="+mn-ea"/>
              </a:rPr>
              <a:t>-</a:t>
            </a:r>
            <a:r>
              <a:rPr lang="ko-KR" altLang="en-US" sz="2600" kern="0" spc="0" dirty="0">
                <a:effectLst/>
                <a:latin typeface="+mn-ea"/>
              </a:rPr>
              <a:t>경제 제도화</a:t>
            </a:r>
            <a:endParaRPr lang="en-US" altLang="ko-KR" sz="2600" kern="0" spc="0" dirty="0">
              <a:effectLst/>
              <a:latin typeface="+mn-ea"/>
            </a:endParaRPr>
          </a:p>
          <a:p>
            <a:pPr marL="180000" indent="0">
              <a:buNone/>
            </a:pPr>
            <a:r>
              <a:rPr lang="en-US" altLang="ko-KR" sz="2600" kern="0" spc="0" dirty="0">
                <a:effectLst/>
                <a:latin typeface="+mn-ea"/>
              </a:rPr>
              <a:t>     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공정거래위원회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(1994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년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)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과 경제검찰의 부상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(</a:t>
            </a:r>
            <a:r>
              <a:rPr lang="ko-KR" altLang="en-US" sz="2600" kern="0" spc="0" dirty="0">
                <a:effectLst/>
                <a:latin typeface="+mn-ea"/>
                <a:sym typeface="Wingdings" panose="05000000000000000000" pitchFamily="2" charset="2"/>
              </a:rPr>
              <a:t>공권력의 </a:t>
            </a:r>
            <a:r>
              <a:rPr lang="ko-KR" altLang="en-US" sz="2600" kern="0" spc="0" dirty="0" err="1">
                <a:effectLst/>
                <a:latin typeface="+mn-ea"/>
                <a:sym typeface="Wingdings" panose="05000000000000000000" pitchFamily="2" charset="2"/>
              </a:rPr>
              <a:t>구조변동</a:t>
            </a:r>
            <a:r>
              <a:rPr lang="en-US" altLang="ko-KR" sz="2600" kern="0" spc="0" dirty="0">
                <a:effectLst/>
                <a:latin typeface="+mn-ea"/>
                <a:sym typeface="Wingdings" panose="05000000000000000000" pitchFamily="2" charset="2"/>
              </a:rPr>
              <a:t>)</a:t>
            </a:r>
          </a:p>
          <a:p>
            <a:pPr marL="180000" indent="0">
              <a:buNone/>
            </a:pPr>
            <a:endParaRPr lang="en-US" altLang="ko-KR" sz="2600" kern="0" dirty="0">
              <a:effectLst/>
              <a:latin typeface="+mn-ea"/>
              <a:sym typeface="Wingdings" panose="05000000000000000000" pitchFamily="2" charset="2"/>
            </a:endParaRPr>
          </a:p>
          <a:p>
            <a:pPr marL="180000" indent="0">
              <a:buNone/>
            </a:pPr>
            <a:r>
              <a:rPr lang="en-US" altLang="ko-KR" sz="2600" dirty="0">
                <a:latin typeface="+mn-ea"/>
              </a:rPr>
              <a:t>2) </a:t>
            </a:r>
            <a:r>
              <a:rPr lang="ko-KR" altLang="en-US" sz="2600" dirty="0">
                <a:latin typeface="+mn-ea"/>
              </a:rPr>
              <a:t>통치 거버넌스의 개편의 </a:t>
            </a:r>
            <a:r>
              <a:rPr lang="ko-KR" altLang="en-US" sz="2600" dirty="0" err="1">
                <a:latin typeface="+mn-ea"/>
              </a:rPr>
              <a:t>중도반단</a:t>
            </a:r>
            <a:r>
              <a:rPr lang="ko-KR" altLang="en-US" sz="2600" dirty="0">
                <a:latin typeface="+mn-ea"/>
              </a:rPr>
              <a:t> 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en-US" altLang="ko-KR" sz="2600" dirty="0">
                <a:latin typeface="+mn-ea"/>
              </a:rPr>
              <a:t>87</a:t>
            </a:r>
            <a:r>
              <a:rPr lang="ko-KR" altLang="en-US" sz="2600" dirty="0">
                <a:latin typeface="+mn-ea"/>
              </a:rPr>
              <a:t>헌법의 불안정한 </a:t>
            </a:r>
            <a:r>
              <a:rPr lang="ko-KR" altLang="en-US" sz="2600" dirty="0" err="1">
                <a:latin typeface="+mn-ea"/>
              </a:rPr>
              <a:t>임시성</a:t>
            </a:r>
            <a:r>
              <a:rPr lang="ko-KR" altLang="en-US" sz="2600" dirty="0">
                <a:latin typeface="+mn-ea"/>
              </a:rPr>
              <a:t> 지속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en-US" altLang="ko-KR" sz="2600" dirty="0">
                <a:latin typeface="+mn-ea"/>
              </a:rPr>
              <a:t>‘</a:t>
            </a:r>
            <a:r>
              <a:rPr lang="ko-KR" altLang="en-US" sz="2600" dirty="0" err="1">
                <a:latin typeface="+mn-ea"/>
              </a:rPr>
              <a:t>통치블록</a:t>
            </a:r>
            <a:r>
              <a:rPr lang="en-US" altLang="ko-KR" sz="2600" dirty="0">
                <a:latin typeface="+mn-ea"/>
              </a:rPr>
              <a:t>＇</a:t>
            </a:r>
            <a:r>
              <a:rPr lang="ko-KR" altLang="en-US" sz="2600" dirty="0">
                <a:latin typeface="+mn-ea"/>
              </a:rPr>
              <a:t>인가 </a:t>
            </a:r>
            <a:r>
              <a:rPr lang="en-US" altLang="ko-KR" sz="2600" dirty="0">
                <a:latin typeface="+mn-ea"/>
              </a:rPr>
              <a:t>‘</a:t>
            </a:r>
            <a:r>
              <a:rPr lang="ko-KR" altLang="en-US" sz="2600" dirty="0">
                <a:latin typeface="+mn-ea"/>
              </a:rPr>
              <a:t>집권세력</a:t>
            </a:r>
            <a:r>
              <a:rPr lang="en-US" altLang="ko-KR" sz="2600" dirty="0">
                <a:latin typeface="+mn-ea"/>
              </a:rPr>
              <a:t>＇</a:t>
            </a:r>
            <a:r>
              <a:rPr lang="ko-KR" altLang="en-US" sz="2600" dirty="0">
                <a:latin typeface="+mn-ea"/>
              </a:rPr>
              <a:t>인가의 반복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r>
              <a:rPr lang="ko-KR" altLang="en-US" sz="2600" dirty="0">
                <a:latin typeface="+mn-ea"/>
              </a:rPr>
              <a:t>중도 자유주의 수립을 중심으로 한 양당 구도 수립의 실패</a:t>
            </a:r>
            <a:endParaRPr lang="en-US" altLang="ko-KR" sz="2600" dirty="0">
              <a:latin typeface="+mn-ea"/>
            </a:endParaRPr>
          </a:p>
          <a:p>
            <a:pPr marL="180000">
              <a:buFontTx/>
              <a:buChar char="-"/>
            </a:pP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6970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409350"/>
            <a:ext cx="10353762" cy="4381850"/>
          </a:xfrm>
        </p:spPr>
        <p:txBody>
          <a:bodyPr>
            <a:normAutofit lnSpcReduction="10000"/>
          </a:bodyPr>
          <a:lstStyle/>
          <a:p>
            <a:pPr marL="180000" indent="0">
              <a:buNone/>
            </a:pPr>
            <a:r>
              <a:rPr lang="en-US" altLang="ko-KR" dirty="0"/>
              <a:t>3) </a:t>
            </a:r>
            <a:r>
              <a:rPr lang="ko-KR" altLang="en-US" dirty="0"/>
              <a:t>진보정당과 사회운동의 표류</a:t>
            </a:r>
            <a:endParaRPr lang="en-US" altLang="ko-KR" dirty="0"/>
          </a:p>
          <a:p>
            <a:pPr marL="180000">
              <a:buFontTx/>
              <a:buChar char="-"/>
            </a:pPr>
            <a:r>
              <a:rPr lang="ko-KR" altLang="en-US" dirty="0" err="1"/>
              <a:t>보혁구도의</a:t>
            </a:r>
            <a:r>
              <a:rPr lang="ko-KR" altLang="en-US" dirty="0"/>
              <a:t> 중단과 실패</a:t>
            </a:r>
            <a:endParaRPr lang="en-US" altLang="ko-KR" dirty="0"/>
          </a:p>
          <a:p>
            <a:pPr marL="180000">
              <a:buFontTx/>
              <a:buChar char="-"/>
            </a:pPr>
            <a:r>
              <a:rPr lang="ko-KR" altLang="en-US" dirty="0"/>
              <a:t>진보 세력의 반복적 통합과 이산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/>
              <a:t>4) </a:t>
            </a:r>
            <a:r>
              <a:rPr lang="ko-KR" altLang="en-US" dirty="0" err="1"/>
              <a:t>재벌체제와</a:t>
            </a:r>
            <a:r>
              <a:rPr lang="ko-KR" altLang="en-US" dirty="0"/>
              <a:t> 대기업 노조의 공생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/>
              <a:t>5) </a:t>
            </a:r>
            <a:r>
              <a:rPr lang="ko-KR" altLang="en-US" dirty="0"/>
              <a:t>외교 우위 하의 북방외교 노선이 통일 우위 하의 대북 정책으로 전환</a:t>
            </a:r>
            <a:endParaRPr lang="en-US" altLang="ko-KR" dirty="0"/>
          </a:p>
          <a:p>
            <a:pPr marL="180000" indent="0">
              <a:buNone/>
            </a:pPr>
            <a:endParaRPr lang="en-US" altLang="ko-KR" dirty="0"/>
          </a:p>
          <a:p>
            <a:pPr marL="18000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 </a:t>
            </a:r>
            <a:r>
              <a:rPr lang="ko-KR" altLang="en-US" dirty="0">
                <a:sym typeface="Wingdings" panose="05000000000000000000" pitchFamily="2" charset="2"/>
              </a:rPr>
              <a:t>다른 자리에서 반복되는 같은 주제</a:t>
            </a:r>
            <a:r>
              <a:rPr lang="en-US" altLang="ko-KR" dirty="0">
                <a:sym typeface="Wingdings" panose="05000000000000000000" pitchFamily="2" charset="2"/>
              </a:rPr>
              <a:t>: </a:t>
            </a:r>
            <a:r>
              <a:rPr lang="ko-KR" altLang="en-US" dirty="0">
                <a:sym typeface="Wingdings" panose="05000000000000000000" pitchFamily="2" charset="2"/>
              </a:rPr>
              <a:t>반복적으로 실패하는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자유주의적 정비</a:t>
            </a:r>
            <a:r>
              <a:rPr lang="en-US" altLang="ko-KR" dirty="0">
                <a:sym typeface="Wingdings" panose="05000000000000000000" pitchFamily="2" charset="2"/>
              </a:rPr>
              <a:t>-</a:t>
            </a:r>
            <a:r>
              <a:rPr lang="ko-KR" altLang="en-US" dirty="0">
                <a:sym typeface="Wingdings" panose="05000000000000000000" pitchFamily="2" charset="2"/>
              </a:rPr>
              <a:t>전환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endParaRPr lang="ko-KR" altLang="en-US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09782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7D121B-5106-00E5-9FDB-06CCCC25E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90569"/>
            <a:ext cx="10353762" cy="47006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altLang="ko-KR" sz="4200" b="1" dirty="0"/>
              <a:t>4. 2016</a:t>
            </a:r>
            <a:r>
              <a:rPr lang="ko-KR" altLang="en-US" sz="4200" b="1" dirty="0"/>
              <a:t>년 촛불의 비판적 회고</a:t>
            </a:r>
            <a:endParaRPr lang="en-US" altLang="ko-KR" sz="4200" b="1" dirty="0"/>
          </a:p>
          <a:p>
            <a:pPr marL="0" indent="0">
              <a:buNone/>
            </a:pPr>
            <a:r>
              <a:rPr lang="en-US" altLang="ko-KR" sz="4200" dirty="0"/>
              <a:t>     : 1991</a:t>
            </a:r>
            <a:r>
              <a:rPr lang="ko-KR" altLang="en-US" sz="4200" dirty="0"/>
              <a:t>년 과제 재작동의 실패로서 </a:t>
            </a:r>
            <a:r>
              <a:rPr lang="en-US" altLang="ko-KR" sz="4200" dirty="0"/>
              <a:t>(</a:t>
            </a:r>
            <a:r>
              <a:rPr lang="ko-KR" altLang="en-US" sz="4200" dirty="0"/>
              <a:t>지금도 지속되는 질문</a:t>
            </a:r>
            <a:r>
              <a:rPr lang="en-US" altLang="ko-KR" sz="4200" dirty="0"/>
              <a:t>)</a:t>
            </a:r>
          </a:p>
          <a:p>
            <a:pPr marL="0" indent="0">
              <a:buNone/>
            </a:pPr>
            <a:endParaRPr lang="en-US" altLang="ko-KR" sz="4200" dirty="0"/>
          </a:p>
          <a:p>
            <a:pPr marL="180000" indent="0">
              <a:buNone/>
            </a:pPr>
            <a:r>
              <a:rPr lang="en-US" altLang="ko-KR" sz="2900" dirty="0"/>
              <a:t>(1) 87</a:t>
            </a:r>
            <a:r>
              <a:rPr lang="ko-KR" altLang="en-US" sz="2900" dirty="0"/>
              <a:t>년과의 차이점</a:t>
            </a:r>
            <a:r>
              <a:rPr lang="en-US" altLang="ko-KR" sz="2900" dirty="0"/>
              <a:t>: </a:t>
            </a:r>
            <a:r>
              <a:rPr lang="ko-KR" altLang="en-US" sz="2900" dirty="0"/>
              <a:t>누가 폭로를 주도했는가</a:t>
            </a:r>
            <a:r>
              <a:rPr lang="en-US" altLang="ko-KR" sz="2900" dirty="0"/>
              <a:t>. </a:t>
            </a:r>
            <a:r>
              <a:rPr lang="ko-KR" altLang="en-US" sz="2900" dirty="0"/>
              <a:t>통치연합의 동요와 궁정쿠데타라는 출발점</a:t>
            </a:r>
            <a:r>
              <a:rPr lang="en-US" altLang="ko-KR" sz="2900" dirty="0"/>
              <a:t>. </a:t>
            </a:r>
          </a:p>
          <a:p>
            <a:pPr marL="0" indent="0">
              <a:buNone/>
            </a:pPr>
            <a:r>
              <a:rPr lang="en-US" altLang="ko-KR" sz="2900" dirty="0"/>
              <a:t>       - </a:t>
            </a:r>
            <a:r>
              <a:rPr lang="ko-KR" altLang="en-US" sz="2900" dirty="0"/>
              <a:t>반 박근혜 연합의 출발점</a:t>
            </a:r>
            <a:r>
              <a:rPr lang="en-US" altLang="ko-KR" sz="2900" dirty="0"/>
              <a:t>: [</a:t>
            </a:r>
            <a:r>
              <a:rPr lang="ko-KR" altLang="en-US" sz="2900" dirty="0"/>
              <a:t>조선일보</a:t>
            </a:r>
            <a:r>
              <a:rPr lang="en-US" altLang="ko-KR" sz="2900" dirty="0"/>
              <a:t>] + </a:t>
            </a:r>
            <a:r>
              <a:rPr lang="ko-KR" altLang="en-US" sz="2900" dirty="0"/>
              <a:t>검찰 </a:t>
            </a:r>
            <a:r>
              <a:rPr lang="en-US" altLang="ko-KR" sz="2900" dirty="0"/>
              <a:t>+ </a:t>
            </a:r>
            <a:r>
              <a:rPr lang="ko-KR" altLang="en-US" sz="2900" dirty="0" err="1"/>
              <a:t>바른정당</a:t>
            </a:r>
            <a:r>
              <a:rPr lang="ko-KR" altLang="en-US" sz="2900" dirty="0"/>
              <a:t> 계열 </a:t>
            </a:r>
            <a:r>
              <a:rPr lang="en-US" altLang="ko-KR" sz="2900" dirty="0"/>
              <a:t>(</a:t>
            </a:r>
            <a:r>
              <a:rPr lang="ko-KR" altLang="en-US" sz="2900" dirty="0"/>
              <a:t>지금은 자폭</a:t>
            </a:r>
            <a:r>
              <a:rPr lang="en-US" altLang="ko-KR" sz="2900" dirty="0"/>
              <a:t>?)</a:t>
            </a:r>
          </a:p>
          <a:p>
            <a:pPr marL="180000" indent="-742950">
              <a:buAutoNum type="arabicParenBoth"/>
            </a:pPr>
            <a:endParaRPr lang="en-US" altLang="ko-KR" sz="2900" dirty="0"/>
          </a:p>
          <a:p>
            <a:pPr marL="180000" indent="0">
              <a:buNone/>
            </a:pPr>
            <a:r>
              <a:rPr lang="en-US" altLang="ko-KR" sz="2900" dirty="0"/>
              <a:t>(2) </a:t>
            </a:r>
            <a:r>
              <a:rPr lang="ko-KR" altLang="en-US" sz="2900" dirty="0"/>
              <a:t>민주당의 위상 </a:t>
            </a:r>
            <a:r>
              <a:rPr lang="en-US" altLang="ko-KR" sz="2900" dirty="0"/>
              <a:t>: 2012</a:t>
            </a:r>
            <a:r>
              <a:rPr lang="ko-KR" altLang="en-US" sz="2900" dirty="0"/>
              <a:t>년 이후 </a:t>
            </a:r>
            <a:r>
              <a:rPr lang="en-US" altLang="ko-KR" sz="2900" dirty="0"/>
              <a:t>10</a:t>
            </a:r>
            <a:r>
              <a:rPr lang="ko-KR" altLang="en-US" sz="2900" dirty="0"/>
              <a:t>년 어떤 정치이념 집단인가</a:t>
            </a:r>
            <a:r>
              <a:rPr lang="en-US" altLang="ko-KR" sz="2900" dirty="0"/>
              <a:t>?  (</a:t>
            </a:r>
            <a:r>
              <a:rPr lang="ko-KR" altLang="en-US" sz="2900" dirty="0"/>
              <a:t>반 자유주의</a:t>
            </a:r>
            <a:r>
              <a:rPr lang="en-US" altLang="ko-KR" sz="2900" dirty="0"/>
              <a:t>-</a:t>
            </a:r>
            <a:r>
              <a:rPr lang="ko-KR" altLang="en-US" sz="2900" dirty="0"/>
              <a:t>반 민주주의로 주행하는 과정</a:t>
            </a:r>
            <a:r>
              <a:rPr lang="en-US" altLang="ko-KR" sz="2900" dirty="0"/>
              <a:t>: </a:t>
            </a:r>
            <a:r>
              <a:rPr lang="ko-KR" altLang="en-US" sz="2900" dirty="0"/>
              <a:t>그러나 급진주의 간판을 내건 민족 포퓰리즘</a:t>
            </a:r>
            <a:r>
              <a:rPr lang="en-US" altLang="ko-KR" sz="2900" dirty="0"/>
              <a:t>?)</a:t>
            </a:r>
          </a:p>
          <a:p>
            <a:pPr marL="180000" indent="0">
              <a:buNone/>
            </a:pPr>
            <a:r>
              <a:rPr lang="en-US" altLang="ko-KR" sz="2900" dirty="0"/>
              <a:t>    - </a:t>
            </a:r>
            <a:r>
              <a:rPr lang="ko-KR" altLang="en-US" sz="2900" dirty="0"/>
              <a:t>반 박근혜 연합의 자리를 </a:t>
            </a:r>
            <a:r>
              <a:rPr lang="en-US" altLang="ko-KR" sz="2900" dirty="0"/>
              <a:t>‘</a:t>
            </a:r>
            <a:r>
              <a:rPr lang="ko-KR" altLang="en-US" sz="2900" dirty="0"/>
              <a:t>대안 미디어</a:t>
            </a:r>
            <a:r>
              <a:rPr lang="en-US" altLang="ko-KR" sz="2900" dirty="0"/>
              <a:t>’</a:t>
            </a:r>
            <a:r>
              <a:rPr lang="ko-KR" altLang="en-US" sz="2900" dirty="0"/>
              <a:t>와 비주류 검찰 연합으로 대체</a:t>
            </a:r>
            <a:endParaRPr lang="en-US" altLang="ko-KR" sz="2900" dirty="0"/>
          </a:p>
          <a:p>
            <a:pPr marL="180000" indent="0">
              <a:buNone/>
            </a:pPr>
            <a:endParaRPr lang="en-US" altLang="ko-KR" sz="2900" dirty="0"/>
          </a:p>
          <a:p>
            <a:pPr marL="180000" indent="0">
              <a:buNone/>
            </a:pPr>
            <a:r>
              <a:rPr lang="en-US" altLang="ko-KR" sz="2900" dirty="0"/>
              <a:t>(3) </a:t>
            </a:r>
            <a:r>
              <a:rPr lang="ko-KR" altLang="en-US" sz="2900" dirty="0"/>
              <a:t>사회운동은 왜 </a:t>
            </a:r>
            <a:r>
              <a:rPr lang="en-US" altLang="ko-KR" sz="2900" dirty="0"/>
              <a:t>‘</a:t>
            </a:r>
            <a:r>
              <a:rPr lang="ko-KR" altLang="en-US" sz="2900" dirty="0"/>
              <a:t>통치분석</a:t>
            </a:r>
            <a:r>
              <a:rPr lang="en-US" altLang="ko-KR" sz="2900" dirty="0"/>
              <a:t>＇</a:t>
            </a:r>
            <a:r>
              <a:rPr lang="ko-KR" altLang="en-US" sz="2900" dirty="0"/>
              <a:t>을 포기하고 의지로 대체했는가 </a:t>
            </a:r>
            <a:r>
              <a:rPr lang="en-US" altLang="ko-KR" sz="2900" dirty="0"/>
              <a:t>(8</a:t>
            </a:r>
            <a:r>
              <a:rPr lang="ko-KR" altLang="en-US" sz="2900" dirty="0"/>
              <a:t>년 주기의 되풀이되는 </a:t>
            </a:r>
            <a:r>
              <a:rPr lang="en-US" altLang="ko-KR" sz="2900" dirty="0"/>
              <a:t>‘</a:t>
            </a:r>
            <a:r>
              <a:rPr lang="ko-KR" altLang="en-US" sz="2900" dirty="0"/>
              <a:t>상찬</a:t>
            </a:r>
            <a:r>
              <a:rPr lang="en-US" altLang="ko-KR" sz="2900" dirty="0"/>
              <a:t>‘)</a:t>
            </a:r>
          </a:p>
          <a:p>
            <a:pPr marL="180000" indent="0">
              <a:buNone/>
            </a:pPr>
            <a:endParaRPr lang="en-US" altLang="ko-KR" sz="29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F3C960A-78C3-4B12-8630-9DFA5D59306C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ndara"/>
                <a:ea typeface="HY그래픽M" panose="02030600000101010101" pitchFamily="18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ndara"/>
              <a:ea typeface="HY그래픽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593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552091"/>
            <a:ext cx="10353762" cy="5504760"/>
          </a:xfrm>
        </p:spPr>
        <p:txBody>
          <a:bodyPr>
            <a:normAutofit fontScale="55000" lnSpcReduction="20000"/>
          </a:bodyPr>
          <a:lstStyle/>
          <a:p>
            <a:pPr marL="180000" indent="0">
              <a:buNone/>
            </a:pPr>
            <a:r>
              <a:rPr lang="en-US" altLang="ko-KR" sz="2600" dirty="0"/>
              <a:t>(4) </a:t>
            </a:r>
            <a:r>
              <a:rPr lang="ko-KR" altLang="en-US" sz="2600" dirty="0"/>
              <a:t>반복적으로 등장하는 </a:t>
            </a:r>
            <a:r>
              <a:rPr lang="en-US" altLang="ko-KR" sz="2600" dirty="0"/>
              <a:t>liberal centrism</a:t>
            </a:r>
            <a:r>
              <a:rPr lang="ko-KR" altLang="en-US" sz="2600" dirty="0"/>
              <a:t>의 질문</a:t>
            </a: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  - </a:t>
            </a:r>
            <a:r>
              <a:rPr lang="ko-KR" altLang="en-US" sz="2600" dirty="0"/>
              <a:t>왜 </a:t>
            </a:r>
            <a:r>
              <a:rPr lang="en-US" altLang="ko-KR" sz="2600" dirty="0"/>
              <a:t>‘</a:t>
            </a:r>
            <a:r>
              <a:rPr lang="ko-KR" altLang="en-US" sz="2600" dirty="0"/>
              <a:t>내각제</a:t>
            </a:r>
            <a:r>
              <a:rPr lang="en-US" altLang="ko-KR" sz="2600" dirty="0"/>
              <a:t>’? / </a:t>
            </a:r>
            <a:r>
              <a:rPr lang="ko-KR" altLang="en-US" sz="2600" dirty="0"/>
              <a:t>어떤 개헌</a:t>
            </a:r>
            <a:r>
              <a:rPr lang="en-US" altLang="ko-KR" sz="2600" dirty="0"/>
              <a:t>?, </a:t>
            </a:r>
            <a:r>
              <a:rPr lang="ko-KR" altLang="en-US" sz="2600" dirty="0"/>
              <a:t>그러나 왜 실현 불가능</a:t>
            </a:r>
            <a:r>
              <a:rPr lang="en-US" altLang="ko-KR" sz="2600" dirty="0"/>
              <a:t>?</a:t>
            </a:r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(5) </a:t>
            </a:r>
            <a:r>
              <a:rPr lang="ko-KR" altLang="en-US" sz="2600" dirty="0"/>
              <a:t>민주노총과 </a:t>
            </a:r>
            <a:r>
              <a:rPr lang="en-US" altLang="ko-KR" sz="2600" dirty="0"/>
              <a:t>2016</a:t>
            </a:r>
            <a:r>
              <a:rPr lang="ko-KR" altLang="en-US" sz="2600" dirty="0"/>
              <a:t>년 </a:t>
            </a:r>
            <a:r>
              <a:rPr lang="en-US" altLang="ko-KR" sz="2600" dirty="0"/>
              <a:t>11</a:t>
            </a:r>
            <a:r>
              <a:rPr lang="ko-KR" altLang="en-US" sz="2600" dirty="0"/>
              <a:t>월 </a:t>
            </a:r>
            <a:r>
              <a:rPr lang="en-US" altLang="ko-KR" sz="2600" dirty="0"/>
              <a:t>30</a:t>
            </a:r>
            <a:r>
              <a:rPr lang="ko-KR" altLang="en-US" sz="2600" dirty="0"/>
              <a:t>일 </a:t>
            </a:r>
            <a:r>
              <a:rPr lang="en-US" altLang="ko-KR" sz="2600" dirty="0"/>
              <a:t>: ‘</a:t>
            </a:r>
            <a:r>
              <a:rPr lang="ko-KR" altLang="en-US" sz="2600" dirty="0" err="1"/>
              <a:t>사회헌장</a:t>
            </a:r>
            <a:r>
              <a:rPr lang="en-US" altLang="ko-KR" sz="2600" dirty="0"/>
              <a:t>’ </a:t>
            </a:r>
            <a:r>
              <a:rPr lang="ko-KR" altLang="en-US" sz="2600" dirty="0"/>
              <a:t>운동은 불가능했는가</a:t>
            </a:r>
            <a:r>
              <a:rPr lang="en-US" altLang="ko-KR" sz="2600" dirty="0"/>
              <a:t>? (</a:t>
            </a:r>
            <a:r>
              <a:rPr lang="ko-KR" altLang="en-US" sz="2600" dirty="0"/>
              <a:t>지금도</a:t>
            </a:r>
            <a:r>
              <a:rPr lang="en-US" altLang="ko-KR" sz="2600" dirty="0"/>
              <a:t>: </a:t>
            </a:r>
            <a:r>
              <a:rPr lang="ko-KR" altLang="en-US" sz="2600" dirty="0"/>
              <a:t>매개없이 대체 </a:t>
            </a:r>
            <a:r>
              <a:rPr lang="en-US" altLang="ko-KR" sz="2600" dirty="0"/>
              <a:t>‘</a:t>
            </a:r>
            <a:r>
              <a:rPr lang="ko-KR" altLang="en-US" sz="2600" dirty="0"/>
              <a:t>개헌</a:t>
            </a:r>
            <a:r>
              <a:rPr lang="en-US" altLang="ko-KR" sz="2600" dirty="0"/>
              <a:t>’</a:t>
            </a:r>
            <a:r>
              <a:rPr lang="ko-KR" altLang="en-US" sz="2600" dirty="0"/>
              <a:t>은 어떻게 가능하다고 믿는지</a:t>
            </a:r>
            <a:r>
              <a:rPr lang="en-US" altLang="ko-KR" sz="2600" dirty="0"/>
              <a:t>)</a:t>
            </a:r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(6) “</a:t>
            </a:r>
            <a:r>
              <a:rPr lang="ko-KR" altLang="en-US" sz="2600" dirty="0"/>
              <a:t>지식인의 싸움의 상대는 지식인일 뿐</a:t>
            </a:r>
            <a:r>
              <a:rPr lang="en-US" altLang="ko-KR" sz="2600" dirty="0"/>
              <a:t>”: </a:t>
            </a:r>
            <a:r>
              <a:rPr lang="ko-KR" altLang="en-US" sz="2600" dirty="0"/>
              <a:t>누군가 </a:t>
            </a:r>
            <a:r>
              <a:rPr lang="ko-KR" altLang="en-US" sz="2600" dirty="0" err="1"/>
              <a:t>특권적으로</a:t>
            </a:r>
            <a:r>
              <a:rPr lang="ko-KR" altLang="en-US" sz="2600" dirty="0"/>
              <a:t> 자기만의 민중을 등에 이고 있는 지식인은 없다 </a:t>
            </a:r>
            <a:r>
              <a:rPr lang="en-US" altLang="ko-KR" sz="2600" dirty="0"/>
              <a:t>– “</a:t>
            </a:r>
            <a:r>
              <a:rPr lang="ko-KR" altLang="en-US" sz="2600" dirty="0"/>
              <a:t>나에게 대학생 친구가 한 명 있었다면</a:t>
            </a:r>
            <a:r>
              <a:rPr lang="en-US" altLang="ko-KR" sz="2600" dirty="0"/>
              <a:t>”</a:t>
            </a:r>
            <a:r>
              <a:rPr lang="ko-KR" altLang="en-US" sz="2600" dirty="0"/>
              <a:t>에 대한 오해  </a:t>
            </a:r>
            <a:r>
              <a:rPr lang="en-US" altLang="ko-KR" sz="2600" dirty="0"/>
              <a:t>(</a:t>
            </a:r>
            <a:r>
              <a:rPr lang="ko-KR" altLang="en-US" sz="2600" dirty="0"/>
              <a:t>사라진 </a:t>
            </a:r>
            <a:r>
              <a:rPr lang="en-US" altLang="ko-KR" sz="2600" dirty="0"/>
              <a:t>‘</a:t>
            </a:r>
            <a:r>
              <a:rPr lang="ko-KR" altLang="en-US" sz="2600" dirty="0"/>
              <a:t>정제분석실장</a:t>
            </a:r>
            <a:r>
              <a:rPr lang="en-US" altLang="ko-KR" sz="2600" dirty="0"/>
              <a:t>’</a:t>
            </a:r>
            <a:r>
              <a:rPr lang="ko-KR" altLang="en-US" sz="2600" dirty="0"/>
              <a:t>의 자리</a:t>
            </a:r>
            <a:r>
              <a:rPr lang="en-US" altLang="ko-KR" sz="2600" dirty="0"/>
              <a:t>)</a:t>
            </a:r>
            <a:r>
              <a:rPr lang="ko-KR" altLang="en-US" sz="2600" dirty="0"/>
              <a:t> </a:t>
            </a:r>
            <a:endParaRPr lang="en-US" altLang="ko-KR" sz="2600" dirty="0"/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(7) 20</a:t>
            </a:r>
            <a:r>
              <a:rPr lang="ko-KR" altLang="en-US" sz="2600" dirty="0"/>
              <a:t>대 대통령 선거의 </a:t>
            </a:r>
            <a:r>
              <a:rPr lang="en-US" altLang="ko-KR" sz="2600" dirty="0"/>
              <a:t>‘</a:t>
            </a:r>
            <a:r>
              <a:rPr lang="ko-KR" altLang="en-US" sz="2600" dirty="0" err="1"/>
              <a:t>차도응징</a:t>
            </a:r>
            <a:r>
              <a:rPr lang="en-US" altLang="ko-KR" sz="2600" dirty="0"/>
              <a:t>＇</a:t>
            </a:r>
            <a:r>
              <a:rPr lang="ko-KR" altLang="en-US" sz="2600" dirty="0"/>
              <a:t>과 그 </a:t>
            </a:r>
            <a:r>
              <a:rPr lang="ko-KR" altLang="en-US" sz="2600" dirty="0" err="1"/>
              <a:t>후속으로서</a:t>
            </a:r>
            <a:r>
              <a:rPr lang="ko-KR" altLang="en-US" sz="2600" dirty="0"/>
              <a:t> 문재인 정부 </a:t>
            </a:r>
            <a:r>
              <a:rPr lang="en-US" altLang="ko-KR" sz="2600" dirty="0"/>
              <a:t>‘</a:t>
            </a:r>
            <a:r>
              <a:rPr lang="ko-KR" altLang="en-US" sz="2600" dirty="0" err="1"/>
              <a:t>미러링</a:t>
            </a:r>
            <a:r>
              <a:rPr lang="en-US" altLang="ko-KR" sz="2600" dirty="0"/>
              <a:t>‘</a:t>
            </a:r>
            <a:r>
              <a:rPr lang="ko-KR" altLang="en-US" sz="2600" dirty="0"/>
              <a:t>으로서 현 집권층의 등장과 몰락</a:t>
            </a: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      : </a:t>
            </a:r>
            <a:r>
              <a:rPr lang="ko-KR" altLang="en-US" sz="2600" dirty="0"/>
              <a:t>싸움이 </a:t>
            </a:r>
            <a:r>
              <a:rPr lang="en-US" altLang="ko-KR" sz="2600" dirty="0"/>
              <a:t>‘</a:t>
            </a:r>
            <a:r>
              <a:rPr lang="ko-KR" altLang="en-US" sz="2600" dirty="0"/>
              <a:t>우리</a:t>
            </a:r>
            <a:r>
              <a:rPr lang="en-US" altLang="ko-KR" sz="2600" dirty="0"/>
              <a:t>＇</a:t>
            </a:r>
            <a:r>
              <a:rPr lang="ko-KR" altLang="en-US" sz="2600" dirty="0"/>
              <a:t>와 </a:t>
            </a:r>
            <a:r>
              <a:rPr lang="en-US" altLang="ko-KR" sz="2600" dirty="0"/>
              <a:t>‘</a:t>
            </a:r>
            <a:r>
              <a:rPr lang="ko-KR" altLang="en-US" sz="2600" dirty="0"/>
              <a:t>적</a:t>
            </a:r>
            <a:r>
              <a:rPr lang="en-US" altLang="ko-KR" sz="2600" dirty="0"/>
              <a:t>＇</a:t>
            </a:r>
            <a:r>
              <a:rPr lang="ko-KR" altLang="en-US" sz="2600" dirty="0"/>
              <a:t>의 싸움이었는가</a:t>
            </a:r>
            <a:r>
              <a:rPr lang="en-US" altLang="ko-KR" sz="2600" dirty="0"/>
              <a:t>, </a:t>
            </a:r>
            <a:r>
              <a:rPr lang="ko-KR" altLang="en-US" sz="2600" dirty="0"/>
              <a:t>아니면 </a:t>
            </a:r>
            <a:r>
              <a:rPr lang="ko-KR" altLang="en-US" sz="2600" dirty="0" err="1"/>
              <a:t>어찌모면</a:t>
            </a:r>
            <a:r>
              <a:rPr lang="ko-KR" altLang="en-US" sz="2600" dirty="0"/>
              <a:t> 여러 종류의 </a:t>
            </a:r>
            <a:r>
              <a:rPr lang="en-US" altLang="ko-KR" sz="2600" dirty="0"/>
              <a:t>‘</a:t>
            </a:r>
            <a:r>
              <a:rPr lang="ko-KR" altLang="en-US" sz="2600" dirty="0"/>
              <a:t>우리들</a:t>
            </a:r>
            <a:r>
              <a:rPr lang="en-US" altLang="ko-KR" sz="2600" dirty="0"/>
              <a:t>＇</a:t>
            </a:r>
            <a:r>
              <a:rPr lang="ko-KR" altLang="en-US" sz="2600" dirty="0"/>
              <a:t>이 서로를 적으로 </a:t>
            </a:r>
            <a:r>
              <a:rPr lang="ko-KR" altLang="en-US" sz="2600" dirty="0" err="1"/>
              <a:t>이미지화하는</a:t>
            </a:r>
            <a:r>
              <a:rPr lang="ko-KR" altLang="en-US" sz="2600" dirty="0"/>
              <a:t> 싸움인가</a:t>
            </a:r>
            <a:endParaRPr lang="en-US" altLang="ko-KR" sz="2600" dirty="0"/>
          </a:p>
          <a:p>
            <a:pPr marL="180000" indent="0">
              <a:buNone/>
            </a:pPr>
            <a:endParaRPr lang="en-US" altLang="ko-KR" sz="2600" dirty="0"/>
          </a:p>
          <a:p>
            <a:pPr marL="180000" indent="0">
              <a:buNone/>
            </a:pPr>
            <a:r>
              <a:rPr lang="en-US" altLang="ko-KR" sz="2600" dirty="0"/>
              <a:t>(8) NL vs. PD </a:t>
            </a:r>
            <a:r>
              <a:rPr lang="ko-KR" altLang="en-US" sz="2600" dirty="0"/>
              <a:t>구도는 소멸했는가 또는 소멸의 장소를 찾지 못하고 뒤틀린 형태로 반복되는가</a:t>
            </a:r>
            <a:endParaRPr lang="en-US" altLang="ko-KR" sz="2600" dirty="0"/>
          </a:p>
          <a:p>
            <a:pPr marL="0" indent="0">
              <a:buNone/>
            </a:pPr>
            <a:r>
              <a:rPr lang="en-US" altLang="ko-KR" sz="2600" dirty="0"/>
              <a:t>           : </a:t>
            </a:r>
            <a:r>
              <a:rPr lang="ko-KR" altLang="en-US" sz="2600" dirty="0"/>
              <a:t>반</a:t>
            </a:r>
            <a:r>
              <a:rPr lang="en-US" altLang="ko-KR" sz="2600" dirty="0"/>
              <a:t>-NL</a:t>
            </a:r>
            <a:r>
              <a:rPr lang="ko-KR" altLang="en-US" sz="2600" dirty="0"/>
              <a:t>을 내건 김정은 정권의 역설 하에서 </a:t>
            </a:r>
            <a:r>
              <a:rPr lang="en-US" altLang="ko-KR" sz="2600" dirty="0"/>
              <a:t>(</a:t>
            </a:r>
            <a:r>
              <a:rPr lang="ko-KR" altLang="en-US" sz="2600" dirty="0"/>
              <a:t>잔존 </a:t>
            </a:r>
            <a:r>
              <a:rPr lang="en-US" altLang="ko-KR" sz="2600" dirty="0"/>
              <a:t>PD</a:t>
            </a:r>
            <a:r>
              <a:rPr lang="ko-KR" altLang="en-US" sz="2600" dirty="0"/>
              <a:t>와 </a:t>
            </a:r>
            <a:r>
              <a:rPr lang="ko-KR" altLang="en-US" sz="2600" dirty="0" err="1"/>
              <a:t>리버럴</a:t>
            </a:r>
            <a:r>
              <a:rPr lang="en-US" altLang="ko-KR" sz="2600" dirty="0"/>
              <a:t>-</a:t>
            </a:r>
            <a:r>
              <a:rPr lang="ko-KR" altLang="en-US" sz="2600" dirty="0"/>
              <a:t>공화주의자 연합이 필요한 이유</a:t>
            </a:r>
            <a:r>
              <a:rPr lang="en-US" altLang="ko-KR" sz="2600" dirty="0"/>
              <a:t>)</a:t>
            </a:r>
          </a:p>
          <a:p>
            <a:pPr marL="0" indent="0">
              <a:buNone/>
            </a:pPr>
            <a:endParaRPr lang="en-US" altLang="ko-KR" sz="2600" dirty="0"/>
          </a:p>
          <a:p>
            <a:pPr marL="0" indent="0">
              <a:buNone/>
            </a:pPr>
            <a:r>
              <a:rPr lang="en-US" altLang="ko-KR" sz="2600" dirty="0">
                <a:sym typeface="Wingdings" panose="05000000000000000000" pitchFamily="2" charset="2"/>
              </a:rPr>
              <a:t> ‘</a:t>
            </a:r>
            <a:r>
              <a:rPr lang="ko-KR" altLang="en-US" sz="2600" dirty="0">
                <a:sym typeface="Wingdings" panose="05000000000000000000" pitchFamily="2" charset="2"/>
              </a:rPr>
              <a:t>분석의 부재와 의지의 과잉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은 </a:t>
            </a:r>
            <a:r>
              <a:rPr lang="en-US" altLang="ko-KR" sz="2600" dirty="0">
                <a:sym typeface="Wingdings" panose="05000000000000000000" pitchFamily="2" charset="2"/>
              </a:rPr>
              <a:t> ‘</a:t>
            </a:r>
            <a:r>
              <a:rPr lang="ko-KR" altLang="en-US" sz="2600" dirty="0">
                <a:sym typeface="Wingdings" panose="05000000000000000000" pitchFamily="2" charset="2"/>
              </a:rPr>
              <a:t>내치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와 </a:t>
            </a:r>
            <a:r>
              <a:rPr lang="en-US" altLang="ko-KR" sz="2600" dirty="0">
                <a:sym typeface="Wingdings" panose="05000000000000000000" pitchFamily="2" charset="2"/>
              </a:rPr>
              <a:t>‘</a:t>
            </a:r>
            <a:r>
              <a:rPr lang="ko-KR" altLang="en-US" sz="2600" dirty="0">
                <a:sym typeface="Wingdings" panose="05000000000000000000" pitchFamily="2" charset="2"/>
              </a:rPr>
              <a:t>외치</a:t>
            </a:r>
            <a:r>
              <a:rPr lang="en-US" altLang="ko-KR" sz="2600" dirty="0">
                <a:sym typeface="Wingdings" panose="05000000000000000000" pitchFamily="2" charset="2"/>
              </a:rPr>
              <a:t>’</a:t>
            </a:r>
            <a:r>
              <a:rPr lang="ko-KR" altLang="en-US" sz="2600" dirty="0">
                <a:sym typeface="Wingdings" panose="05000000000000000000" pitchFamily="2" charset="2"/>
              </a:rPr>
              <a:t>의 양방면에서 어떤 위험을 증폭시키는가</a:t>
            </a:r>
            <a:endParaRPr lang="en-US" altLang="ko-KR" sz="2600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92200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* </a:t>
            </a:r>
            <a:r>
              <a:rPr lang="ko-KR" altLang="en-US" dirty="0"/>
              <a:t>대체 </a:t>
            </a:r>
            <a:r>
              <a:rPr lang="en-US" altLang="ko-KR" dirty="0"/>
              <a:t>‘</a:t>
            </a:r>
            <a:r>
              <a:rPr lang="ko-KR" altLang="en-US" dirty="0"/>
              <a:t>역사적 사회주의체제</a:t>
            </a:r>
            <a:r>
              <a:rPr lang="en-US" altLang="ko-KR" dirty="0"/>
              <a:t>’</a:t>
            </a:r>
            <a:r>
              <a:rPr lang="ko-KR" altLang="en-US" dirty="0"/>
              <a:t>는 무엇이었을까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3795" y="1935921"/>
            <a:ext cx="10353762" cy="4111195"/>
          </a:xfrm>
        </p:spPr>
        <p:txBody>
          <a:bodyPr>
            <a:normAutofit fontScale="85000" lnSpcReduction="10000"/>
          </a:bodyPr>
          <a:lstStyle/>
          <a:p>
            <a:r>
              <a:rPr lang="en-US" altLang="ko-KR" dirty="0"/>
              <a:t>‘</a:t>
            </a:r>
            <a:r>
              <a:rPr lang="ko-KR" altLang="en-US" dirty="0"/>
              <a:t>자본주의</a:t>
            </a:r>
            <a:r>
              <a:rPr lang="en-US" altLang="ko-KR" dirty="0"/>
              <a:t>’</a:t>
            </a:r>
            <a:r>
              <a:rPr lang="ko-KR" altLang="en-US" dirty="0"/>
              <a:t>에 대립하는 새로운 </a:t>
            </a:r>
            <a:r>
              <a:rPr lang="en-US" altLang="ko-KR" dirty="0"/>
              <a:t>‘</a:t>
            </a:r>
            <a:r>
              <a:rPr lang="ko-KR" altLang="en-US" dirty="0"/>
              <a:t>생산양식</a:t>
            </a:r>
            <a:r>
              <a:rPr lang="en-US" altLang="ko-KR" dirty="0"/>
              <a:t>＇</a:t>
            </a:r>
            <a:r>
              <a:rPr lang="ko-KR" altLang="en-US" dirty="0"/>
              <a:t>이 아니었다면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 err="1"/>
              <a:t>국가간체계</a:t>
            </a:r>
            <a:r>
              <a:rPr lang="ko-KR" altLang="en-US" dirty="0"/>
              <a:t> 질서 내에서 그 균열과 전환의 과정에서 등장한 새로운 요소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r>
              <a:rPr lang="ko-KR" altLang="en-US" dirty="0"/>
              <a:t>소련</a:t>
            </a:r>
            <a:r>
              <a:rPr lang="en-US" altLang="ko-KR" dirty="0"/>
              <a:t>-</a:t>
            </a:r>
            <a:r>
              <a:rPr lang="ko-KR" altLang="en-US" dirty="0"/>
              <a:t>중국</a:t>
            </a:r>
            <a:r>
              <a:rPr lang="en-US" altLang="ko-KR" dirty="0"/>
              <a:t>-</a:t>
            </a:r>
            <a:r>
              <a:rPr lang="ko-KR" altLang="en-US" dirty="0"/>
              <a:t>북한 사회주의의 동시적</a:t>
            </a:r>
            <a:r>
              <a:rPr lang="en-US" altLang="ko-KR" dirty="0"/>
              <a:t>-</a:t>
            </a:r>
            <a:r>
              <a:rPr lang="ko-KR" altLang="en-US" dirty="0"/>
              <a:t>공간적으로 맞물려 전개된 역사는</a:t>
            </a:r>
            <a:r>
              <a:rPr lang="en-US" altLang="ko-KR" dirty="0"/>
              <a:t>? </a:t>
            </a:r>
          </a:p>
          <a:p>
            <a:pPr marL="0" indent="0">
              <a:buNone/>
            </a:pPr>
            <a:r>
              <a:rPr lang="en-US" altLang="ko-KR" dirty="0"/>
              <a:t>    : 20</a:t>
            </a:r>
            <a:r>
              <a:rPr lang="ko-KR" altLang="en-US" dirty="0"/>
              <a:t>세기 </a:t>
            </a:r>
            <a:r>
              <a:rPr lang="ko-KR" altLang="en-US" dirty="0" err="1"/>
              <a:t>전간기로부터</a:t>
            </a:r>
            <a:r>
              <a:rPr lang="ko-KR" altLang="en-US" dirty="0"/>
              <a:t> 신자유주의 이전까지 </a:t>
            </a:r>
            <a:r>
              <a:rPr lang="ko-KR" altLang="en-US" dirty="0" err="1"/>
              <a:t>국가간체계</a:t>
            </a:r>
            <a:r>
              <a:rPr lang="ko-KR" altLang="en-US" dirty="0"/>
              <a:t> 변형 속에서 등장한 </a:t>
            </a:r>
            <a:r>
              <a:rPr lang="en-US" altLang="ko-KR" dirty="0"/>
              <a:t>‘</a:t>
            </a:r>
            <a:r>
              <a:rPr lang="ko-KR" altLang="en-US" dirty="0"/>
              <a:t>민중혁명</a:t>
            </a:r>
            <a:r>
              <a:rPr lang="en-US" altLang="ko-KR" dirty="0"/>
              <a:t>’ </a:t>
            </a:r>
            <a:r>
              <a:rPr lang="ko-KR" altLang="en-US" dirty="0"/>
              <a:t>지향과 자본주의에 대한 특정한 방식의 </a:t>
            </a:r>
            <a:r>
              <a:rPr lang="en-US" altLang="ko-KR" dirty="0"/>
              <a:t>‘</a:t>
            </a:r>
            <a:r>
              <a:rPr lang="ko-KR" altLang="en-US" dirty="0"/>
              <a:t>통제</a:t>
            </a:r>
            <a:r>
              <a:rPr lang="en-US" altLang="ko-KR" dirty="0"/>
              <a:t>’</a:t>
            </a:r>
            <a:r>
              <a:rPr lang="ko-KR" altLang="en-US" dirty="0"/>
              <a:t>를 결합한 역사적 시도로서의 글로벌한 상호작용의 세계적 함의는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</a:t>
            </a:r>
            <a:r>
              <a:rPr lang="en-US" altLang="ko-KR" dirty="0">
                <a:sym typeface="Wingdings" panose="05000000000000000000" pitchFamily="2" charset="2"/>
              </a:rPr>
              <a:t> </a:t>
            </a:r>
            <a:r>
              <a:rPr lang="ko-KR" altLang="en-US" dirty="0">
                <a:sym typeface="Wingdings" panose="05000000000000000000" pitchFamily="2" charset="2"/>
              </a:rPr>
              <a:t>그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사회주의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의 모든 시도와 모순의 집중점이 왜 중국의 </a:t>
            </a:r>
            <a:r>
              <a:rPr lang="en-US" altLang="ko-KR" dirty="0">
                <a:sym typeface="Wingdings" panose="05000000000000000000" pitchFamily="2" charset="2"/>
              </a:rPr>
              <a:t>‘</a:t>
            </a:r>
            <a:r>
              <a:rPr lang="ko-KR" altLang="en-US" dirty="0">
                <a:sym typeface="Wingdings" panose="05000000000000000000" pitchFamily="2" charset="2"/>
              </a:rPr>
              <a:t>문화대혁명</a:t>
            </a:r>
            <a:r>
              <a:rPr lang="en-US" altLang="ko-KR" dirty="0">
                <a:sym typeface="Wingdings" panose="05000000000000000000" pitchFamily="2" charset="2"/>
              </a:rPr>
              <a:t>’</a:t>
            </a:r>
            <a:r>
              <a:rPr lang="ko-KR" altLang="en-US" dirty="0">
                <a:sym typeface="Wingdings" panose="05000000000000000000" pitchFamily="2" charset="2"/>
              </a:rPr>
              <a:t>으로 이해되어야 하는지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신자유주의</a:t>
            </a:r>
            <a:r>
              <a:rPr lang="ko-KR" altLang="en-US" dirty="0"/>
              <a:t> 이후 사회주의의 의미는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434D0-0633-4419-8BE5-0FC162A6E3A1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96303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68C649-A99D-9267-080B-35EB873A0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102679"/>
            <a:ext cx="10353761" cy="1326321"/>
          </a:xfrm>
        </p:spPr>
        <p:txBody>
          <a:bodyPr>
            <a:noAutofit/>
          </a:bodyPr>
          <a:lstStyle/>
          <a:p>
            <a:r>
              <a:rPr lang="ko-KR" altLang="en-US" sz="4800" dirty="0"/>
              <a:t>북한 현대사</a:t>
            </a:r>
            <a:r>
              <a:rPr lang="en-US" altLang="ko-KR" sz="4800" dirty="0"/>
              <a:t> : </a:t>
            </a:r>
            <a:br>
              <a:rPr lang="en-US" altLang="ko-KR" sz="4800" dirty="0"/>
            </a:br>
            <a:br>
              <a:rPr lang="en-US" altLang="ko-KR" sz="4800" dirty="0"/>
            </a:br>
            <a:r>
              <a:rPr lang="ko-KR" altLang="en-US" sz="4800" dirty="0"/>
              <a:t>주체의 시대</a:t>
            </a:r>
            <a:r>
              <a:rPr lang="en-US" altLang="ko-KR" sz="4800" dirty="0"/>
              <a:t>, </a:t>
            </a:r>
            <a:r>
              <a:rPr lang="ko-KR" altLang="en-US" sz="4800" dirty="0" err="1"/>
              <a:t>선군의</a:t>
            </a:r>
            <a:r>
              <a:rPr lang="ko-KR" altLang="en-US" sz="4800" dirty="0"/>
              <a:t> 시대</a:t>
            </a:r>
            <a:r>
              <a:rPr lang="en-US" altLang="ko-KR" sz="4800" dirty="0"/>
              <a:t>, </a:t>
            </a:r>
            <a:br>
              <a:rPr lang="en-US" altLang="ko-KR" sz="4800" dirty="0"/>
            </a:br>
            <a:r>
              <a:rPr lang="ko-KR" altLang="en-US" sz="4800" dirty="0" err="1"/>
              <a:t>우리국가제일주의의</a:t>
            </a:r>
            <a:r>
              <a:rPr lang="ko-KR" altLang="en-US" sz="4800" dirty="0"/>
              <a:t> 시대</a:t>
            </a:r>
            <a:br>
              <a:rPr lang="ko-KR" altLang="en-US" sz="48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48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81BC5D-90B6-4E4B-B6B5-BEADC0E3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44655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9CD2DE-1EDA-914B-6E4B-0F296D2E2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192216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44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</a:t>
            </a:r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한국전쟁과 </a:t>
            </a:r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1956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‘8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종파사건</a:t>
            </a:r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’</a:t>
            </a:r>
            <a:br>
              <a:rPr lang="ko-KR" altLang="en-US" sz="44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4400" dirty="0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A3B396AD-1D29-2606-5B30-EA9A0DED3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75035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6976EF-914B-DB77-77F7-3CE30C3D0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0318" y="403640"/>
            <a:ext cx="10353761" cy="803838"/>
          </a:xfrm>
        </p:spPr>
        <p:txBody>
          <a:bodyPr>
            <a:normAutofit/>
          </a:bodyPr>
          <a:lstStyle/>
          <a:p>
            <a:r>
              <a:rPr lang="en-US" altLang="ko-KR" sz="3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 </a:t>
            </a:r>
            <a:r>
              <a:rPr lang="ko-KR" altLang="en-US" sz="3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일제하 조선공산주의 운동사</a:t>
            </a:r>
            <a:endParaRPr lang="ko-KR" altLang="en-US" sz="32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585DA5-6132-D301-EFA4-748F1DB25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4444" y="1429737"/>
            <a:ext cx="4752783" cy="4824853"/>
          </a:xfrm>
        </p:spPr>
        <p:txBody>
          <a:bodyPr>
            <a:normAutofit fontScale="925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조선공산당 창당에서 당 해체까지 </a:t>
            </a:r>
            <a:endParaRPr lang="ko-KR" altLang="en-US" sz="1500" kern="0" spc="0" dirty="0">
              <a:effectLst/>
              <a:latin typeface="함초롬바탕" panose="02030604000101010101" pitchFamily="18" charset="-127"/>
            </a:endParaRPr>
          </a:p>
          <a:p>
            <a:pPr marL="14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분산된 파벌의 형성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해외 지역 활동 때문</a:t>
            </a:r>
            <a:endParaRPr lang="ko-KR" altLang="en-US" sz="1500" kern="0" spc="0" dirty="0">
              <a:effectLst/>
              <a:latin typeface="함초롬바탕" panose="02030604000101010101" pitchFamily="18" charset="-127"/>
            </a:endParaRPr>
          </a:p>
          <a:p>
            <a:pPr marL="14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- 1921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기점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코민테른의 영향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500" kern="0" spc="0" dirty="0">
              <a:effectLst/>
              <a:latin typeface="함초롬바탕" panose="02030604000101010101" pitchFamily="18" charset="-127"/>
            </a:endParaRPr>
          </a:p>
          <a:p>
            <a:pPr marL="14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해외를 중심으로 활동 구성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이르쿠츠크파 대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5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상해파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이동휘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(1921-1922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500" u="sng" kern="0" spc="0" dirty="0">
              <a:effectLst/>
              <a:latin typeface="함초롬바탕" panose="02030604000101010101" pitchFamily="18" charset="-127"/>
            </a:endParaRPr>
          </a:p>
          <a:p>
            <a:pPr marL="14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국내로 중심 이동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화요회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김재봉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조봉암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김단야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박헌영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임원근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김찬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등 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— 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중심 활동가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/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북성회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-&gt;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북풍회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김약수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중심 도쿄 유학생</a:t>
            </a:r>
            <a:r>
              <a:rPr lang="en-US" altLang="ko-KR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/ </a:t>
            </a:r>
            <a:r>
              <a:rPr lang="ko-KR" altLang="en-US" sz="15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서울파</a:t>
            </a:r>
            <a:r>
              <a:rPr lang="ko-KR" altLang="en-US" sz="15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500" kern="0" spc="0" dirty="0">
              <a:effectLst/>
              <a:latin typeface="함초롬바탕" panose="02030604000101010101" pitchFamily="18" charset="-127"/>
            </a:endParaRPr>
          </a:p>
          <a:p>
            <a:pPr marL="429750" marR="0" lvl="0" indent="-28575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이르쿠츠크파는 </a:t>
            </a:r>
            <a:r>
              <a:rPr lang="ko-KR" altLang="en-US" sz="15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화요회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내에서 주도권 잡았고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상해파는 </a:t>
            </a:r>
            <a:r>
              <a:rPr lang="ko-KR" altLang="en-US" sz="15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조선청년총동맹과</a:t>
            </a:r>
            <a:r>
              <a:rPr lang="ko-KR" altLang="en-US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조선노동당 내에서 세력 점함</a:t>
            </a:r>
            <a:r>
              <a:rPr lang="en-US" altLang="ko-KR" sz="15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14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5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500" b="1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화요회가</a:t>
            </a:r>
            <a:r>
              <a:rPr lang="ko-KR" altLang="en-US" sz="15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이후 남로당으로 이어지는 핵심 </a:t>
            </a:r>
            <a:r>
              <a:rPr lang="en-US" altLang="ko-KR" sz="15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500" b="1" u="sng" kern="0" spc="0" dirty="0"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1923CD7-E494-4F2D-6BC3-731D6AA12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3B5E38-DDBB-0C53-99E0-5ED6C6720ACC}"/>
              </a:ext>
            </a:extLst>
          </p:cNvPr>
          <p:cNvSpPr txBox="1"/>
          <p:nvPr/>
        </p:nvSpPr>
        <p:spPr>
          <a:xfrm>
            <a:off x="6369979" y="1629507"/>
            <a:ext cx="5075432" cy="391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(2) 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제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차 조선공산당 창당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18000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화요회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중심으로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1925. 4. 17.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서울에서 결성 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18000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초대 비서는 김재봉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안동 출신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46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중앙집행위원은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화요회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3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명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북풍회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명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기타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명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</a:t>
            </a:r>
          </a:p>
          <a:p>
            <a:pPr marL="18000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  --&gt;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파벌간 배려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18000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화요회와</a:t>
            </a:r>
            <a:r>
              <a:rPr kumimoji="0" lang="ko-KR" altLang="en-US" sz="18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북풍회의 대립 지속 </a:t>
            </a:r>
            <a:endParaRPr kumimoji="0" lang="ko-KR" altLang="en-US" sz="18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18000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탄압과 파벌대립으로 와해</a:t>
            </a:r>
            <a:endParaRPr kumimoji="0" lang="ko-KR" altLang="en-US" sz="18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652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39BB470-F2E0-1559-4F82-9912E969DB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508" y="498461"/>
            <a:ext cx="5271248" cy="5861242"/>
          </a:xfrm>
        </p:spPr>
        <p:txBody>
          <a:bodyPr>
            <a:normAutofit fontScale="70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조선공산당 재건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해외 코민테른에서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1926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146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 당원과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 후보당원으로 구성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강달영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책임비서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이준태가 차석 비서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김철수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이봉수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홍덕유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당지도부와 당원 대부분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화요회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계속 심각한 분열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북풍회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서울파와 대립하는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화요회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조선공산당 건립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서울청년회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서울파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 일월회가 부상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en-US" altLang="ko-KR" dirty="0"/>
          </a:p>
          <a:p>
            <a:pPr marR="0" lvl="0" algn="just" fontAlgn="base" latinLnBrk="1">
              <a:lnSpc>
                <a:spcPct val="160000"/>
              </a:lnSpc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(4) 3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조선공산당 출범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김철수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상해파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주도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안광천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지도부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항위건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양명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권태석 등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1926. 9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재건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ML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파’가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중심이 됨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일월회원 중심으로 ‘마르크스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레닌주의 동맹’ 결성하고 일부 서울파가 결합 </a:t>
            </a:r>
            <a:endParaRPr lang="en-US" altLang="ko-KR" sz="2000" u="sng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</a:pP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    (ML</a:t>
            </a:r>
            <a:r>
              <a:rPr lang="ko-KR" altLang="en-US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파에서 나중에 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2000" kern="0" dirty="0" err="1"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로 이어진 핵심이 최창익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중국공산당에서 활약한 </a:t>
            </a:r>
            <a:r>
              <a:rPr lang="ko-KR" altLang="en-US" sz="2000" kern="0" dirty="0" err="1">
                <a:latin typeface="함초롬바탕" panose="02030604000101010101" pitchFamily="18" charset="-127"/>
                <a:ea typeface="함초롬바탕" panose="02030604000101010101" pitchFamily="18" charset="-127"/>
              </a:rPr>
              <a:t>한위건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dirty="0" err="1">
                <a:latin typeface="함초롬바탕" panose="02030604000101010101" pitchFamily="18" charset="-127"/>
                <a:ea typeface="함초롬바탕" panose="02030604000101010101" pitchFamily="18" charset="-127"/>
              </a:rPr>
              <a:t>이철부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도 있음</a:t>
            </a:r>
            <a:r>
              <a:rPr lang="en-US" altLang="ko-KR" sz="2000" kern="0" dirty="0"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582D70E-E560-992D-4463-161CBE84F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89F898-1372-D181-677D-12A55B91F3DE}"/>
              </a:ext>
            </a:extLst>
          </p:cNvPr>
          <p:cNvSpPr txBox="1"/>
          <p:nvPr/>
        </p:nvSpPr>
        <p:spPr>
          <a:xfrm>
            <a:off x="6385486" y="498461"/>
            <a:ext cx="49880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(5)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제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4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차 조선공산당 건립과 당 해체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3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차 조직 투옥됨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옥중에서 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1927. 2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옥중에서 구성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사실상 활동 불능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파벌주의의 격화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en-US" altLang="ko-KR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1928. 12.10. </a:t>
            </a:r>
            <a:r>
              <a:rPr kumimoji="0" lang="ko-KR" altLang="en-US" sz="15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코민테를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&lt;12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테제</a:t>
            </a:r>
            <a:r>
              <a:rPr kumimoji="0" lang="en-US" altLang="ko-KR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&gt;: 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기존 조선공산당 해체</a:t>
            </a:r>
            <a:r>
              <a:rPr kumimoji="0" lang="en-US" altLang="ko-KR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새로운 조직 운동 전개 요구 </a:t>
            </a:r>
            <a:endParaRPr kumimoji="0" lang="ko-KR" altLang="en-US" sz="15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en-US" altLang="ko-KR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1927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신간회로 방향전환 </a:t>
            </a:r>
            <a:endParaRPr kumimoji="0" lang="ko-KR" altLang="en-US" sz="15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해외에서 조직 파벌들의 경쟁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만주에서 </a:t>
            </a:r>
            <a:r>
              <a:rPr kumimoji="0" lang="ko-KR" altLang="en-US" sz="15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화요회와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ML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파의 대립 등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활동 어려워지면서 해외로 기반 옮김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1926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9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월 상하이 한인지부 창립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여운형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조봉암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현정건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등 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    무정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이철부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김산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등도 이 조직에서 활동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또 하나의 거점으로 만주총국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파벌로 분열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  : 1930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년대 이후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연안파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‘(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중공외곽조직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)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와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‘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만주파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‘(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중공직속 조직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활동의 형성</a:t>
            </a:r>
          </a:p>
        </p:txBody>
      </p:sp>
    </p:spTree>
    <p:extLst>
      <p:ext uri="{BB962C8B-B14F-4D97-AF65-F5344CB8AC3E}">
        <p14:creationId xmlns:p14="http://schemas.microsoft.com/office/powerpoint/2010/main" val="14166111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C28E1-8043-C589-B64C-7F1DB87836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2F1EA2-37F5-2A80-D130-858A3D7C9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524072"/>
          </a:xfrm>
        </p:spPr>
        <p:txBody>
          <a:bodyPr>
            <a:normAutofit fontScale="85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(6)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조선공산당 재건 활동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모스크바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동방노력자공산대학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파견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류사오치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런삐스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등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중국혁명가들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파견교육기관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중국은 이후 모스크바 중산대학을 따로 건립함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 혁명 엘리트 육성은 모스크바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국제레닌대학으로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경성콤그룹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형성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2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- 1933-36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대중 속으로 운동을 주도한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경성트로이카로부터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발전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이재유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그룹 형성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이관술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이현상 등이 핵심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2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- 1939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결성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2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대전형무소 출감한 박헌영을 지도자로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이관술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이순금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김삼룡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장순명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권오직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정태식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김태준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김순원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김응빈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이인동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등이 파벌 초월해 결성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2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앞선시기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비해 가장 체계적이고 독자적 조직 활동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코민테른 영향력 상대적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2400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해방 후 조선공산당 재건의 주도 세력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남로당계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(7)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해방 후 조선공산당 재건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분단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분열과 대립의 복잡한 과정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생략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6118C3D-A4A0-C43C-E627-F61B989D4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87088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3D86387-2CD4-FAE3-1B36-7F8F3866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444" y="319527"/>
            <a:ext cx="10353761" cy="847974"/>
          </a:xfrm>
        </p:spPr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분단과 소련 지원 세력의 형성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EE732A1-6962-A9C7-5829-02FF4853D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58930"/>
            <a:ext cx="4874530" cy="4541177"/>
          </a:xfrm>
        </p:spPr>
        <p:txBody>
          <a:bodyPr>
            <a:normAutofit fontScale="70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김일성의 등장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만주 항일투쟁 행적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평양 근처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만경대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출생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본명은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김성주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부친 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모친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강반석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1932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이후 중국공산당이 조직한 만주 빨치산 부대에 참여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가명 사용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동북항일연군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소속으로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1934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독립사단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소대상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세에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사단 사단장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사단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실제로는 몇 백명의 대대 규모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보천보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전투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로 이름 알림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1937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6.4.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보천보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헌병대 초소와 일본 공공기관 습격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indent="0" algn="just" fontAlgn="base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- 1930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말 일본 만주 빨치산 토벌 집중 작전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1939-40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집중 공세로 빨치산 부대 큰 손실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1940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거의 전멸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FFB4DB2-29B6-3D9F-C558-CF0709C36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A52DF2-3D9A-60AA-02B8-EFE71921DF6B}"/>
              </a:ext>
            </a:extLst>
          </p:cNvPr>
          <p:cNvSpPr txBox="1"/>
          <p:nvPr/>
        </p:nvSpPr>
        <p:spPr>
          <a:xfrm>
            <a:off x="6633370" y="1158052"/>
            <a:ext cx="4750278" cy="5884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맑은 고딕" panose="020B0503020000020004" pitchFamily="50" charset="-127"/>
                <a:cs typeface="+mn-cs"/>
              </a:rPr>
              <a:t>만주 지역 중국 당조직이 당중앙이나 코민테른과 연락두절 상태에 빠짐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맑은 고딕" panose="020B0503020000020004" pitchFamily="50" charset="-127"/>
                <a:cs typeface="+mn-cs"/>
              </a:rPr>
              <a:t>(1930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맑은 고딕" panose="020B0503020000020004" pitchFamily="50" charset="-127"/>
                <a:cs typeface="+mn-cs"/>
              </a:rPr>
              <a:t>년대 후반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맑은 고딕" panose="020B0503020000020004" pitchFamily="50" charset="-127"/>
                <a:cs typeface="+mn-cs"/>
              </a:rPr>
              <a:t>-1945)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1940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김일성은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13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명 부하와 함께 아무르강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흑룡강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건너 소련 영토로 들어가 망명생활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본래 중공 휘하의 동북항일연군 소속이었으나 연락 단절되고 소련지역으로 피신하면서 실질적으로는 소련군의 통솔을 받게 됨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1942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7.21.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에는 소련군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편제하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부대번호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altLang="ko-KR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88</a:t>
            </a:r>
            <a:r>
              <a:rPr kumimoji="0" lang="ko-KR" altLang="en-US" sz="14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독립저격여단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대대장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1942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구성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하바로프스크 근처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여단장은 소련군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중좌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계급의 중국 만주 빨치산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주보중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저우빠오중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). 4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개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대대중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대대가 조선인 대대로 김일성이 대대장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2,3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은 중국인 대대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제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4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는 자유대대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88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여단 시기 소련을 떠나지는 않았고 후방 부대였음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.(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빨치산 </a:t>
            </a:r>
            <a:r>
              <a:rPr kumimoji="0" lang="ko-KR" altLang="en-US" sz="14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만주파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핵심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인 김일성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최용건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김책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안길 모두 대위 계급으로 소속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최용건이 부참모장으로 가장 높은 위치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</a:p>
          <a:p>
            <a:pPr marL="28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주보중과 소련측 지지로 김일성 지위가 빠르게 상승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94284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F7F9645-78BC-BEA8-0E24-006C377B21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893" y="316871"/>
            <a:ext cx="10602213" cy="6255945"/>
          </a:xfrm>
        </p:spPr>
        <p:txBody>
          <a:bodyPr>
            <a:normAutofit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귀국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소련의 대일전쟁 선포 후 본래 동북지역 선두 진입이 예정된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여단은 원폭 투하 이후 일본 항복 일정이 앞당겨지면서 뒤로 밀려남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소련은 원동지역에서 러일전쟁 당시 이득 회복위해 국민당과 우호적 관계 설정 원했고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중공 연계 세력인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여단을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배제함</a:t>
            </a: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 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88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여단을 해산해 소련 병사들은 원동 작전참여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중국 병사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279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명은 동북 </a:t>
            </a:r>
            <a:r>
              <a:rPr lang="ko-KR" altLang="en-US" sz="1800" kern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각지역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관리통제 업무 맡고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, </a:t>
            </a:r>
            <a:r>
              <a:rPr lang="ko-KR" altLang="en-US" sz="1800" kern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조선계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113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명은 조선으로 보내 경비와 통제 업무 맡도록 분산함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. 88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여단 해산으로 중국계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중공 휘하로 복귀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)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와 달리 조선계는 중공과 관계를 청산함 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(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최종 해산은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1945. 12. 11.)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- 1945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월말 소련 군함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푸가초프호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타고 블라디보스토크 와 원산 거쳐 귀국해 평양에 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1945.12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조선공산당 북조선 분국 책임 비서로 임명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북조선 임시인민위원회 지휘 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소련은 중국에서 진격해와 입국 요구한 조선독립동맹과 조선의용군의 귀국을 거부함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</a:rPr>
              <a:t>: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</a:rPr>
              <a:t>연안파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 간부들만 김일성보다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개월 후 개별 입국했고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조선의용군은 입국이 거부되어 계속 중국혁명에 가담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DC47ABA-076B-0FC1-4B37-F3A4CC0D6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2721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F160B5-7E7A-B801-57A0-F2FCF772AF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95469"/>
            <a:ext cx="10353762" cy="5042781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0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000" b="1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해방 후 북한 엘리트 네 파벌</a:t>
            </a:r>
            <a:endParaRPr lang="ko-KR" altLang="en-US" sz="2000" b="1" u="sng" kern="0" spc="0" dirty="0">
              <a:effectLst/>
              <a:latin typeface="함초롬바탕" panose="02030604000101010101" pitchFamily="18" charset="-127"/>
            </a:endParaRPr>
          </a:p>
          <a:p>
            <a:pPr marL="288000" marR="0" indent="0" algn="just" fontAlgn="base" latinLnBrk="1">
              <a:lnSpc>
                <a:spcPct val="160000"/>
              </a:lnSpc>
              <a:buNone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정부가 필요에 의해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파견받은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소련국적 한인들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대표적으로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허가이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박창옥</a:t>
            </a:r>
            <a:endParaRPr lang="ko-KR" altLang="en-US" sz="2000" u="sng" kern="0" spc="0" dirty="0">
              <a:effectLst/>
              <a:latin typeface="함초롬바탕" panose="02030604000101010101" pitchFamily="18" charset="-127"/>
            </a:endParaRPr>
          </a:p>
          <a:p>
            <a:pPr marL="288000" marR="0" indent="0" algn="just" fontAlgn="base" latinLnBrk="1">
              <a:lnSpc>
                <a:spcPct val="160000"/>
              </a:lnSpc>
              <a:buNone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②국내파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해방전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지하운동가들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북측 지역 활동하던 현준혁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남로당계로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탄압후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월북한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박헌영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288000" marR="0" indent="-457200" algn="just" fontAlgn="base" latinLnBrk="1">
              <a:lnSpc>
                <a:spcPct val="160000"/>
              </a:lnSpc>
              <a:buNone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  ③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중국공산당에 소속되어 활동하다 귀국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김두봉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(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무정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박일우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최창익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허정숙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연안파가 한국에서 활동하다 망명한 사람 중심이라면 소련파는 한국과 연계가 없는 경우가 대부분임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37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이후 망명객은 일본 스파이로 몰려 처단된 경우 많기 때문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288000" marR="0" indent="0" algn="just" fontAlgn="base" latinLnBrk="1">
              <a:lnSpc>
                <a:spcPct val="160000"/>
              </a:lnSpc>
              <a:buNone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④빨치산파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1930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만주 빨치산 운동 참가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최용건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연안파게</a:t>
            </a:r>
            <a:r>
              <a:rPr lang="ko-KR" altLang="en-US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가까운 경력</a:t>
            </a:r>
            <a:r>
              <a:rPr lang="en-US" altLang="ko-KR" sz="20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20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김책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본래 ③와 함께 중공 지휘 하에 만주에서 항일 활동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중공과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연락단절되면서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주보중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사령관 휘하의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여단으로 소련군에 편제됨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일본 항일로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여단이 세 방행으로 나뉘어 해체된 후 귀국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만주파와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갑산파로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분화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D1E4CBB-7ABC-1E3B-7576-8C03386CC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7851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A63112-777D-9888-39C5-829B408A0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0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파벌투쟁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첫 대상은 국내파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(1953-55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 다음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공격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(1957-58)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상호불신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②는 ①③이 자기들처럼 지하조직투쟁도 하지 않은 망명자일 뿐이라 의심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④는 ①을 사이비 조선인으로 간주해 싫어했고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　①은 ④를 교육도 받지 못했고 경제 및 행정 경험 없다고 무시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799A122-E0D0-82F8-09C6-EEF3D6809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96667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92D555C-9357-86CD-F58E-C4C1CC55B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91662"/>
            <a:ext cx="4459589" cy="5099538"/>
          </a:xfrm>
        </p:spPr>
        <p:txBody>
          <a:bodyPr>
            <a:normAutofit fontScale="92500" lnSpcReduction="1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군정체제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군정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민정부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점령 군사행동은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태평양함대와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 부대가 담당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가장 핵심은 대장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테렌티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슈티코프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태평양함대 군사위원회 위원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: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즈다노프의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사위여서 뒷배가 있음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 부대 사령관은 대장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치스차코프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군사위원회 위원 소장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레베제프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한반도 점령 시점에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군은 한반도 정치 상황 전혀 무시하였고 정보도 없었음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8A1E54-F6EA-E5D0-7D90-9E39C9FDF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D7E728-6A4A-A3B5-F998-C37B97BF1BFC}"/>
              </a:ext>
            </a:extLst>
          </p:cNvPr>
          <p:cNvSpPr txBox="1"/>
          <p:nvPr/>
        </p:nvSpPr>
        <p:spPr>
          <a:xfrm>
            <a:off x="6058558" y="1433084"/>
            <a:ext cx="5208998" cy="435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* </a:t>
            </a:r>
            <a:r>
              <a:rPr kumimoji="0" lang="ko-KR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점령정책</a:t>
            </a:r>
            <a:endParaRPr kumimoji="0" lang="en-US" altLang="ko-KR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우선순위는 경제유지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+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사회질서 유지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동유럽과 달리 현지 공산주의 우호 세력 부재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일본의 강력한 탄압으로 망명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일부는 남쪽에 존재함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지역 세력과 우호적 관계 수립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조만식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메이지 대학 법학부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--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건국준비위원회에서 시작해 이후 인민위원회로 전환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+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소련의 한인계를 데려와 활동하게 함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- 10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월초 소련민정부 구성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모든 활동은 </a:t>
            </a:r>
            <a:r>
              <a:rPr kumimoji="0" lang="ko-KR" altLang="en-US" sz="16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슈티코프의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직접 통제 </a:t>
            </a:r>
            <a:endParaRPr kumimoji="0" lang="ko-KR" altLang="en-US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통역에 의한 통치의 시기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미하일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강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소좌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등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소련파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66233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7C964C-2AE4-3828-94D7-99C5526CD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94" y="472611"/>
            <a:ext cx="5239628" cy="5775789"/>
          </a:xfrm>
        </p:spPr>
        <p:txBody>
          <a:bodyPr>
            <a:noAutofit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민주주의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민족통일전선 결성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1945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13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조선공산당 </a:t>
            </a:r>
            <a:r>
              <a:rPr lang="ko-KR" altLang="en-US" sz="1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북조선분국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창건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대표로 김용범 선출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박헌영 수반인 조선공산당 중앙위원회에 예속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1946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북조선공산당 창당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영향 불투명한 박헌영으로부터 분리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연안파는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46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2.16.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신민당 결성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8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북조선공산당과 </a:t>
            </a:r>
            <a:r>
              <a:rPr lang="ko-KR" altLang="en-US" sz="1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합당아혀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4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북조선로동당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결성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남한에 남조선로동당 결성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1946. 7.22.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민주주의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민족통일전선 결성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en-US" altLang="ko-KR" sz="14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4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창건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- 46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ko-KR" altLang="en-US" sz="14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토지개혁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8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국유화 정책 시작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11.3.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인민위원회 선거 실시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치안기관 설립</a:t>
            </a:r>
            <a:r>
              <a:rPr lang="en-US" altLang="ko-KR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기간요원 확보</a:t>
            </a:r>
            <a:endParaRPr lang="ko-KR" altLang="en-US" sz="1400" kern="0" spc="0" dirty="0">
              <a:effectLst/>
              <a:latin typeface="함초롬바탕" panose="02030604000101010101" pitchFamily="18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445300-FD9B-13ED-FE67-73D1CB19E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4CF768-09DF-A382-A8C9-CF1274D09464}"/>
              </a:ext>
            </a:extLst>
          </p:cNvPr>
          <p:cNvSpPr txBox="1"/>
          <p:nvPr/>
        </p:nvSpPr>
        <p:spPr>
          <a:xfrm>
            <a:off x="6607834" y="862642"/>
            <a:ext cx="4796287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- 46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7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평양에 김일성대학 비롯해 다수 대학 설립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47.9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강동정치학교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설립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- 48. 3.27.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북조선노동당 제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차 당대회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‘민주기지’ 용어 출현</a:t>
            </a:r>
            <a:endParaRPr kumimoji="0" lang="ko-KR" altLang="en-US" sz="15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북한헌법 제정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47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가을 착수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48. 4. 28.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최고인민회의 특별회의에서 통과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국가명칭은 조선민주주의인민공화국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조선인민공화국 명칭에 반대해 소련 장군 </a:t>
            </a:r>
            <a:r>
              <a:rPr kumimoji="0" lang="ko-KR" altLang="en-US" sz="15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레베제프가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수정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- 1949. 6.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남과 북의 노동당이 합당해 </a:t>
            </a:r>
            <a:r>
              <a:rPr kumimoji="0" lang="ko-KR" altLang="en-US" sz="15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조선로동당</a:t>
            </a:r>
            <a:r>
              <a:rPr kumimoji="0" lang="ko-KR" altLang="en-US" sz="15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탄생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 위원장은 김일성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부위원장은 박헌영과 허가이 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- 1940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말 김일성 위상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두 가지 제약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①소련과 사전협의 통해서만 결정 가능 </a:t>
            </a:r>
            <a:endParaRPr kumimoji="0" lang="en-US" altLang="ko-KR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                    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②</a:t>
            </a:r>
            <a:r>
              <a:rPr kumimoji="0" lang="en-US" altLang="ko-KR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4</a:t>
            </a:r>
            <a:r>
              <a: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개 분파 균형 　</a:t>
            </a:r>
            <a:endParaRPr kumimoji="0" lang="ko-KR" altLang="en-US" sz="15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3204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155221-9274-F8FC-3268-02B4B53A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022" y="223558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한국전쟁과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항미원조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抗米援朝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)＇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463E7F7-7C5A-479B-F9F9-F10D04F77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49879"/>
            <a:ext cx="4788265" cy="4241321"/>
          </a:xfrm>
        </p:spPr>
        <p:txBody>
          <a:bodyPr>
            <a:normAutofit fontScale="85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항미원조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1950. 10.1.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북한이 공식적으로 중국인민해방군 출동 요청 의사 전달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중국공산당 정치국 확대회의에 반대의견 많았으나 마오쩌둥 주도로 출병 결정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출병 결정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소련에 의한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신중국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안보보장 목표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1950.10.19.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중국인민지원군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 사단이 압록강을 넘음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 사단 추가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‘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항미원조’의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시작점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1950. 12.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조중연합사령부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설치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연합사령부가 일체의 전쟁을 지휘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북한정부는 후방 도움과 훈련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군정 경비 등을 맡음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7027873-EAF9-6C60-7C79-D9EADFD1A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2A6E4B-4175-B8D7-7241-E422DBEFF16F}"/>
              </a:ext>
            </a:extLst>
          </p:cNvPr>
          <p:cNvSpPr txBox="1"/>
          <p:nvPr/>
        </p:nvSpPr>
        <p:spPr>
          <a:xfrm>
            <a:off x="6637107" y="1318022"/>
            <a:ext cx="4630450" cy="519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연합사령부 </a:t>
            </a:r>
            <a:r>
              <a:rPr kumimoji="0" lang="ko-KR" altLang="en-US" sz="14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사령원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겸 정치위원</a:t>
            </a:r>
            <a:r>
              <a:rPr kumimoji="0" lang="en-US" altLang="ko-KR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4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펑더화이</a:t>
            </a:r>
            <a:r>
              <a:rPr kumimoji="0" lang="en-US" altLang="ko-KR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중국 인민지원군 </a:t>
            </a:r>
            <a:r>
              <a:rPr kumimoji="0" lang="ko-KR" altLang="en-US" sz="14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사령원</a:t>
            </a:r>
            <a:r>
              <a:rPr kumimoji="0" lang="en-US" altLang="ko-KR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endParaRPr kumimoji="0" lang="ko-KR" altLang="en-US" sz="14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부사령관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중국측은 덩 화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북한 측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김웅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연안파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부정치위원에 북한측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박일우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연안파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박일우가 당의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인자로 올라서고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김일성은 이후로 조선인민군 최고사령관 지위는 유지했지만 전쟁 작전 논의에서 배제됨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와다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94)</a:t>
            </a:r>
          </a:p>
          <a:p>
            <a:pPr marL="285750" marR="0" lvl="0" indent="-28575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à"/>
              <a:tabLst/>
              <a:defRPr/>
            </a:pP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공식적 문서 체계로 작전권을 이양한 것이 아니기 때문에 정전협정에는 두 사령관이 조인함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이후 전쟁 책임을 순차적으로 묻게 됨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12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당위원회 전원회의에서 무정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김일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최광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림춘수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등을 책임 물어 해임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cf.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남한은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1950. 7. 15.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이승만 대통령이 유엔군사령관에게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&lt;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대한민국 육해공군 지휘권 이양에 관한 공한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&gt;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을 보내서 한국군 지휘권을 유엔군에 이양함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9959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82D83C-B5FD-52A3-8903-1FA72C8B9A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67508"/>
            <a:ext cx="10353762" cy="4923692"/>
          </a:xfrm>
        </p:spPr>
        <p:txBody>
          <a:bodyPr/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양국간 전쟁 중 심각한 의견대립과 갈등이 존재함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군대지휘권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철도관리권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남하작전 전략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정전 담판 전략 등 중요 정책 결정에 대해서 </a:t>
            </a: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한국전쟁은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북중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관계의 우호의 시작인 동시에 갈등의 기원임 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이후 지연된 정전협정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‘비동맹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개국’ 중재안 등장과 중국의 거부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중국의 국제적 지위 부상과 연계된 전쟁 종결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‘위성국가’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위험으로부터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벗어난 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대신 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1957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년학’으로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가게되는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E5D6BC4-4E93-BE1E-471A-6550BFDE5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58810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50A599-666A-0A87-4380-D86EAE0A7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818508"/>
          </a:xfrm>
        </p:spPr>
        <p:txBody>
          <a:bodyPr>
            <a:normAutofit/>
          </a:bodyPr>
          <a:lstStyle/>
          <a:p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4. 1956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‘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ko-KR" altLang="en-US" sz="2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종파사건’과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김일성 체제로의 길 </a:t>
            </a:r>
            <a:endParaRPr lang="ko-KR" altLang="en-US" sz="24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D265BC-B6B2-6B85-2D57-B21E825665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647730"/>
            <a:ext cx="10353762" cy="4789283"/>
          </a:xfrm>
        </p:spPr>
        <p:txBody>
          <a:bodyPr>
            <a:normAutofit fontScale="85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사회주의 체제 수립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1958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사회주의적 개조 완성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1936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1954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년부터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농민경리와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개인상공업의 ‘사회주의적 개조’ 개시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파벌연합의 성격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만주파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국내파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공산주의자들의 정치연합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중국공산당과 달리 내전을 거치며 지도노선과 조직정비가 이뤄진 것이 아니라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</a:rPr>
              <a:t>소련 군정 하의 상이한 파벌들의 집합체로 건국하였고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</a:rPr>
              <a:t>,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</a:rPr>
              <a:t>이후 전쟁 거치며 소련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</a:rPr>
              <a:t>-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</a:rPr>
              <a:t>중국의 영향력의 내부화가 두드러졌음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 노선에 대한 이견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중공업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경공업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농업 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과 김일성 군력독점과 개인숭배 비판으로 세력 분열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소련에서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후르시초프의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스탈린 격하운동 시기임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공개적 이념적 노선대립과 투쟁이 아니라 주도권 장악을 위한 파벌투쟁이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1950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전반에 걸쳐 지속됨 </a:t>
            </a: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북한사회주의 건립사의 핵심은 분파대립과 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‘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종파주의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＇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를 제압하고 우위에 서는 정치체제의 수립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-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지속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-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변용이 핵심으로 부상함 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+ 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이 분파대립이 중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-</a:t>
            </a:r>
            <a:r>
              <a:rPr lang="ko-KR" altLang="en-US" sz="1800" b="1" kern="0" dirty="0" err="1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소대립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 사이에서 지속적으로 전개되었다는 것도 중요한 점 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권력독점 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+ </a:t>
            </a:r>
            <a:r>
              <a:rPr lang="ko-KR" altLang="en-US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등거리외교의 길</a:t>
            </a:r>
            <a:r>
              <a:rPr lang="en-US" altLang="ko-KR" sz="1800" b="1" kern="0" dirty="0">
                <a:effectLst/>
                <a:latin typeface="맑은 고딕 Semilight" panose="020B0502040204020203" pitchFamily="50" charset="-127"/>
                <a:ea typeface="맑은 고딕 Semilight" panose="020B0502040204020203" pitchFamily="50" charset="-127"/>
                <a:cs typeface="맑은 고딕 Semilight" panose="020B0502040204020203" pitchFamily="50" charset="-127"/>
                <a:sym typeface="Wingdings" panose="05000000000000000000" pitchFamily="2" charset="2"/>
              </a:rPr>
              <a:t>)</a:t>
            </a:r>
            <a:endParaRPr lang="ko-KR" altLang="en-US" sz="1800" b="1" kern="0" spc="0" dirty="0">
              <a:effectLst/>
              <a:latin typeface="맑은 고딕 Semilight" panose="020B0502040204020203" pitchFamily="50" charset="-127"/>
              <a:ea typeface="맑은 고딕 Semilight" panose="020B0502040204020203" pitchFamily="50" charset="-127"/>
              <a:cs typeface="맑은 고딕 Semilight" panose="020B0502040204020203" pitchFamily="50" charset="-127"/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2C01C19-92D3-794A-B55B-F0C6AF07F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04315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31FB79-0ED8-B02A-C1D3-26AC6CA61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02677"/>
            <a:ext cx="10353762" cy="4888523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국내파에 대한 공격으로 개시</a:t>
            </a:r>
            <a:endParaRPr lang="ko-KR" altLang="en-US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다른 분파도 국내파 공격에 동참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1952-1953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시기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- 1953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정치재판 개시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조선노동당 중앙위원회 서기 이승엽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이강국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임화를 비롯해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 국가전복과 미국 간첩 행위 등으로 재판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1936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모스크바 재판을 모방해 분란 없이 속죄 행위로 진행됨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- 1955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12.15.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박헌영 재판은 상이한 각본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사건으로 국내파는 지도자를 잃고 영향력 상실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모두가 궤멸된 것은 아니나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소련파의 협공을 받으며 소실됨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7E6EF83-E971-5BD7-67B9-852C27BED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415204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6F57D0-790A-6B66-DD69-BDEE727E8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513798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연안파의 숙청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23-29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조선로동당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회 대회 시기 중앙위원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빨치산파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만주파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갑산파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연안파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125)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종파사건’을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연안파가 주도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해외 출장 상황에서 북한 재무부 부장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윤공흠을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중심으로 한 반대파가 당중앙위원회 전체회의에서 그를 개인숭배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독재적 방식에 의한 국가통치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다양한 오류와 실책 등으로 기소할 것을 모의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란코프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전원회의 전에 거사 계획이 새나가고 김일성 측에서 반격 준비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전원회의는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30-31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개최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돌아온 김일성 주도로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윤공흠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집중 공격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윤공흠과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연안파는 야음을 틈타 중국으로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건너감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중국과 소련이 김일성 태도를 비판해 개입함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미코얀과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펑더화이가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중소대표단을 이끌고 방문해 필요시 김일성과 측근 교체도 고려했음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방문한 후 생각 변경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해당자 복권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약속받고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돌아갔지만 김일성의 강경한 태도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사상검열과 체포의 대대적 전개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765041-50C2-230F-1F5F-65C75F857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30132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349C1F-10FB-DAF8-DD37-FC13F09CFB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785446"/>
            <a:ext cx="10353762" cy="5005754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제거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소련파는 네 가지 상이한 흐름으로 구성됨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46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년말 이후는 특별교사양성소에서 양성된 교사들도 유입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(1947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함께온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명을 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37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그룹’으로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부르기도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월말 소련군 철수하면서 상당부분 소련파는 남고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49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이후 소련정부는 한인파견 중지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소련에서 온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사람중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교사는 많지만 엔지니어 전문가는 없었다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지원과도 다름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핵심인 허가이에 대한 숙청은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1951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시작되어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1953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압박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자살로 처리된 타살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무렵 당과 정부 요직 소련파는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허가이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사망후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실력자는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박창옥과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박영빈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개시되어 그 이듬해까지 지속됨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개별적 실종방식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소련과 관계 나빠진 것이 계기가 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소련파의 대대적 소련 귀환이 전개됨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1958-1960.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떠나는 것 장려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숙청은 대체로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종료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7AAA67-1685-8B8A-6DC8-B7D995819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79949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17D09D-4DF9-FEA9-8B17-353F240913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32338"/>
            <a:ext cx="10353762" cy="4958862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파벌 제거 효과</a:t>
            </a:r>
            <a:endParaRPr lang="en-US" altLang="ko-KR" sz="24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일인체제 확보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위성국가 전락 벗어나 소련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사이에서 거래 가능해짐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1945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아니라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1956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년을 김일성 체제가 탄생한 해라고 보아야 한다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란코프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246): 45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이후 계속 골칫거리이던 파벌들을 모두 제압하고 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소로부터 자율성 확보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유일사상과 연계된 일인권력 수립이 가능해짐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8E93894-4817-18B1-FC69-96390489F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405253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B62B4E-BB48-069E-AC6E-3C753F70C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1981200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II. 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</a:t>
            </a:r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</a:t>
            </a:r>
            <a:r>
              <a:rPr lang="ko-KR" altLang="en-US" sz="4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동맹으로부터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자주노선으로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89E5316-E154-2FCE-1C27-E64362CFA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11174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BCF1C2-3031-02DE-F8D1-8692D641E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633573"/>
          </a:xfrm>
        </p:spPr>
        <p:txBody>
          <a:bodyPr>
            <a:normAutofit fontScale="90000"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중소 의존형 모델 시기</a:t>
            </a:r>
            <a:br>
              <a:rPr lang="ko-KR" altLang="en-US" sz="1800" kern="0" spc="0" dirty="0"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350950-B5E7-D602-EFBF-8437A2F24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243173"/>
            <a:ext cx="10353762" cy="4640102"/>
          </a:xfrm>
        </p:spPr>
        <p:txBody>
          <a:bodyPr>
            <a:normAutofit fontScale="85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사회주의 국가들에 의존한 전후 복구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1953. 8.3.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소련은 북한 부흥위해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 루블 무상원조 결정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소련과 동유럽 국가들이 원조 대상 분담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평양은 소련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함흥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도시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은 동독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(54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진 도착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188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명 팀 구성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천만루블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54-57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조위안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차관 제공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중국의 주둔과 철수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정전시점 중국인민지원군 규모는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만명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펑더화이는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귀국 전까지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조중연합사령부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사령원으로서 지휘권 지니고 있었음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귀국 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인민지원군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사령원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양더즈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楊得之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로 교체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반년 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양더즈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귀국하면서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 사단철수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사령부 이 즈음 해체 추정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- 1956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년초까지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만명 철수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남은 병력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 사단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만명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하루키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111)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1958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월부터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월에 걸쳐 잔존 중국군 병력 철수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E51F34C-DADF-A09F-3556-C110586F5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397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078330-F0BF-3AA9-C5B3-85F603582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20615"/>
            <a:ext cx="4969420" cy="4970585"/>
          </a:xfrm>
        </p:spPr>
        <p:txBody>
          <a:bodyPr>
            <a:normAutofit fontScale="77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중소 대립 사이에서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초기에는 중국과 연합하는 방향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1950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북한 경제정책이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중국쪽으로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기울기 시작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대약진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모방한 천리마운동과 자력갱생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군사노선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전인민의 무장화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전국토의 요새화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전군대의 현대화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전군인의 간부화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indent="-342900" algn="just" fontAlgn="base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1960. 7.6.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소련에서 김일성과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흐류소프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사이에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우호협력상호원조조약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체결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베이징에서 김일성과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저우언라이가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양국간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조중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우호 협력 및 상호원조조약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조인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소련공산당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22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차대회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이후인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1962-64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중국과 급속히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가까워짐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58D552-23D1-400C-EBE9-907709A0F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F29DF9-C880-7B6E-4759-8220ECA04527}"/>
              </a:ext>
            </a:extLst>
          </p:cNvPr>
          <p:cNvSpPr txBox="1"/>
          <p:nvPr/>
        </p:nvSpPr>
        <p:spPr>
          <a:xfrm>
            <a:off x="6763109" y="1017917"/>
            <a:ext cx="4504447" cy="5348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소련과는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8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종파사건 이후 관계 악화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1962-63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공개적으로 적대적이기도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- 1960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소련은 북한 원조 대량 삭감하여 북한경제 일부 붕괴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1961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년부터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7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개년 계획이 난항 겪음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- 1965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소련과 관계 부분 회복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중국 문화혁명의 위협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- 1960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중립 노선으로 복귀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1965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코시긴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단장으로 하는 소련 방문당 평양방문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- 1970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4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중국수상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저우언라이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중국방문으로 다시 중국과 동맹 관계 강화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08723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EF64CA-B14C-E291-93DE-09A9FD34D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중러의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독자 노선과 강요된 자주 노선의 시기</a:t>
            </a:r>
            <a:br>
              <a:rPr lang="ko-KR" altLang="en-US" sz="1800" kern="0" spc="0" dirty="0"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22C2E6-34E9-6FF5-94CC-FB34C85731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4822771" cy="3695136"/>
          </a:xfrm>
        </p:spPr>
        <p:txBody>
          <a:bodyPr>
            <a:normAutofit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등거리 외교와 원조의 중요성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1970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시작해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년대까지 등거리 외교 유지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소련과 관계에서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1960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말 이후 침체 벗어나기 위해 꾸준히 원조에 의존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원조는 무역을 가장한 원조 형태를 취함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경제적 지원과 지정학적 권리를 교환함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681059D-F6D2-DAC6-114F-199BCAF24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F93A07-1F5A-B217-10D3-9761441F0BF8}"/>
              </a:ext>
            </a:extLst>
          </p:cNvPr>
          <p:cNvSpPr txBox="1"/>
          <p:nvPr/>
        </p:nvSpPr>
        <p:spPr>
          <a:xfrm>
            <a:off x="6719977" y="1751162"/>
            <a:ext cx="4658265" cy="45058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원조 의존에서 벗어나기 위해 </a:t>
            </a:r>
            <a:r>
              <a:rPr kumimoji="0" lang="en-US" altLang="ko-KR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1970</a:t>
            </a:r>
            <a:r>
              <a:rPr kumimoji="0" lang="ko-KR" altLang="en-US" sz="14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초 국제시장에서 차입 시작</a:t>
            </a:r>
            <a:endParaRPr kumimoji="0" lang="ko-KR" altLang="en-US" sz="14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  <a:sym typeface="Wingdings" panose="05000000000000000000" pitchFamily="2" charset="2"/>
              </a:rPr>
              <a:t>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1979-80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시기 디폴트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채무불이행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선언한 최초의 공산국가가 됨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(2007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기준 원금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6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억달러 이자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억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천만달러의 채무로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국가신용등급 최저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(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란코프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48)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1970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달러벌이에 나서 불법적 유통에 참여 </a:t>
            </a:r>
            <a:endParaRPr kumimoji="0" lang="en-US" altLang="ko-KR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    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  <a:sym typeface="Wingdings" panose="05000000000000000000" pitchFamily="2" charset="2"/>
              </a:rPr>
              <a:t>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실질적 효과 크게 거두지 </a:t>
            </a:r>
            <a:r>
              <a:rPr kumimoji="0" lang="ko-KR" altLang="en-US" sz="14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못한채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평판만 나빠짐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1950-60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‘북송’ 재일교포의 송금 중요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1990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송금지원 끊기면서 일본으로 귀환 추진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일본과 관계 개선 시도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재일조선인 귀국선은 중국군인 철수 시기와 맞물림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1959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12.16. 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청진항에 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975</a:t>
            </a:r>
            <a:r>
              <a:rPr kumimoji="0" lang="ko-KR" alt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명 귀국선 도착</a:t>
            </a:r>
            <a:r>
              <a:rPr kumimoji="0" lang="en-US" altLang="ko-KR" sz="1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endParaRPr kumimoji="0" lang="ko-KR" altLang="en-US" sz="1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08728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0A9D93-CDE8-D988-5B3B-81EA71207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703385"/>
            <a:ext cx="10353762" cy="5087815"/>
          </a:xfrm>
        </p:spPr>
        <p:txBody>
          <a:bodyPr>
            <a:normAutofit fontScale="925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붕괴 이후 영향 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(1990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</a:t>
            </a:r>
            <a:r>
              <a:rPr lang="en-US" altLang="ko-KR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2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페레스트로이카 시기 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 교역량이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1/10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규모로 축소됨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  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무상 제공되던 부품과 원유 공급 중단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 붕괴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농업에 타격 심함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화학비료 의존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전력공급 의존해 고지대 인공 관개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계단식 농법이 자연재해에 취약함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 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1996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농업 수확량이 생존 필요량의 절반으로 감소함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(118)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수해 이후 식량배급제 기능 상실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1990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초 소련의 원조지원이 끊기면서 북한은 치명적 타격 입음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란코프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112)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 : 1990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이전까지 북한체제는 소련과 중국의 원조가 지속될 때만 유지될 수 있는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허약성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있음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이후 병진노선 등장의 배경 이해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대소 무역은 수출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5200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만달러 수입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6900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 달러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1994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수출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천만달러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수입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5700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만달러로 격감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특히 소련 원유수입 중단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226)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C8C9892-A377-83DA-00B6-D9B505602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98077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799213-8831-E29D-3F02-1AE164717C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21933"/>
            <a:ext cx="10353762" cy="4969267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자본주의 요소의 성장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장마당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2002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7.1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비공식 경제활동 증가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:1998-2008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사이 비공식적 경제활도 수입이 북한 가구 전체 소득의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78% 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아래로부터의 자생적 대응 결과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①농촌은 산지에 불법 사유지 개간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재해에 더 취약해짐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②도시에서 사적으로 상업 시작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장마당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여성 중심적 장마당 형성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가부장적 구조로 남성들이 직장생활 중심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시장 상인 중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3/4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은 여성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천년대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중국을 고리로 한 교역 흐름 형성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시장을 위완화가 지배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화폐개혁을 통한 통제 복귀 시도의 실패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2005-2009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反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시장정책 일환으로 도입한 모든 제한을 풀었음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시대 선군정치 폐기와 병진노선 등장 배경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국방위원장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2011. 12.17.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이후 대대적 탈북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A748D33-69D1-977D-3D37-94346DFFD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29862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A3BED3-A557-D6E3-E78B-5FC80C775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962346"/>
          </a:xfrm>
        </p:spPr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유일 사상체계의 수립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유격대국가의 수립</a:t>
            </a:r>
            <a:br>
              <a:rPr lang="ko-KR" altLang="en-US" sz="20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B48F4B-8031-A41E-841C-4768DD398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05509"/>
            <a:ext cx="10353762" cy="4542889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1960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후반 급진화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중소 사이에서 관계 정리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독자 노선 가능해짐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+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남은 파벌들 최종 숙청이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완성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1967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대남공작 책임지던 지도자들 해임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숙청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베트남식 개입에 대한 낙관주의 퍼짐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1970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경제 나아지지 않음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주체의 강조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1955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김일성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28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연설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사상사업에서 교조주의와 형식주의를 퇴치하고 주체를 확립할 데 대하여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에서 처음 ‘주체’ 사용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주체’라는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표현은 위대한 수령과 그 후계자가 썼다는 의미임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- 1965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김일성연설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사상에서의 주체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정치에서의 자주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경제에서의자립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국방에서의 자위”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스탈린주의에 민족주의 결합하는 방식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D46C30C-6F6F-3193-5AD8-4693A9CCB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02082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51ECE44-B1B9-590B-11AE-D310A8B2BB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738554"/>
            <a:ext cx="5291796" cy="5348900"/>
          </a:xfrm>
        </p:spPr>
        <p:txBody>
          <a:bodyPr>
            <a:normAutofit fontScale="85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 체계화와 유격대국가 수립 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- 1967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갑산파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숙청과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‘당의 유일사상체계’ 확립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강조됨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당중앙위원회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차전원회의에서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범빨치산파’를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숙청함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빨치산계가 김일성 중심의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만주파’와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그에 대해 거리를 둔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갑산파’로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나뉘며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후계구도 형성과 관련해 후자를 숙청한 것으로 보는 견해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당의 유일사상체계 확립의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원칙 수립함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(67-68): 67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조선로동당이 채택한 지도체계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--&gt;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유격대국가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하루끼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탄생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전국민의 만주파화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유격대원화를 추진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즉 전국민을 수령의 전사로서 유격대원으로 만들고자 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혁명사상의 유일성을 강조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—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유격대사령관으로부터 전인민의 유격대원까지 통일된 유격대국가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166)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무장유격대 남파로 이어짐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CD10387-D88E-E540-7A92-6B99EAE54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BE7750-7A1C-9588-D6E7-9FCD44DC998F}"/>
              </a:ext>
            </a:extLst>
          </p:cNvPr>
          <p:cNvSpPr txBox="1"/>
          <p:nvPr/>
        </p:nvSpPr>
        <p:spPr>
          <a:xfrm>
            <a:off x="6811056" y="1270542"/>
            <a:ext cx="4635098" cy="3976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파벌병존의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체제를 청산하고 주체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유일 사상 위에 수립된 새로운 상부구조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--&gt;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유격대국가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외부에 대한 혁명을 위해 구축된 국가이지만 실제로는 내적으로 강력한 통치를 발휘하는 국가로 종결됨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- 1970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주체사상이 ‘인간중심의 철학적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원리’를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포함하게 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황장엽의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기여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- 1974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후계자로 결정된 김정일이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월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12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일 당중앙위원회 제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5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기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8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차 전원회의에서 김일성 사상을 ‘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김일성주의’로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선포하고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마르크스레닌주의보다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우월한 사상으로 강조함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787572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C0EDA0-62E8-4111-93DE-F7D8B5893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303" y="2532185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III. </a:t>
            </a:r>
            <a:r>
              <a:rPr lang="ko-KR" altLang="en-US" sz="4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후계체계와 선군정치</a:t>
            </a:r>
            <a:br>
              <a:rPr lang="ko-KR" altLang="en-US" sz="44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44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E7F81BD-AED4-E146-98E0-D57DED8F0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73611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E72056-E395-18C4-BA89-C43E8D53A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859604"/>
          </a:xfrm>
        </p:spPr>
        <p:txBody>
          <a:bodyPr>
            <a:normAutofit fontScale="90000"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주체사상의 체계화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9E3E52E-E917-2507-49E4-798505A85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69205"/>
            <a:ext cx="10353762" cy="4321995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주도로 주체사상 체계화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김정일의 후계구도를 당연시 하는 유기체적 당론의 핵심으로서 주체사상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- 1974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후계자 결정 후 ‘김일성주의’ 선포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1982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김정일의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주체사상에 대하여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논문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탄생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주년 기념 전국주체사상 토론회에서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①철학적원리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②사회역사원리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③그 구현을 위한 지도적 원칙을 주요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구성부분으로하는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전일적 사상이론 체계로 규정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원리의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특징은 ①자주성 ②창조성 ③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의식성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F02E4B9-3C81-41A9-26A7-1C639793D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27926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5AE43E-A23D-27FC-7227-14215E0BC8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8586" y="804692"/>
            <a:ext cx="4175790" cy="5205045"/>
          </a:xfrm>
        </p:spPr>
        <p:txBody>
          <a:bodyPr>
            <a:normAutofit fontScale="3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50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50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주체사상총서의 발간</a:t>
            </a:r>
            <a:r>
              <a:rPr lang="en-US" altLang="ko-KR" sz="50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1985</a:t>
            </a:r>
            <a:r>
              <a:rPr lang="ko-KR" altLang="en-US" sz="50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endParaRPr lang="ko-KR" altLang="en-US" sz="5000" b="1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협의의 주체사상과 광의의 주체사상을 구분</a:t>
            </a:r>
            <a:endParaRPr lang="ko-KR" altLang="en-US" sz="43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협의의 주체사상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권에 추가해 혁명이론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영도방법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(29)</a:t>
            </a:r>
            <a:endParaRPr lang="ko-KR" altLang="en-US" sz="43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- 2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 󰡔주체사상의 사회역사원리󰡕에서 수령 혁명위업 계승에서 차지하는 수령의 후계자의 절대적 지위를 규정함 </a:t>
            </a:r>
            <a:endParaRPr lang="ko-KR" altLang="en-US" sz="43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43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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한국사회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1985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년부터 대대적 영향 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(85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학번의 전환점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86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학번의 기본교재가 됨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‘</a:t>
            </a:r>
            <a:r>
              <a:rPr lang="ko-KR" altLang="en-US" sz="43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강철’이라는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이름의 김영환의 북한 밀입국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이인영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임종석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하태경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민경우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전국연합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울산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인천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경기동부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전대협에서 </a:t>
            </a:r>
            <a:r>
              <a:rPr lang="ko-KR" altLang="en-US" sz="43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한총련으로</a:t>
            </a:r>
            <a:r>
              <a:rPr lang="en-US" altLang="ko-KR" sz="43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)... )</a:t>
            </a:r>
            <a:endParaRPr lang="ko-KR" altLang="en-US" sz="43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4252994-409F-8CAA-9479-C96D787D6E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9978" y="475470"/>
            <a:ext cx="4791305" cy="245918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dirty="0"/>
              <a:t>&lt;</a:t>
            </a:r>
            <a:r>
              <a:rPr lang="ko-KR" altLang="en-US" dirty="0"/>
              <a:t>주체사상 체계</a:t>
            </a:r>
            <a:r>
              <a:rPr lang="en-US" altLang="ko-KR" dirty="0"/>
              <a:t>: </a:t>
            </a:r>
            <a:r>
              <a:rPr lang="ko-KR" altLang="en-US" dirty="0"/>
              <a:t>주체사상 총서의 구성</a:t>
            </a:r>
            <a:r>
              <a:rPr lang="en-US" altLang="ko-KR" dirty="0"/>
              <a:t>&gt;</a:t>
            </a:r>
          </a:p>
          <a:p>
            <a:pPr marL="0" indent="0">
              <a:buNone/>
            </a:pPr>
            <a:endParaRPr lang="en-US" altLang="ko-KR" sz="1400" dirty="0"/>
          </a:p>
          <a:p>
            <a:pPr marL="457200" indent="-457200">
              <a:buAutoNum type="arabicPeriod"/>
            </a:pPr>
            <a:r>
              <a:rPr lang="ko-KR" altLang="en-US" sz="1800" dirty="0"/>
              <a:t>주체의 사상</a:t>
            </a:r>
            <a:r>
              <a:rPr lang="en-US" altLang="ko-KR" sz="1800" dirty="0"/>
              <a:t>(</a:t>
            </a:r>
            <a:r>
              <a:rPr lang="ko-KR" altLang="en-US" sz="1800" dirty="0"/>
              <a:t>협의의 주체사상</a:t>
            </a:r>
            <a:r>
              <a:rPr lang="en-US" altLang="ko-KR" sz="1800" dirty="0"/>
              <a:t>)</a:t>
            </a:r>
          </a:p>
          <a:p>
            <a:pPr marL="540000" indent="-457200">
              <a:lnSpc>
                <a:spcPct val="100000"/>
              </a:lnSpc>
              <a:buAutoNum type="arabicParenBoth"/>
            </a:pPr>
            <a:r>
              <a:rPr lang="ko-KR" altLang="en-US" sz="1800" dirty="0"/>
              <a:t>주체의 철학적 원리</a:t>
            </a:r>
            <a:endParaRPr lang="en-US" altLang="ko-KR" sz="1800" dirty="0"/>
          </a:p>
          <a:p>
            <a:pPr marL="540000" indent="-457200">
              <a:lnSpc>
                <a:spcPct val="100000"/>
              </a:lnSpc>
              <a:buAutoNum type="arabicParenBoth"/>
            </a:pPr>
            <a:r>
              <a:rPr lang="ko-KR" altLang="en-US" sz="1800" dirty="0"/>
              <a:t>주체의 사회역사 원리</a:t>
            </a:r>
            <a:endParaRPr lang="en-US" altLang="ko-KR" sz="1800" dirty="0"/>
          </a:p>
          <a:p>
            <a:pPr marL="540000" indent="-457200">
              <a:lnSpc>
                <a:spcPct val="100000"/>
              </a:lnSpc>
              <a:buAutoNum type="arabicParenBoth"/>
            </a:pPr>
            <a:r>
              <a:rPr lang="ko-KR" altLang="en-US" sz="1800" dirty="0"/>
              <a:t>주체의 지도적 원칙</a:t>
            </a:r>
            <a:endParaRPr lang="en-US" altLang="ko-KR" sz="1800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3974B47-7F77-AD60-5211-86CAD2AFD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273DF4-A364-A328-FE3B-58701C759744}"/>
              </a:ext>
            </a:extLst>
          </p:cNvPr>
          <p:cNvSpPr txBox="1"/>
          <p:nvPr/>
        </p:nvSpPr>
        <p:spPr>
          <a:xfrm>
            <a:off x="9490427" y="3429000"/>
            <a:ext cx="23014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3.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영도방법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 (9)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영도체계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 (10)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영도예술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D42CF7-A4C0-5833-93A3-9F2A7EC345AE}"/>
              </a:ext>
            </a:extLst>
          </p:cNvPr>
          <p:cNvSpPr txBox="1"/>
          <p:nvPr/>
        </p:nvSpPr>
        <p:spPr>
          <a:xfrm>
            <a:off x="5732980" y="3429000"/>
            <a:ext cx="34485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2.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혁명이론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720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(4) </a:t>
            </a:r>
            <a:r>
              <a:rPr kumimoji="0" lang="ko-KR" alt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반제반봉건민주주의혁명과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 사회주의 혁명 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720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(5)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사회주의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공산주의 건설이론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720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(6)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인간개조 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720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(7)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사회주의경제건설 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7200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(8)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t>사회주의 문화건설 이론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1848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654B79E-F930-4E81-BD91-03F52D5192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181600"/>
          </a:xfrm>
        </p:spPr>
        <p:txBody>
          <a:bodyPr>
            <a:normAutofit fontScale="85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남조선 혁명론으로서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NLPDR(</a:t>
            </a:r>
            <a:r>
              <a:rPr lang="ko-KR" altLang="en-US" sz="1800" kern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민족해방민중민주혁명론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남한은 반제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반봉건사회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(1980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사회구성체논쟁의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한 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신식민지국가독점자본주의론과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핵심과제는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반제반봉건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민족자주정부 수립임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민주기지론의 수립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이중의 함의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①북한이 남한혁명을 위한 민주기지임 ②민족자주정부가 남한혁명을 위한 민주기지임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전환 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NLPDR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론의 폐기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남한을 통일 대상으로 보지 않는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대한민국’론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민주기지론의 종결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1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1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주체사상의 핵심으로서 </a:t>
            </a:r>
            <a:r>
              <a:rPr lang="ko-KR" altLang="en-US" sz="2100" b="1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수령론</a:t>
            </a:r>
            <a:endParaRPr lang="ko-KR" altLang="en-US" sz="2100" b="1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수령 중심의 당국가체제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1) 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사회정치적 생명체론’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(1986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①뇌수로서의 수령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②수령과 인민을 결합시키는 혈관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으로서의 당 ③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생명체로서의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인민대중을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삼위일체로하는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사회유기체론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대중의 삼위일체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주체의 혁명관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당은 수령을 중심으로 하는 당조직들의 결합체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당관이 아니라 조직관으로 강조하는 이유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두 이론을 바탕으로 수령이 당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조직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국가기관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내각 위에 군림할 수 있고 세 기관의 조정자가 될 수 있다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CBD95C2-D65D-D48B-165A-EDA3C0663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81023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8D34AC2-346E-C348-0C83-9119AC867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832338"/>
            <a:ext cx="10353762" cy="4958862"/>
          </a:xfrm>
        </p:spPr>
        <p:txBody>
          <a:bodyPr>
            <a:normAutofit fontScale="925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유격대국가로부터 극장국가로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하루끼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극장국가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권력이 의례를 통해 과시되면서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연극화하는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국가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1972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서방과 경제협력 추동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(1973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덴마크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노르웨이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스웨덴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핀란드 등과 국교 수립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그러나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1973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오일쇼크와 맞물리면서 채무지급 불능상태 빠짐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경제위기에 대처하는 유격대국가로 작동하게 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(1974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“생산도 학습도 생활도 항일유격대식으로”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- 1970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년대 초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대기념비적 건조물의 시대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주도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가족국가론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어머니 당” 표현 등장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김정일로 승계 과정의 어려움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유격대국가의 전승을 위해 조선인민군 최고사령관 지위로부터 출발하지 않을 수 없음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선군정치의 출발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최고사령관이 당 총비서가 되는 과정을 통해 군이 당을 장악하는 형식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유격대국가를 대신한 ‘정규군국가’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와다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하루끼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256)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3DF2DBB-E559-9F55-4B10-493A2A6E6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053282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16048C-E6B5-FED3-5CB4-21B6CB369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869879"/>
          </a:xfrm>
        </p:spPr>
        <p:txBody>
          <a:bodyPr>
            <a:normAutofit/>
          </a:bodyPr>
          <a:lstStyle/>
          <a:p>
            <a:pPr marL="0" marR="0" indent="0" fontAlgn="base" latinLnBrk="1">
              <a:lnSpc>
                <a:spcPct val="160000"/>
              </a:lnSpc>
            </a:pP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선군정치와 당관료제의 와해 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국방위원장이라는 지위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EA758B-787F-A450-157F-6389B54349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93410"/>
            <a:ext cx="4817049" cy="4997513"/>
          </a:xfrm>
        </p:spPr>
        <p:txBody>
          <a:bodyPr>
            <a:normAutofit fontScale="775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선군정치론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 근본특징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①당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인민을 옳게 결합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군대를 장악해야 함을 강조함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당의 영도를 받는 군대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②수령과 당에 대한 무조건적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충실성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배경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소련 동구의 위기에 대한 대응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김일성 시대와 달라짐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노동자 농민을 ‘혁명의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주력군’으로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보는 先勞後軍의 관점에서 벗어나 군의 장악을 중시함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선군정치의 작동 방식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국방위원장 지위의 중요성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A296A34-6750-09EA-B5B8-8325C9554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9F259E-E7D2-2A63-5F66-340E6069FA36}"/>
              </a:ext>
            </a:extLst>
          </p:cNvPr>
          <p:cNvSpPr txBox="1"/>
          <p:nvPr/>
        </p:nvSpPr>
        <p:spPr>
          <a:xfrm>
            <a:off x="6650966" y="2070340"/>
            <a:ext cx="4537494" cy="3189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당대회</a:t>
            </a:r>
            <a:r>
              <a:rPr kumimoji="0" lang="en-US" altLang="ko-KR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당정치국</a:t>
            </a:r>
            <a:r>
              <a:rPr kumimoji="0" lang="en-US" altLang="ko-KR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중앙위원회 중요성이 사라지고 회의가 개최되지 않음</a:t>
            </a:r>
            <a:endParaRPr kumimoji="0" lang="ko-KR" altLang="en-US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군이 당을 통합해 중요한 역할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대표적으로 조선인민군 ‘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총정치국’의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중요한 역할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(&lt;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사랑의 불시착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&gt;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드라마에서 이정혁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현빈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부친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산하 각급 당위원회의 정치부가 존재함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--&gt;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총정치국장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군정권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총참모장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참모총장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군령권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인민무력부장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국방부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)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의 권한관계를 보아야 함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867198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D3300D9-677C-0592-ACD1-144BF745F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55077"/>
            <a:ext cx="9072686" cy="4736123"/>
          </a:xfrm>
        </p:spPr>
        <p:txBody>
          <a:bodyPr>
            <a:normAutofit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강성대국론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강성국가론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특징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년경 등장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고난의 행군을 지나서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혁명적 수령관이 핵심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사상강국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군대를 혁명의 기둥으로 세움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경제건설의 비약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사상강국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정치강국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군사강국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경제강국의 건설방향 제시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처음에에는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강성국가’로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표현하다가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년경부터 ‘강성대국’ 표현이 주도함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8D21A5-B603-8FE1-5813-8B473F862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1362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B0A9070-3C0E-55DA-706B-71FAF60081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98643"/>
            <a:ext cx="10353762" cy="5549757"/>
          </a:xfrm>
        </p:spPr>
        <p:txBody>
          <a:bodyPr>
            <a:normAutofit fontScale="70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국방위원회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- 1992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4.9.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헌법개정으로 국방위원회는 ‘군사주권의 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최고군사지도기관’으로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규정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 문제는 주석 권한에서 제외됨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국방위원장이 사실상 구 지휘와 통솔권 지님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‘국가주권의 최고국방지도기관’ 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1998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헌법개정으로 국가주석직과 ‘중앙인민위원회’ 폐지되고 국방위원회가 이를 대체하면서 최고권력기관으로 부상함 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실상은 전시 비상 최고기관임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독소전쟁시기 ‘스탈린 대원수’ 직위를 만든 기관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(1941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국가방위원회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 조직을 대체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김정일은 ‘당중앙위원회 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총비서’가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아닌 ‘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당총비서’로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추대됨 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따라서 중앙위원회 열 필요 없는 사실상 ‘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당주석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’ 직위임 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지위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당총비서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국방위원장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최고사령관 직위를 가지고 당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군을 통합함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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공산당의 </a:t>
            </a:r>
            <a:r>
              <a:rPr lang="ko-KR" altLang="en-US" sz="21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중앙서기처총서기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중앙군사위주석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국가주석이라는 관료적 직제와 대비됨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시진핑은 총사령관 지위 획득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국방위원장 직위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정이 군 지원 시 국방위원회 명령으로 내각과 주민 동원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군이 정의 경제사업 지원할 때 최고사령관 명령으로 인민군대 동원 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당중앙군사위원회 대체</a:t>
            </a:r>
            <a:r>
              <a:rPr lang="en-US" altLang="ko-KR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1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업무가 국방위로 이관됨 </a:t>
            </a:r>
            <a:endParaRPr lang="ko-KR" altLang="en-US" sz="21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5EFE205-90D0-700F-8169-0C3E2138D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32105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551954-F1E0-56B7-21F5-ECC42AADD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746589"/>
          </a:xfrm>
        </p:spPr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고립된 자력갱생 노선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①고립된 자력갱생 ②‘우리민족끼리’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0D44A6C-BCA5-44F3-5B08-A33C1CD2B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643865"/>
            <a:ext cx="10353762" cy="4685016"/>
          </a:xfrm>
        </p:spPr>
        <p:txBody>
          <a:bodyPr>
            <a:normAutofit fontScale="85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핵외교의 개시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남북합의서와 동시 유엔 가입 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상황 반전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간첩사건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일본 파트너 교체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북미 관계 개선을 위한 남북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북일관계 통로 막히면서 미국과 직접 교섭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목표로한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핵외교로 전환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1993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NPT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탈퇴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1994.10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제네바 합의 도출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영변 폐연료봉 영변 핵시설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현재핵과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미래핵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을 폐기하는 대가로 경수로 지원하고 북미수교 추진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(118)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합의 직후 미국은 공화당이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상하원장악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북한은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선군혁명’의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변화로 보수세력 부상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재개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페리 프로세스와 고이즈미 주도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2000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합의에 접근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미국에서 부시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네오콘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등장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일본인 납치문제 부상으로 중단됨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시대 핵실험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차핵실험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2006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D3E361F-413D-4CAE-C4FE-70B51332A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14338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DC83099-E1F6-AB51-6867-1CB4D051C8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125415"/>
            <a:ext cx="10353762" cy="5122985"/>
          </a:xfrm>
        </p:spPr>
        <p:txBody>
          <a:bodyPr>
            <a:normAutofit fontScale="85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경제체제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전통적 경영시스템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①공업기업의 ‘대안의 사업체계’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국가파견 지배인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당에서 파견한 당비서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노동 기술자 대표인 기사장의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결합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실제는 당비서가 주도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②농업부문의 ‘새로운 농업 지도체계’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 분리체제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인민공사와 다른 행정체계 유지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③국가 주도의 ‘계획의 일원화 세부화’ 세 방침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공장의 계획일꾼을 중앙국가기구인 국가계획위원회에서 직접 파견해 관리함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재정운용은 세금 없이 국영기업이나 협동농장 수입금에 의존함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중국으로보면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2002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7.1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조처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기업에서 당비서 역할 최소화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이중화폐 체제의 지속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CF3FCFB-0954-7686-06F3-5E1938953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15680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4BEA7B3-4298-C162-AB79-05635E22FF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14400"/>
            <a:ext cx="10353762" cy="4876800"/>
          </a:xfrm>
        </p:spPr>
        <p:txBody>
          <a:bodyPr>
            <a:normAutofit fontScale="9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개혁개방으로 가기 어려움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중국과 북한의 차이점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중국과의 비교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초기 조건의 차이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①농업비중 낮다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인구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25%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과잉노동력 문제없고 오히려 농업 노동력 부족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②화교자본의 역할과의 비교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대만의 경우와 차이점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한국기업과 접점 적다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③중국이 이미 개방하였고 시장이 크다는 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④북한 시장 규모의 제한성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⑤향진기업이라는 완충지가 없다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중공업 비중 과도함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flexible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하지 않다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⑥내부소비 증가 통한 점진적 저축 증가 불가능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⑦외채문제 존재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구조적 무역적자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원자재 부족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/1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차산품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과도 수출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⑧여타 국가의 관심 적다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BC646A5-E675-FCD9-140B-A83F965AE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53339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CAB34F-60DA-6F92-5FEA-ADD094753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579" y="2102679"/>
            <a:ext cx="10353761" cy="1326321"/>
          </a:xfrm>
        </p:spPr>
        <p:txBody>
          <a:bodyPr>
            <a:normAutofit fontScale="90000"/>
          </a:bodyPr>
          <a:lstStyle/>
          <a:p>
            <a: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IV. </a:t>
            </a:r>
            <a:r>
              <a:rPr lang="ko-KR" altLang="en-US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체제 수립과 </a:t>
            </a:r>
            <a:r>
              <a:rPr lang="ko-KR" altLang="en-US" sz="4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b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b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체제와 거리두기</a:t>
            </a:r>
            <a:endParaRPr lang="ko-KR" altLang="en-US" sz="40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FDFA2D-D5C4-5B15-DA2F-CBEF42875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114562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83E46F-3B90-3AEA-FC66-2385BEBD4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654121"/>
          </a:xfrm>
        </p:spPr>
        <p:txBody>
          <a:bodyPr>
            <a:normAutofit fontScale="90000"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‘김일성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김정일주의’의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수립</a:t>
            </a:r>
            <a:br>
              <a:rPr lang="ko-KR" altLang="en-US" sz="1800" kern="0" spc="0" dirty="0"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99ABE42-81AF-7B2A-FDCA-EE158C22F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89753"/>
            <a:ext cx="10353762" cy="4301447"/>
          </a:xfrm>
        </p:spPr>
        <p:txBody>
          <a:bodyPr>
            <a:normAutofit fontScale="9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2012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차당대표자회의에서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조선로동당 유일한 지도사상으로 채택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김정일이 정식화한 김일성주의에 김정일의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선군혁명사상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선군정치이론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사회주의강성국가이론을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합한 것임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김정일애국주의’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부각시킴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후계체제의 탈피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후견인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삼인방의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제거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2012. 7.17.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리영호 차수 숙청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당기관과 산업관료가 군부를 밀어냄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2013. 12. 12.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장성택 제거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자연스럽게 김경희 영향력 소멸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고모이자 장성택 부인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 그림자 제거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B4E7D62-5082-8A4E-5411-1B28175E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38018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C30CEC-2967-77A0-21B5-C558EB124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780" y="465762"/>
            <a:ext cx="10353761" cy="457200"/>
          </a:xfrm>
        </p:spPr>
        <p:txBody>
          <a:bodyPr>
            <a:normAutofit fontScale="90000"/>
          </a:bodyPr>
          <a:lstStyle/>
          <a:p>
            <a:pPr marL="0" marR="0" indent="0" fontAlgn="base" latinLnBrk="1">
              <a:lnSpc>
                <a:spcPct val="160000"/>
              </a:lnSpc>
            </a:pP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병진노선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2E37DA-B5D1-FEF1-2F43-DCEA2BE7AF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674688"/>
            <a:ext cx="10353762" cy="4116512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병진노선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핵실험에 이어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조선노동당 중앙위원회 전체회의에서 병진노선 채택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자위적 핵보유국의 지위를 더욱 공고히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할데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법령 채택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핵무력완성 선언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차까지 핵실험을 종결하면서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시기까지 북한의 핵전략은 핵의 선사용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선제적 사용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가능성은 배제한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응징억제’의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태세를 신속히 세우는 데 맞춰져 있었음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6A85CBF-C63F-001B-DBA3-1EDB7F1B3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667277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6FDC53-504E-17E0-2B58-D7F8DF596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327" y="239731"/>
            <a:ext cx="10353761" cy="952072"/>
          </a:xfrm>
        </p:spPr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 체제의 복구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선군정치와 대비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550CAC-DABC-B2F6-8929-0BFB4505BD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28696"/>
            <a:ext cx="4503594" cy="4919704"/>
          </a:xfrm>
        </p:spPr>
        <p:txBody>
          <a:bodyPr>
            <a:normAutofit fontScale="9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시대 개인통치 중심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당대회는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대회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개최후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36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년만인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개최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개최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단위 정례화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중앙위원회 전원회의는 김일성 생존시인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1980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당대회 이후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1994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사망시까지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차례 개최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1993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회의 이후 김정일 시대 개최하지 않음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 사망 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2010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년경부터 정례화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2013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회의가 중요함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정치국 회의도 김일성 사망 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말까지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차례 정도만 개최됨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(113)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EED039F-4584-E63B-BC4B-80C7FA592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F175AA-C2F3-70D3-8783-DEB854675B87}"/>
              </a:ext>
            </a:extLst>
          </p:cNvPr>
          <p:cNvSpPr txBox="1"/>
          <p:nvPr/>
        </p:nvSpPr>
        <p:spPr>
          <a:xfrm>
            <a:off x="6370978" y="1328696"/>
            <a:ext cx="4652368" cy="4819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  <a:sym typeface="Wingdings" panose="05000000000000000000" pitchFamily="2" charset="2"/>
              </a:rPr>
              <a:t>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김정은 시대에 김일성 방식으로 회귀함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특히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2010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년대 후반 이후에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군과 내각의 엄격한 역할 구분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군은 경제문제에 개입하지 않음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핵개발의 핵심은 정치군이 아닌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&lt;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전략군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&gt;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으로 이동함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테크노크라트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중심 체제 수립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중앙군사위원회 다시 부활시킴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비대해진 군부 효과적 통제 위해 당 기능 정상화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군의 상대적 위상 하락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군엘리트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잦은 교체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경제건설에서 군 제외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당과 국가가 총력을 다할 것’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340643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1D3182B-CE4F-151A-AABB-4DD2AFB852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207477"/>
            <a:ext cx="5182205" cy="4583723"/>
          </a:xfrm>
        </p:spPr>
        <p:txBody>
          <a:bodyPr>
            <a:normAutofit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당조직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기능 정상화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중앙위원회와 정치국 정상화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중앙군사위원회 부상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국무위원회 시스템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당대회 이후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6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사회주의 헌법에 의해 국무위원회 설립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‘국가주권의 행정적 집행기관’ </a:t>
            </a:r>
            <a:r>
              <a:rPr lang="en-US" altLang="ko-KR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국방위원회를 국무위원회로 대체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50A2159-83F6-C89F-DA5F-E1C0C7D41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32B28C-B40C-3830-D7C9-A96A7D3FF1C7}"/>
              </a:ext>
            </a:extLst>
          </p:cNvPr>
          <p:cNvSpPr txBox="1"/>
          <p:nvPr/>
        </p:nvSpPr>
        <p:spPr>
          <a:xfrm>
            <a:off x="6625749" y="444180"/>
            <a:ext cx="460650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당군정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엘리트 균형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과거 국방위원회 포함되지 않던 내각 총리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근로단체 담당 선전선동 담당 대남 담당 당중앙위원회 부위원장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외무상이 포함되는 방식으로 전환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국무위원회가 ‘국가주권의 최고 정책적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기관’인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반면 국방위원회는 ‘국가 주권의 최고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국방기관’으로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한정되며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전시에 국무위원회는 ‘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국가방위위원회’를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조직할 수 있음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국무위원장의 헌법적 지위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조선민주주의인민공화국의 최고 영도자’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 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국방위원회와 비교</a:t>
            </a:r>
            <a:endParaRPr kumimoji="0" lang="ko-KR" altLang="en-US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①평시 최고권력기관 </a:t>
            </a:r>
            <a:endParaRPr kumimoji="0" lang="en-US" altLang="ko-KR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②선군정치 구현 목표 약화됨 </a:t>
            </a:r>
            <a:endParaRPr kumimoji="0" lang="en-US" altLang="ko-KR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 ③국방위원회 군 중심에서 벗어나 </a:t>
            </a:r>
            <a:r>
              <a:rPr kumimoji="0" lang="ko-KR" altLang="en-US" sz="1600" b="0" i="0" u="sng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당군정</a:t>
            </a:r>
            <a:r>
              <a:rPr kumimoji="0" lang="ko-KR" altLang="en-US" sz="1600" b="0" i="0" u="sng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조화로운 국정 운영 </a:t>
            </a:r>
            <a:endParaRPr kumimoji="0" lang="ko-KR" altLang="en-US" sz="1600" b="0" i="0" u="sng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8685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3202C4-F3F1-8CE6-0F42-554651824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684962"/>
            <a:ext cx="10353762" cy="4106238"/>
          </a:xfrm>
        </p:spPr>
        <p:txBody>
          <a:bodyPr>
            <a:normAutofit fontScale="850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고립탈피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+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우리민족’으로부터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벗어나기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강성대국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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김정일 시대와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‘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결별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‘: 1)</a:t>
            </a:r>
            <a:r>
              <a:rPr lang="ko-KR" altLang="en-US" sz="1800" kern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선군정치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 탈피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2)‘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우리민족끼리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’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로부터 탈피 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김일성 시기 중</a:t>
            </a: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-</a:t>
            </a:r>
            <a:r>
              <a:rPr lang="ko-KR" altLang="en-US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소에 대한 등거리 외교로 회귀</a:t>
            </a: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국제 문제 대응 시스템의 특징</a:t>
            </a: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en-US" altLang="ko-KR" sz="1800" kern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외교정책 이원 채널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 대 당 외교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주로 중국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와 국가외교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정부 대 정부 외교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전자는 중앙위원회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바서국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산하 당 국제부가 담당 후자는 외무성이 담당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현재 최선희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231B81B-EDE4-6714-0FD5-B886B9975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312188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68C649-A99D-9267-080B-35EB873A0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102679"/>
            <a:ext cx="10353761" cy="1326321"/>
          </a:xfrm>
        </p:spPr>
        <p:txBody>
          <a:bodyPr>
            <a:normAutofit/>
          </a:bodyPr>
          <a:lstStyle/>
          <a:p>
            <a:r>
              <a:rPr lang="en-US" altLang="ko-KR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V. </a:t>
            </a:r>
            <a:r>
              <a:rPr lang="ko-KR" altLang="en-US" sz="4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시대 한반도 핵 위기</a:t>
            </a:r>
            <a:br>
              <a:rPr lang="ko-KR" altLang="en-US" sz="4000" kern="0" spc="0" dirty="0">
                <a:effectLst/>
                <a:latin typeface="함초롬바탕" panose="02030604000101010101" pitchFamily="18" charset="-127"/>
              </a:rPr>
            </a:br>
            <a:endParaRPr lang="ko-KR" altLang="en-US" sz="4000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781BC5D-90B6-4E4B-B6B5-BEADC0E39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899749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F7D7EE-6BDA-9D39-ABB5-D2B905F53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623299"/>
          </a:xfrm>
        </p:spPr>
        <p:txBody>
          <a:bodyPr>
            <a:normAutofit fontScale="90000"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병진노선의 완성에 기반한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새로운 전략적 노선’ </a:t>
            </a:r>
            <a:br>
              <a:rPr lang="ko-KR" altLang="en-US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0EFEB67-ED0E-412D-4B75-4316FEB27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45915"/>
            <a:ext cx="10353762" cy="4633645"/>
          </a:xfrm>
        </p:spPr>
        <p:txBody>
          <a:bodyPr>
            <a:normAutofit fontScale="925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2018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‘새로운 전략적 노선’ 선포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병진노선 ‘승리’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자평을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바탕으로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①직업적 군 영향력 강화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전략군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2017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완성’ ②경제건설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군에 대한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당통제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강화와 군 영향력 하락하여 효율적 경제정책과 유연한 대외정책 추진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　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R="0" lvl="0" algn="just" fontAlgn="base" latinLnBrk="1">
              <a:lnSpc>
                <a:spcPct val="160000"/>
              </a:lnSpc>
              <a:buFontTx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균형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(balancing: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내적균형과 외적 균형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에서 벗어나 본격적 편승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bandwagoning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전형적 편승과 갈등적 편승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 전환했던 시도임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안경모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169)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병진노선의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2013-2017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년은 내적 균형전략이 전면화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2018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편승전략으로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재전환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“세계의 비핵화가 실현되기 전에는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조선반도비핵화도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불가능하다는 결론”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(2013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: 2022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년에 오면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새로운 전략적 노선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변경하고 ‘비핵화’ 자체를 삭제하는 방향으로 전환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7985FD7-53FB-1E7A-9430-83D0D1AFE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3205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F933C5D-49B8-BCDA-0952-817E80EF3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02677"/>
            <a:ext cx="4891782" cy="4888523"/>
          </a:xfrm>
        </p:spPr>
        <p:txBody>
          <a:bodyPr>
            <a:normAutofit fontScale="70000" lnSpcReduction="2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새로운 전략적 노선 폐기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두 개의 오판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핵무력이 미국에 상당한 위협이 될 수 있다는 오판을 전제로 하였고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남한이 충분한 중재자가 될 수 있다는 오판에 기반함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이 두 가지 오판을 폐기하면서 김정일 시대도 지우고자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정면돌파전으로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2019. 12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당중앙위원회 전원회의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경제건설 유리한 대외적 환경 위해 목숨처럼 지켜온 존엄 팔 수 없다는 선언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당대회에서 새로운 전략적 노선 완전히 사라짐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“비핵화조치 대 제재해제라는 조미협상 기본주제가 이제는 적대시철회 대 조미협상재개의 틀로 고쳐야 한다고 생각”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(2020. 7. 10.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김여정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성명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년까지 다소 유보를 남겨둠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AC0FCEB-D2C9-93AA-64B8-917906722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CABAFD-A8D8-13C3-50C4-E8E4F1A305BB}"/>
              </a:ext>
            </a:extLst>
          </p:cNvPr>
          <p:cNvSpPr txBox="1"/>
          <p:nvPr/>
        </p:nvSpPr>
        <p:spPr>
          <a:xfrm>
            <a:off x="7013275" y="1035170"/>
            <a:ext cx="469277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(3) 2022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년 균형전략으로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재전환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: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이중기준론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①조건부 전술과 관련된 대남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/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대미 압박용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②새로운 전략적 노선 실패로 인한 ‘새로운 길’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즉 군비경쟁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시나리오로서의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병진노선 정당화 목적을 지님 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안경모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185)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--&gt; “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핵무력을 최대의 급속한 속도로 더욱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강화발전시키기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위한 조치들을 계속 취해 나갈 것”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김정은</a:t>
            </a:r>
            <a:r>
              <a:rPr kumimoji="0" lang="en-US" altLang="ko-KR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2022.4.26.)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342900" marR="0" lvl="0" indent="-34290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-"/>
              <a:tabLst/>
              <a:defRPr/>
            </a:pP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자력갱생을 통한 제재 하 부국강병 추구를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묵표로하는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</a:t>
            </a:r>
            <a:r>
              <a:rPr kumimoji="0" lang="ko-KR" altLang="en-US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균형전략으로서의</a:t>
            </a:r>
            <a:r>
              <a:rPr kumimoji="0" lang="ko-KR" alt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국가전략 </a:t>
            </a:r>
            <a:endParaRPr kumimoji="0" lang="ko-KR" altLang="en-US" sz="16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5159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A31982-B258-6F19-5E25-8CEE2F132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181600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파국 가능성 증대 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4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안경모</a:t>
            </a: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①비핵화 프레임 깨고 군축프레임으로 전환을 목표 삼으려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②미국 본토타격 능력 확보라는 ‘상징적’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레드라인이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사라진 모호한 레드라인 때문에 협상동력 약화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③극단적 실패 경험 때문에 동일한 시도 하기에 국내정치적 부담 생김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④남한 정권 변수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C525708-0DD8-0371-6DC6-AD832B6FA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9943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0A0B55-A1F2-2F6B-CB0C-2278F05BE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982894"/>
          </a:xfrm>
        </p:spPr>
        <p:txBody>
          <a:bodyPr/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4.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노딜과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전환</a:t>
            </a: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김정일주의와 확연한 결별</a:t>
            </a:r>
            <a:br>
              <a:rPr lang="ko-KR" altLang="en-US" sz="1800" kern="0" spc="0" dirty="0">
                <a:effectLst/>
                <a:latin typeface="함초롬바탕" panose="02030604000101010101" pitchFamily="18" charset="-127"/>
              </a:rPr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326821-A682-0DC3-2D07-8253C77217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92495"/>
            <a:ext cx="10153896" cy="4655904"/>
          </a:xfrm>
        </p:spPr>
        <p:txBody>
          <a:bodyPr>
            <a:normAutofit fontScale="92500" lnSpcReduction="20000"/>
          </a:bodyPr>
          <a:lstStyle/>
          <a:p>
            <a:pPr marL="457200" marR="0" indent="-457200" algn="just" fontAlgn="base" latinLnBrk="1">
              <a:lnSpc>
                <a:spcPct val="160000"/>
              </a:lnSpc>
              <a:buAutoNum type="arabicParenBoth"/>
            </a:pPr>
            <a:r>
              <a:rPr lang="ko-KR" altLang="en-US" sz="22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남한패싱</a:t>
            </a:r>
            <a:r>
              <a:rPr lang="ko-KR" altLang="en-US" sz="22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en-US" altLang="ko-KR" sz="22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457200" marR="0" indent="-457200" algn="just" fontAlgn="base" latinLnBrk="1">
              <a:lnSpc>
                <a:spcPct val="160000"/>
              </a:lnSpc>
              <a:buAutoNum type="arabicParenBoth"/>
            </a:pPr>
            <a:endParaRPr lang="ko-KR" altLang="en-US" sz="22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b="1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정욱식</a:t>
            </a:r>
            <a:r>
              <a:rPr lang="ko-KR" altLang="en-US" sz="1800" b="1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책 󰡔한번도 경험해보지 못한 새로운 북한이 온다󰡕</a:t>
            </a:r>
            <a:endParaRPr lang="ko-KR" altLang="en-US" sz="1800" b="1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노딜과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김정은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친서에서 드러나는 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패싱’의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강력한 요청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중요한 전환점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문재인 정부 초기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년보다 후기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년이 심각한 문제임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하노이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노딜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이후 북한 대응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일 공표된 조선로동당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대회 사업총화 보고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 위원장은 “핵 기술을 더욱 고도화해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소형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·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경량화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전술무기화를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발전”시킨다며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“핵 선제 및 보복 타격 능력을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고도화할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데 대한 목표가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제시됐다”고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말했음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또 “초대형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방사포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신형 전술로켓과 중장거리 순항미사일을 비롯한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첨단핵전술무기들도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연이어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개발했다”고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덧붙임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524651E-E398-D004-4FE2-8670F7E2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63061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274941F-DFB7-7B30-B89A-06BCDBA3C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56189"/>
            <a:ext cx="10353762" cy="4435011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‘국방력 발전 및 무기체계 개발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개년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계획’을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표명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향후 핵전력 강화를 위한 ‘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핵심과업’으로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①전술핵무기 ②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초대형핵탄두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③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극초음속활공비행체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④핵추진잠수함과 수중 및 지상발사 고체연료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ICBM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⑤정찰위성을 들고 이 개발을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2025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말까지 완수하겠다는 목표가 수립되었음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실제로 순서대로 진행됨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월에는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&lt;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정책법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&gt;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을 반포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핵무기 또는 대량살상 무기 공격이 “감행됐거나 임박했다고 판단되는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경우”나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국가지도부에 대한 적대세력의 공격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예를 들어 ‘참수작전’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 “감행됐거나 임박했다고 판단되는 경우” 핵무기를 사용할 수 있음을 명시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임박했다고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판단”이라는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구절이 들어갔음에 주의할 필요가 있음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핵무기 선 사용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(first-use: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선제사용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가능성을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열어두었기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때문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FA29FA2-FD25-6ECF-DBA3-4510D989E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694882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97B8AC-AD2B-4E5E-CFF2-F041EC416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4736507" cy="5780925"/>
          </a:xfrm>
        </p:spPr>
        <p:txBody>
          <a:bodyPr>
            <a:normAutofit fontScale="92500" lnSpcReduction="10000"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방향 전환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핵전략 특징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①‘응징억제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(punishment deterrence)-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선사용 배제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(no first-use)’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교리로부터 ‘거부억제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(denial deterrence)-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선사용 가능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(first-use)’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교리로 핵전략 교리의 변경이 발생했으며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후자의 원칙하에 양자를 결합한 교리도 운용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가능해졌다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②재래식 전쟁과 핵전쟁의 경계가 낮아지고 평시와 전시를 구분하지 않고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핵벼랑에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설 가능성이 커지면서 실제 전투에서 전술핵을 선제적으로 사용할 수 있는 가능성이 커졌다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30B3D0-83B7-CB9D-6DDF-2E93AA9357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78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7EC32B-3835-05AA-E2A0-0D9490FA5282}"/>
              </a:ext>
            </a:extLst>
          </p:cNvPr>
          <p:cNvSpPr txBox="1"/>
          <p:nvPr/>
        </p:nvSpPr>
        <p:spPr>
          <a:xfrm>
            <a:off x="6541700" y="311351"/>
            <a:ext cx="5003321" cy="6235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③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전략핵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사용 결정권을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김정은위원장이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장악하고 있다고 하더라도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,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전술핵의 실전 지휘통제 권한이 현장 지휘관에게 위임되는 변화가 발생하고 있다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지휘통제권이 현장에 위임되면 우발적 확전 가능성이 생기면서 재래식 무력에 대한 억제력이 작용될 수 있게 된다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</a:t>
            </a: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just" defTabSz="4572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④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전술핵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운용에서 비대칭적 확전을 추진하는 ‘</a:t>
            </a:r>
            <a:r>
              <a:rPr kumimoji="0" lang="ko-KR" altLang="en-US" sz="18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비확전을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 위한 확전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(escalate to de-escalate)’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방식은 전략핵에서 미국 본토를 겨냥한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SLBM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을 중심으로 하는 대량의 확증보복 역량의 신속한 발전과 맞물린다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 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육지에서 발사되는 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ICBM</a:t>
            </a:r>
            <a:r>
              <a: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으로는 미국에 대한 확증보복 역량을 충분히 발휘할 수 없다고 느끼기 때문이다</a:t>
            </a:r>
            <a:r>
              <a:rPr kumimoji="0" lang="en-US" altLang="ko-KR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함초롬바탕" panose="02030604000101010101" pitchFamily="18" charset="-127"/>
                <a:ea typeface="함초롬바탕" panose="02030604000101010101" pitchFamily="18" charset="-127"/>
                <a:cs typeface="+mn-cs"/>
              </a:rPr>
              <a:t>.</a:t>
            </a:r>
            <a:endParaRPr kumimoji="0" lang="ko-KR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함초롬바탕" panose="02030604000101010101" pitchFamily="18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916244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6C56333-295B-B084-57B8-240508CA7B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926123"/>
            <a:ext cx="10353762" cy="4865077"/>
          </a:xfrm>
        </p:spPr>
        <p:txBody>
          <a:bodyPr/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비핀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나랑의 핵억제이론 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케네스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월츠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/ 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존 </a:t>
            </a:r>
            <a:r>
              <a:rPr lang="ko-KR" altLang="en-US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미어샤이머보다</a:t>
            </a:r>
            <a:r>
              <a:rPr lang="ko-KR" altLang="en-US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더 분명한 논점</a:t>
            </a:r>
            <a:r>
              <a:rPr lang="en-US" altLang="ko-KR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세 유형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①촉매형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catalystic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②확증보복형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(assured retaliation),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③비대칭적 확전형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asymetrical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escalation)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 상황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우발적 확전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(inadvertent escalation)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 나아갈 확률이 커지는 ‘취약성의 골짜기’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(valley of vulnerability)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위험이 커지고 있음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존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미어샤이머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발언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(2023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방한시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한국 핵무장 권고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냉정하게 보아야 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 동아시아 전략 입장 변화 가능성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/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 독자적 대응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핵무장 포함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02EAEA9-266F-2D4F-B4A3-C56AC5FCC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79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85147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2BEE12D-9EFD-4090-D0BC-4A583FA95A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19908"/>
            <a:ext cx="10353762" cy="4771292"/>
          </a:xfrm>
        </p:spPr>
        <p:txBody>
          <a:bodyPr>
            <a:normAutofit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24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국가제일주의</a:t>
            </a:r>
            <a:endParaRPr lang="ko-KR" altLang="en-US" sz="24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우리민족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조선민족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제일주의와 차별화하는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출현은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2017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핵심어는 자력갱생과 김정은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우리국가제일주의는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u="sng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우리수령제일주의와</a:t>
            </a:r>
            <a:r>
              <a:rPr lang="ko-KR" altLang="en-US" sz="1800" u="sng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연결됨 </a:t>
            </a:r>
            <a:endParaRPr lang="ko-KR" altLang="en-US" sz="1800" u="sng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인민대중제일주의로부터 출발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2021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조선로동당 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대회에서 김정일 시대 선군정치 대신해 사회주의 정치의 기본방식으로 승격됨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구갑우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24)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국가핵무력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완성으로부터 출발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수령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사상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제도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 국력 제일이라는 신념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80138FB-C183-94AB-70EB-DF4F886C6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80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057257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68E37D-46FF-37C2-3F83-F8AB4FA0FB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224951"/>
            <a:ext cx="10353762" cy="4566249"/>
          </a:xfrm>
        </p:spPr>
        <p:txBody>
          <a:bodyPr>
            <a:normAutofit fontScale="85000" lnSpcReduction="10000"/>
          </a:bodyPr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월부터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우리민족제일주의와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병기되지 않고 독립적으로 등장함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역사표준인 ‘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시대’를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규정하는 담론 됨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--&gt; ‘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시대’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‘전략국가’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즉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핵국가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자력갱생 노선으로 정리됨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 : “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수령이라는 지도자의 존재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온 사회의 김일성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김정일주의화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핵무력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완성 등이 자존의 기반이고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자립적 민족경제 건설과 이를 위한 자력갱생 정신과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자강력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제일주의 등이 번영의 동력이 되고 있다”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이무철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남한과의 특수관계 폐기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2023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12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당 중앙위원회 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 제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9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 전체회의에서 김정은 위원장은 “남북한의 통일을 지향하는 특수관계를 폐기하고 국가간 관계로의 전환을 선언”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 조선노동당 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8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차대회에서 조선노동당 규약을 수정해 서문에서 “전국적 범위에서 민족해방민주주의혁명 과업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수행”이라는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문구를 삭제해 ‘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NLPDR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의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혁명통일론’을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조선노동당의 목적에서 삭제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090EA9C-4751-5A10-445F-678F17574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81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76568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CBF45CC-6245-89FB-E8CA-D1A6E8EE3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4082" y="1315228"/>
            <a:ext cx="8600076" cy="3695136"/>
          </a:xfrm>
        </p:spPr>
        <p:txBody>
          <a:bodyPr/>
          <a:lstStyle/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대의 대표성 차이</a:t>
            </a:r>
            <a:endParaRPr lang="ko-KR" altLang="en-US" sz="2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①김일성의 주체시대 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②김정일의 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시대 </a:t>
            </a:r>
            <a:endParaRPr lang="en-US" altLang="ko-KR" sz="2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 ③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2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우리국가제일주의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’ 시대</a:t>
            </a:r>
            <a:endParaRPr lang="ko-KR" altLang="en-US" sz="2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02E6ABD-D35E-BC88-5A36-2907C61CF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82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060848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E07CDD-E089-2DC6-5630-CBC257DFF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5. </a:t>
            </a:r>
            <a:r>
              <a:rPr lang="ko-KR" altLang="en-US" sz="2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시대 북한의 대응</a:t>
            </a:r>
            <a:endParaRPr lang="ko-KR" altLang="en-US" sz="28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7D30B42-97F7-B0DE-B116-D9E60AE8F0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26058"/>
            <a:ext cx="10353762" cy="4065142"/>
          </a:xfrm>
        </p:spPr>
        <p:txBody>
          <a:bodyPr>
            <a:normAutofit fontScale="92500" lnSpcReduction="10000"/>
          </a:bodyPr>
          <a:lstStyle/>
          <a:p>
            <a:pPr marL="0" marR="0" indent="0" algn="just" fontAlgn="base" latinLnBrk="1">
              <a:lnSpc>
                <a:spcPct val="160000"/>
              </a:lnSpc>
            </a:pP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중국과 북한은 트럼프 당선을 예상하고 맞춰서 준비해왔다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(1)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지정학적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●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트럼프가 셋을 연동해 동시 해결하려 한다면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김정은의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희망이기도 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①푸틴을 중재자로 내세운 북미 정상회담과 핵동결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북한의 대미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전략핵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위험 최소화 통제를 전제로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--&gt;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함의는 남한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패싱이자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때문에 트럼프가 적극적일 수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②이를 통한 러시아의 신뢰 회복을 전제로 한 우크라이나 종전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트럼프가 푸틴을 보증하는 방식으로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0A7D763-6ED2-32EC-E249-24CDE128D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83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690393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39CB8E-681D-CFC5-23A2-D369044A4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483743"/>
            <a:ext cx="10353762" cy="4307457"/>
          </a:xfrm>
        </p:spPr>
        <p:txBody>
          <a:bodyPr>
            <a:normAutofit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전쟁 영토 경계의 책임은 유럽에 떠넘김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이후 유럽의 분쟁은 유럽이 책임지도록 할 것이고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러시아와의 관계 개선도 유럽의 책임임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미국은 우크라이나 버린 것이 아니기 때문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③한국의 방위비분담금 협상에서 강한 압박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미국의 대북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대러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억지력의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대가 요구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북미협상은 전략핵의 현상태 동결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미래핵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종결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현재 핵 감축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과거핵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유지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임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남한을 대상으로 한 전술핵은 협상에서 제외됨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북미 이해관계가 일치할 수 있음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러시아가 북한의 미국 위협을 제어한다는 의미에서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남한에 대한 군사위협이 증가하고</a:t>
            </a:r>
            <a:r>
              <a:rPr lang="en-US" altLang="ko-KR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20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이를 조건으로 방위비 협상에서 강하게 압박 가능함 </a:t>
            </a:r>
            <a:endParaRPr lang="ko-KR" altLang="en-US" sz="20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7577E69-3C76-02D4-6785-FF3700472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84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624362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168304-9794-CBCE-737F-E0A97E4B0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312985"/>
            <a:ext cx="10353762" cy="4478215"/>
          </a:xfrm>
        </p:spPr>
        <p:txBody>
          <a:bodyPr/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군사기술적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①북한 필요 우선순위는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SLBM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기술과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MIRV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라고하는 다탄두 기술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그러나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전략핵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기술 이전 가능성은 거의 없음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트럼프 당선 이후 미국 위협에 투자할 이유 없고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중국 반발 크고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북한 신뢰 못함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②현실적 가능성 가장 높은 일순위는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S-400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도입 아닐까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방어용이고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러시아로서도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이득됨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단지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설치뿐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아니라 운용에 개입하고 정보탐지 기지를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전진배치해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중국 배치체계와 통합해 동아시아 전체 방어 가능하면서 북한 제어도 가능하기 때문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(2024. 11.22.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국가안보실장 국회 발언으로 확인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이는 남북 군사력 비대칭성 허무는 새 위기 될 수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다른 측면도 있고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1800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 외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전술핵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기술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정찰위성 기술을 일부 이전할 수도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91B4D61-5320-A7E9-C284-B0C98F9E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85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232679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50D356-3550-57E9-CD46-515391A81B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609600"/>
            <a:ext cx="10353762" cy="5638800"/>
          </a:xfrm>
        </p:spPr>
        <p:txBody>
          <a:bodyPr>
            <a:normAutofit fontScale="85000" lnSpcReduction="20000"/>
          </a:bodyPr>
          <a:lstStyle/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(3)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군사운용적 함의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파병 군대 중 복귀 수가 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개여단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규모 된다고 한다면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①향후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위기시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이 부대의 용도가 무엇일지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한국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월남파평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군인들이 이후 어떤 영향 끼쳤을까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?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 ②군 엘리트 충원과 충성세력 확보에 유리함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선군정치 이후 누적된 승진 불만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그리고 세습되는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성분론에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대한 불만 가능성을 제어하는 통로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endParaRPr lang="en-US" altLang="ko-KR" sz="1800" kern="0" spc="0" dirty="0"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(4)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한반도 핵위기의 함의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이중적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①위협 증가와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패싱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buNone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②러시아라는 고리 등장으로 긴장 일부 완화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지연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경제적 함의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책에 썼듯이 수출 통로 열리고 석유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천연가스 수입 가능함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러시아를 통해서 북한 제어가 가능한 부분 있음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핵위협이 ‘비대칭적 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확전’형에서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‘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촉매형’으로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전환될 가능성 배제할 필요는 없음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러시아에 대한 관여도 중요함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405E139-1664-61F4-D899-461731FF0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86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747966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13989A-B78A-31A5-4DEB-1459B4C147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078523"/>
            <a:ext cx="10353762" cy="4712677"/>
          </a:xfrm>
        </p:spPr>
        <p:txBody>
          <a:bodyPr>
            <a:normAutofit fontScale="92500" lnSpcReduction="10000"/>
          </a:bodyPr>
          <a:lstStyle/>
          <a:p>
            <a:pPr marL="0" marR="0" lvl="0" indent="0" algn="just" fontAlgn="base" latinLnBrk="1">
              <a:lnSpc>
                <a:spcPct val="160000"/>
              </a:lnSpc>
              <a:buNone/>
            </a:pP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*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연결된 위기와 돌파의 가능성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대만위기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한반도 핵위기 연동 방지에 최대한 노력 필요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342900" marR="0" lvl="0" indent="-342900" algn="just" fontAlgn="base" latinLnBrk="1">
              <a:lnSpc>
                <a:spcPct val="160000"/>
              </a:lnSpc>
              <a:buFont typeface="Wingdings" panose="05000000000000000000" pitchFamily="2" charset="2"/>
              <a:buChar char="-"/>
            </a:pP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미국의 대응 기조 변경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-</a:t>
            </a:r>
            <a:r>
              <a:rPr lang="ko-KR" altLang="en-US" sz="1800" kern="0" spc="0" dirty="0" err="1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네오콘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대응으로서 현지 책임세력에게 부담 이전 방식이 ①남한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러시아 중재자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②우크라이나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유럽 책임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③팔레스타인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아브라함 협약</a:t>
            </a:r>
            <a:r>
              <a:rPr lang="en-US" altLang="ko-KR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sz="1800" kern="0" spc="0" dirty="0"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으로 추진되면 부담과 가능성의 이중상태가 출현함 </a:t>
            </a:r>
            <a:endParaRPr lang="ko-KR" altLang="en-US" sz="1800" kern="0" spc="0" dirty="0">
              <a:effectLst/>
              <a:latin typeface="함초롬바탕" panose="02030604000101010101" pitchFamily="18" charset="-127"/>
            </a:endParaRPr>
          </a:p>
          <a:p>
            <a:pPr marL="0" indent="0">
              <a:buNone/>
            </a:pPr>
            <a:endParaRPr lang="en-US" altLang="ko-KR" dirty="0"/>
          </a:p>
          <a:p>
            <a:pPr>
              <a:buFont typeface="Wingdings" panose="05000000000000000000" pitchFamily="2" charset="2"/>
              <a:buChar char="à"/>
            </a:pPr>
            <a:r>
              <a:rPr lang="ko-KR" altLang="en-US" dirty="0">
                <a:sym typeface="Wingdings" panose="05000000000000000000" pitchFamily="2" charset="2"/>
              </a:rPr>
              <a:t>얄타체제 해체가 본격화하면서 </a:t>
            </a:r>
            <a:r>
              <a:rPr lang="en-US" altLang="ko-KR" dirty="0">
                <a:sym typeface="Wingdings" panose="05000000000000000000" pitchFamily="2" charset="2"/>
              </a:rPr>
              <a:t>1)</a:t>
            </a:r>
            <a:r>
              <a:rPr lang="ko-KR" altLang="en-US" dirty="0">
                <a:sym typeface="Wingdings" panose="05000000000000000000" pitchFamily="2" charset="2"/>
              </a:rPr>
              <a:t>동아시아에서는 미국 </a:t>
            </a:r>
            <a:r>
              <a:rPr lang="ko-KR" altLang="en-US" dirty="0" err="1">
                <a:sym typeface="Wingdings" panose="05000000000000000000" pitchFamily="2" charset="2"/>
              </a:rPr>
              <a:t>개입력</a:t>
            </a:r>
            <a:r>
              <a:rPr lang="ko-KR" altLang="en-US" dirty="0">
                <a:sym typeface="Wingdings" panose="05000000000000000000" pitchFamily="2" charset="2"/>
              </a:rPr>
              <a:t> 약화와 러시아 </a:t>
            </a:r>
            <a:r>
              <a:rPr lang="ko-KR" altLang="en-US" dirty="0" err="1">
                <a:sym typeface="Wingdings" panose="05000000000000000000" pitchFamily="2" charset="2"/>
              </a:rPr>
              <a:t>중재력</a:t>
            </a:r>
            <a:r>
              <a:rPr lang="ko-KR" altLang="en-US" dirty="0">
                <a:sym typeface="Wingdings" panose="05000000000000000000" pitchFamily="2" charset="2"/>
              </a:rPr>
              <a:t> 시험에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2)</a:t>
            </a:r>
            <a:r>
              <a:rPr lang="ko-KR" altLang="en-US" dirty="0">
                <a:sym typeface="Wingdings" panose="05000000000000000000" pitchFamily="2" charset="2"/>
              </a:rPr>
              <a:t>우크라이나 전쟁 종결과 관련해서는 유럽 </a:t>
            </a:r>
            <a:r>
              <a:rPr lang="en-US" altLang="ko-KR" dirty="0">
                <a:sym typeface="Wingdings" panose="05000000000000000000" pitchFamily="2" charset="2"/>
              </a:rPr>
              <a:t>NATO</a:t>
            </a:r>
            <a:r>
              <a:rPr lang="ko-KR" altLang="en-US" dirty="0">
                <a:sym typeface="Wingdings" panose="05000000000000000000" pitchFamily="2" charset="2"/>
              </a:rPr>
              <a:t>에 관리부담 이전과</a:t>
            </a:r>
            <a:r>
              <a:rPr lang="en-US" altLang="ko-KR" dirty="0">
                <a:sym typeface="Wingdings" panose="05000000000000000000" pitchFamily="2" charset="2"/>
              </a:rPr>
              <a:t>, </a:t>
            </a:r>
            <a:r>
              <a:rPr lang="ko-KR" altLang="en-US" dirty="0">
                <a:sym typeface="Wingdings" panose="05000000000000000000" pitchFamily="2" charset="2"/>
              </a:rPr>
              <a:t>부담과 책임 분담을 둘러싸고 독일 책임론과 위협론의 쟁점이 </a:t>
            </a:r>
            <a:r>
              <a:rPr lang="ko-KR" altLang="en-US" dirty="0" err="1">
                <a:sym typeface="Wingdings" panose="05000000000000000000" pitchFamily="2" charset="2"/>
              </a:rPr>
              <a:t>재부상</a:t>
            </a:r>
            <a:r>
              <a:rPr lang="ko-KR" altLang="en-US" dirty="0">
                <a:sym typeface="Wingdings" panose="05000000000000000000" pitchFamily="2" charset="2"/>
              </a:rPr>
              <a:t> </a:t>
            </a:r>
            <a:endParaRPr lang="en-US" altLang="ko-KR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ko-KR" dirty="0">
                <a:sym typeface="Wingdings" panose="05000000000000000000" pitchFamily="2" charset="2"/>
              </a:rPr>
              <a:t>   3)</a:t>
            </a:r>
            <a:r>
              <a:rPr lang="ko-KR" altLang="en-US" dirty="0">
                <a:sym typeface="Wingdings" panose="05000000000000000000" pitchFamily="2" charset="2"/>
              </a:rPr>
              <a:t>팔레스타인 문제 해결에서는 아브라함 협정 방식의 추진을 두고 사우디아라비아와 </a:t>
            </a:r>
            <a:r>
              <a:rPr lang="en-US" altLang="ko-KR" dirty="0">
                <a:sym typeface="Wingdings" panose="05000000000000000000" pitchFamily="2" charset="2"/>
              </a:rPr>
              <a:t>UAE</a:t>
            </a:r>
            <a:r>
              <a:rPr lang="ko-KR" altLang="en-US" dirty="0">
                <a:sym typeface="Wingdings" panose="05000000000000000000" pitchFamily="2" charset="2"/>
              </a:rPr>
              <a:t>의 </a:t>
            </a:r>
            <a:r>
              <a:rPr lang="ko-KR" altLang="en-US" dirty="0" err="1">
                <a:sym typeface="Wingdings" panose="05000000000000000000" pitchFamily="2" charset="2"/>
              </a:rPr>
              <a:t>개입력</a:t>
            </a:r>
            <a:r>
              <a:rPr lang="ko-KR" altLang="en-US" dirty="0">
                <a:sym typeface="Wingdings" panose="05000000000000000000" pitchFamily="2" charset="2"/>
              </a:rPr>
              <a:t> 증가</a:t>
            </a:r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2747CBB-8415-4303-17C6-399385F98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434D0-0633-4419-8BE5-0FC162A6E3A1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tint val="75000"/>
                  </a:prstClr>
                </a:solidFill>
                <a:effectLst/>
                <a:uLnTx/>
                <a:uFillTx/>
                <a:latin typeface="Rockwell" panose="02060603020205020403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87</a:t>
            </a:fld>
            <a:endParaRPr kumimoji="0" lang="ko-KR" altLang="en-US" sz="1000" b="0" i="0" u="none" strike="noStrike" kern="1200" cap="none" spc="0" normalizeH="0" baseline="0" noProof="0">
              <a:ln>
                <a:noFill/>
              </a:ln>
              <a:solidFill>
                <a:prstClr val="white">
                  <a:tint val="75000"/>
                </a:prstClr>
              </a:solidFill>
              <a:effectLst/>
              <a:uLnTx/>
              <a:uFillTx/>
              <a:latin typeface="Rockwell" panose="02060603020205020403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5976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1571</TotalTime>
  <Words>9541</Words>
  <Application>Microsoft Office PowerPoint</Application>
  <PresentationFormat>와이드스크린</PresentationFormat>
  <Paragraphs>797</Paragraphs>
  <Slides>87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87</vt:i4>
      </vt:variant>
    </vt:vector>
  </HeadingPairs>
  <TitlesOfParts>
    <vt:vector size="97" baseType="lpstr">
      <vt:lpstr>맑은 고딕</vt:lpstr>
      <vt:lpstr>맑은 고딕 Semilight</vt:lpstr>
      <vt:lpstr>함초롬바탕</vt:lpstr>
      <vt:lpstr>휴먼둥근헤드라인</vt:lpstr>
      <vt:lpstr>Arial</vt:lpstr>
      <vt:lpstr>Bookman Old Style</vt:lpstr>
      <vt:lpstr>Candara</vt:lpstr>
      <vt:lpstr>Rockwell</vt:lpstr>
      <vt:lpstr>Wingdings</vt:lpstr>
      <vt:lpstr>Damask</vt:lpstr>
      <vt:lpstr>트럼프가 뒤흔드는 세계 : 보충강연</vt:lpstr>
      <vt:lpstr>보충 강의 초점</vt:lpstr>
      <vt:lpstr>I. 역사적 자본주의와 자유주의 제도 변천</vt:lpstr>
      <vt:lpstr>PowerPoint 프레젠테이션</vt:lpstr>
      <vt:lpstr>PowerPoint 프레젠테이션</vt:lpstr>
      <vt:lpstr>PowerPoint 프레젠테이션</vt:lpstr>
      <vt:lpstr>PowerPoint 프레젠테이션</vt:lpstr>
      <vt:lpstr>II. 20세기 자유주의 제도 질서</vt:lpstr>
      <vt:lpstr>II. 20세기 자유주의 제도 질서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III. 한국 자유주의 제도 전환의 계기로서 1991년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* 대체 ‘역사적 사회주의체제’는 무엇이었을까?</vt:lpstr>
      <vt:lpstr>북한 현대사 :   주체의 시대, 선군의 시대,  우리국가제일주의의 시대 </vt:lpstr>
      <vt:lpstr>I. 한국전쟁과 1956년 ‘8월 종파사건’ </vt:lpstr>
      <vt:lpstr>1. 일제하 조선공산주의 운동사</vt:lpstr>
      <vt:lpstr>PowerPoint 프레젠테이션</vt:lpstr>
      <vt:lpstr>PowerPoint 프레젠테이션</vt:lpstr>
      <vt:lpstr>2. 분단과 소련 지원 세력의 형성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한국전쟁과 ‘항미원조(抗米援朝)＇</vt:lpstr>
      <vt:lpstr>PowerPoint 프레젠테이션</vt:lpstr>
      <vt:lpstr>4. 1956년 ‘8월 종파사건’과 김일성 체제로의 길 </vt:lpstr>
      <vt:lpstr>PowerPoint 프레젠테이션</vt:lpstr>
      <vt:lpstr>PowerPoint 프레젠테이션</vt:lpstr>
      <vt:lpstr>PowerPoint 프레젠테이션</vt:lpstr>
      <vt:lpstr>PowerPoint 프레젠테이션</vt:lpstr>
      <vt:lpstr>II. 중국-소련 동맹으로부터 자주노선으로 </vt:lpstr>
      <vt:lpstr>1. 중소 의존형 모델 시기 </vt:lpstr>
      <vt:lpstr>PowerPoint 프레젠테이션</vt:lpstr>
      <vt:lpstr>2. 중러의 독자 노선과 강요된 자주 노선의 시기 </vt:lpstr>
      <vt:lpstr>PowerPoint 프레젠테이션</vt:lpstr>
      <vt:lpstr>PowerPoint 프레젠테이션</vt:lpstr>
      <vt:lpstr>3. 주체사상-유일 사상체계의 수립: 유격대국가의 수립 </vt:lpstr>
      <vt:lpstr>PowerPoint 프레젠테이션</vt:lpstr>
      <vt:lpstr>III. 김정일 후계체계와 선군정치 </vt:lpstr>
      <vt:lpstr>1. 주체사상의 체계화 </vt:lpstr>
      <vt:lpstr>PowerPoint 프레젠테이션</vt:lpstr>
      <vt:lpstr>PowerPoint 프레젠테이션</vt:lpstr>
      <vt:lpstr>PowerPoint 프레젠테이션</vt:lpstr>
      <vt:lpstr>2. 선군정치와 당관료제의 와해  (국방위원장이라는 지위)</vt:lpstr>
      <vt:lpstr>PowerPoint 프레젠테이션</vt:lpstr>
      <vt:lpstr>PowerPoint 프레젠테이션</vt:lpstr>
      <vt:lpstr>3. 고립된 자력갱생 노선: ①고립된 자력갱생 ②‘우리민족끼리’</vt:lpstr>
      <vt:lpstr>PowerPoint 프레젠테이션</vt:lpstr>
      <vt:lpstr>PowerPoint 프레젠테이션</vt:lpstr>
      <vt:lpstr>IV. 김정은 체제 수립과 우리국가제일주의  : 김정일 체제와 거리두기</vt:lpstr>
      <vt:lpstr>1. ‘김일성·김정일주의’의 수립 </vt:lpstr>
      <vt:lpstr> 2. 경제건설·핵무력 병진노선</vt:lpstr>
      <vt:lpstr>3. 당 체제의 복구: 선군정치와 대비</vt:lpstr>
      <vt:lpstr>PowerPoint 프레젠테이션</vt:lpstr>
      <vt:lpstr>PowerPoint 프레젠테이션</vt:lpstr>
      <vt:lpstr>V. 김정은 시대 한반도 핵 위기 </vt:lpstr>
      <vt:lpstr>1. 병진노선의 완성에 기반한 ‘새로운 전략적 노선’  </vt:lpstr>
      <vt:lpstr>PowerPoint 프레젠테이션</vt:lpstr>
      <vt:lpstr>PowerPoint 프레젠테이션</vt:lpstr>
      <vt:lpstr>4. 하노이 노딜과 2019년 전환: 김정일주의와 확연한 결별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5. 트럼프 시대 북한의 대응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Seungwook Baek</dc:creator>
  <cp:lastModifiedBy>백승욱</cp:lastModifiedBy>
  <cp:revision>177</cp:revision>
  <dcterms:created xsi:type="dcterms:W3CDTF">2022-04-02T01:30:46Z</dcterms:created>
  <dcterms:modified xsi:type="dcterms:W3CDTF">2025-03-21T14:28:29Z</dcterms:modified>
</cp:coreProperties>
</file>