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ppt/charts/chart5.xml" ContentType="application/vnd.openxmlformats-officedocument.drawingml.chart+xml"/>
  <Override PartName="/ppt/charts/chart6.xml" ContentType="application/vnd.openxmlformats-officedocument.drawingml.chart+xml"/>
  <Override PartName="/ppt/charts/chart7.xml" ContentType="application/vnd.openxmlformats-officedocument.drawingml.chart+xml"/>
  <Override PartName="/ppt/drawings/drawing1.xml" ContentType="application/vnd.openxmlformats-officedocument.drawingml.chartshape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notesMasterIdLst>
    <p:notesMasterId r:id="rId29"/>
  </p:notesMasterIdLst>
  <p:sldIdLst>
    <p:sldId id="256" r:id="rId2"/>
    <p:sldId id="282" r:id="rId3"/>
    <p:sldId id="281" r:id="rId4"/>
    <p:sldId id="257" r:id="rId5"/>
    <p:sldId id="258" r:id="rId6"/>
    <p:sldId id="259" r:id="rId7"/>
    <p:sldId id="280" r:id="rId8"/>
    <p:sldId id="260" r:id="rId9"/>
    <p:sldId id="261" r:id="rId10"/>
    <p:sldId id="262" r:id="rId11"/>
    <p:sldId id="263" r:id="rId12"/>
    <p:sldId id="264" r:id="rId13"/>
    <p:sldId id="265" r:id="rId14"/>
    <p:sldId id="266" r:id="rId15"/>
    <p:sldId id="267" r:id="rId16"/>
    <p:sldId id="268" r:id="rId17"/>
    <p:sldId id="269" r:id="rId18"/>
    <p:sldId id="270" r:id="rId19"/>
    <p:sldId id="274" r:id="rId20"/>
    <p:sldId id="275" r:id="rId21"/>
    <p:sldId id="276" r:id="rId22"/>
    <p:sldId id="277" r:id="rId23"/>
    <p:sldId id="278" r:id="rId24"/>
    <p:sldId id="279" r:id="rId25"/>
    <p:sldId id="271" r:id="rId26"/>
    <p:sldId id="272" r:id="rId27"/>
    <p:sldId id="273" r:id="rId28"/>
  </p:sldIdLst>
  <p:sldSz cx="9144000" cy="6858000" type="screen4x3"/>
  <p:notesSz cx="6735763" cy="9866313"/>
  <p:embeddedFontLst>
    <p:embeddedFont>
      <p:font typeface="나눔고딕" pitchFamily="50" charset="-127"/>
      <p:regular r:id="rId30"/>
      <p:bold r:id="rId31"/>
    </p:embeddedFont>
    <p:embeddedFont>
      <p:font typeface="나눔명조" pitchFamily="18" charset="-127"/>
      <p:regular r:id="rId32"/>
      <p:bold r:id="rId33"/>
    </p:embeddedFont>
    <p:embeddedFont>
      <p:font typeface="휴먼둥근헤드라인" pitchFamily="18" charset="-127"/>
      <p:regular r:id="rId34"/>
    </p:embeddedFont>
    <p:embeddedFont>
      <p:font typeface="맑은 고딕" pitchFamily="50" charset="-127"/>
      <p:regular r:id="rId35"/>
      <p:bold r:id="rId36"/>
    </p:embeddedFont>
    <p:embeddedFont>
      <p:font typeface="나눔고딕 ExtraBold" pitchFamily="50" charset="-127"/>
      <p:bold r:id="rId37"/>
    </p:embeddedFont>
  </p:embeddedFontLst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D7B26C5-4107-4FEC-AEDC-1716B250A1EF}" styleName="밝은 스타일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149" autoAdjust="0"/>
    <p:restoredTop sz="94660"/>
  </p:normalViewPr>
  <p:slideViewPr>
    <p:cSldViewPr>
      <p:cViewPr varScale="1">
        <p:scale>
          <a:sx n="68" d="100"/>
          <a:sy n="68" d="100"/>
        </p:scale>
        <p:origin x="-146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viewProps" Target="viewProps.xml"/><Relationship Id="rId21" Type="http://schemas.openxmlformats.org/officeDocument/2006/relationships/slide" Target="slides/slide20.xml"/><Relationship Id="rId34" Type="http://schemas.openxmlformats.org/officeDocument/2006/relationships/font" Target="fonts/font5.fntdata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notesMaster" Target="notesMasters/notesMaster1.xml"/><Relationship Id="rId4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font" Target="fonts/font3.fntdata"/><Relationship Id="rId37" Type="http://schemas.openxmlformats.org/officeDocument/2006/relationships/font" Target="fonts/font8.fntdata"/><Relationship Id="rId40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font" Target="fonts/font7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font" Target="fonts/font2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font" Target="fonts/font1.fntdata"/><Relationship Id="rId35" Type="http://schemas.openxmlformats.org/officeDocument/2006/relationships/font" Target="fonts/font6.fntdata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font" Target="fonts/font4.fntdata"/><Relationship Id="rId38" Type="http://schemas.openxmlformats.org/officeDocument/2006/relationships/presProps" Target="presProp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&#53685;&#54633;%20&#47928;&#49436;1" TargetMode="External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oleObject" Target="&#53685;&#54633;%20&#47928;&#49436;1" TargetMode="External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oleObject" Target="Book1" TargetMode="External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oleObject" Target="Book1" TargetMode="External"/></Relationships>
</file>

<file path=ppt/charts/_rels/chart5.xml.rels><?xml version="1.0" encoding="UTF-8" standalone="yes"?>
<Relationships xmlns="http://schemas.openxmlformats.org/package/2006/relationships"><Relationship Id="rId1" Type="http://schemas.openxmlformats.org/officeDocument/2006/relationships/oleObject" Target="Book1" TargetMode="External"/></Relationships>
</file>

<file path=ppt/charts/_rels/chart6.xml.rels><?xml version="1.0" encoding="UTF-8" standalone="yes"?>
<Relationships xmlns="http://schemas.openxmlformats.org/package/2006/relationships"><Relationship Id="rId1" Type="http://schemas.openxmlformats.org/officeDocument/2006/relationships/oleObject" Target="Book1" TargetMode="External"/></Relationships>
</file>

<file path=ppt/charts/_rels/chart7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1.xml"/><Relationship Id="rId1" Type="http://schemas.openxmlformats.org/officeDocument/2006/relationships/oleObject" Target="Book1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rotY val="20"/>
      <c:rAngAx val="1"/>
    </c:view3D>
    <c:floor>
      <c:thickness val="0"/>
    </c:floor>
    <c:sideWall>
      <c:thickness val="0"/>
    </c:sideWall>
    <c:backWall>
      <c:thickness val="0"/>
    </c:backWall>
    <c:plotArea>
      <c:layout/>
      <c:bar3DChart>
        <c:barDir val="col"/>
        <c:grouping val="clustered"/>
        <c:varyColors val="0"/>
        <c:ser>
          <c:idx val="0"/>
          <c:order val="0"/>
          <c:invertIfNegative val="0"/>
          <c:dLbls>
            <c:dLbl>
              <c:idx val="0"/>
              <c:layout>
                <c:manualLayout>
                  <c:x val="6.3888888888888939E-2"/>
                  <c:y val="-6.0185185185185182E-2"/>
                </c:manualLayout>
              </c:layout>
              <c:tx>
                <c:rich>
                  <a:bodyPr/>
                  <a:lstStyle/>
                  <a:p>
                    <a:r>
                      <a:rPr lang="en-US" altLang="en-US" sz="1500" b="1"/>
                      <a:t>840</a:t>
                    </a:r>
                    <a:r>
                      <a:rPr lang="ko-KR" altLang="en-US" sz="1500" b="1"/>
                      <a:t>만대</a:t>
                    </a:r>
                    <a:endParaRPr lang="en-US" altLang="en-US" sz="1500" b="1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"/>
              <c:layout>
                <c:manualLayout>
                  <c:x val="3.2339425461725538E-2"/>
                  <c:y val="-3.9747064137308039E-2"/>
                </c:manualLayout>
              </c:layout>
              <c:tx>
                <c:rich>
                  <a:bodyPr/>
                  <a:lstStyle/>
                  <a:p>
                    <a:r>
                      <a:rPr lang="en-US" altLang="en-US" sz="2000" b="1"/>
                      <a:t>903</a:t>
                    </a:r>
                    <a:r>
                      <a:rPr lang="ko-KR" altLang="en-US" sz="2000" b="1"/>
                      <a:t>만대</a:t>
                    </a:r>
                    <a:endParaRPr lang="en-US" altLang="en-US" sz="2000" b="1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numRef>
              <c:f>Sheet1!$B$2:$C$2</c:f>
              <c:numCache>
                <c:formatCode>General</c:formatCode>
                <c:ptCount val="2"/>
                <c:pt idx="0">
                  <c:v>2010</c:v>
                </c:pt>
                <c:pt idx="1">
                  <c:v>2011</c:v>
                </c:pt>
              </c:numCache>
            </c:numRef>
          </c:cat>
          <c:val>
            <c:numRef>
              <c:f>Sheet1!$B$3:$C$3</c:f>
              <c:numCache>
                <c:formatCode>General</c:formatCode>
                <c:ptCount val="2"/>
                <c:pt idx="0">
                  <c:v>840</c:v>
                </c:pt>
                <c:pt idx="1">
                  <c:v>903</c:v>
                </c:pt>
              </c:numCache>
            </c:numRef>
          </c:val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150"/>
        <c:shape val="box"/>
        <c:axId val="161101312"/>
        <c:axId val="154831680"/>
        <c:axId val="0"/>
      </c:bar3DChart>
      <c:catAx>
        <c:axId val="161101312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crossAx val="154831680"/>
        <c:crosses val="autoZero"/>
        <c:auto val="1"/>
        <c:lblAlgn val="ctr"/>
        <c:lblOffset val="100"/>
        <c:noMultiLvlLbl val="0"/>
      </c:catAx>
      <c:valAx>
        <c:axId val="154831680"/>
        <c:scaling>
          <c:orientation val="minMax"/>
        </c:scaling>
        <c:delete val="1"/>
        <c:axPos val="l"/>
        <c:numFmt formatCode="General" sourceLinked="1"/>
        <c:majorTickMark val="out"/>
        <c:minorTickMark val="none"/>
        <c:tickLblPos val="nextTo"/>
        <c:crossAx val="161101312"/>
        <c:crosses val="autoZero"/>
        <c:crossBetween val="between"/>
      </c:valAx>
    </c:plotArea>
    <c:plotVisOnly val="1"/>
    <c:dispBlanksAs val="gap"/>
    <c:showDLblsOverMax val="0"/>
  </c:chart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rotY val="20"/>
      <c:rAngAx val="1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6.6800267201068811E-2"/>
          <c:y val="0.20873269435569755"/>
          <c:w val="0.89579158316633267"/>
          <c:h val="0.66751159299975693"/>
        </c:manualLayout>
      </c:layout>
      <c:bar3DChart>
        <c:barDir val="col"/>
        <c:grouping val="clustered"/>
        <c:varyColors val="0"/>
        <c:ser>
          <c:idx val="0"/>
          <c:order val="0"/>
          <c:invertIfNegative val="0"/>
          <c:dLbls>
            <c:dLbl>
              <c:idx val="0"/>
              <c:layout>
                <c:manualLayout>
                  <c:x val="3.6111111111111108E-2"/>
                  <c:y val="-5.5555555555555601E-2"/>
                </c:manualLayout>
              </c:layout>
              <c:tx>
                <c:rich>
                  <a:bodyPr/>
                  <a:lstStyle/>
                  <a:p>
                    <a:r>
                      <a:rPr lang="en-US" altLang="en-US" sz="1500" b="1">
                        <a:solidFill>
                          <a:schemeClr val="accent3">
                            <a:lumMod val="75000"/>
                          </a:schemeClr>
                        </a:solidFill>
                      </a:rPr>
                      <a:t>5</a:t>
                    </a:r>
                    <a:r>
                      <a:rPr lang="ko-KR" altLang="en-US" sz="1500" b="1">
                        <a:solidFill>
                          <a:schemeClr val="accent3">
                            <a:lumMod val="75000"/>
                          </a:schemeClr>
                        </a:solidFill>
                      </a:rPr>
                      <a:t>조원</a:t>
                    </a:r>
                    <a:endParaRPr lang="en-US" altLang="en-US" sz="1500" b="1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"/>
              <c:layout>
                <c:manualLayout>
                  <c:x val="2.2222222222222119E-2"/>
                  <c:y val="-6.4814814814814811E-2"/>
                </c:manualLayout>
              </c:layout>
              <c:tx>
                <c:rich>
                  <a:bodyPr/>
                  <a:lstStyle/>
                  <a:p>
                    <a:r>
                      <a:rPr lang="en-US" altLang="en-US" sz="2500" b="1">
                        <a:solidFill>
                          <a:schemeClr val="accent3">
                            <a:lumMod val="75000"/>
                          </a:schemeClr>
                        </a:solidFill>
                      </a:rPr>
                      <a:t>9</a:t>
                    </a:r>
                    <a:r>
                      <a:rPr lang="ko-KR" altLang="en-US" sz="2500" b="1">
                        <a:solidFill>
                          <a:schemeClr val="accent3">
                            <a:lumMod val="75000"/>
                          </a:schemeClr>
                        </a:solidFill>
                      </a:rPr>
                      <a:t>조원</a:t>
                    </a:r>
                    <a:endParaRPr lang="en-US" altLang="en-US" sz="2500" b="1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txPr>
              <a:bodyPr/>
              <a:lstStyle/>
              <a:p>
                <a:pPr>
                  <a:defRPr>
                    <a:solidFill>
                      <a:schemeClr val="accent3">
                        <a:lumMod val="75000"/>
                      </a:schemeClr>
                    </a:solidFill>
                  </a:defRPr>
                </a:pPr>
                <a:endParaRPr lang="ko-K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numRef>
              <c:f>Sheet1!$B$2:$C$2</c:f>
              <c:numCache>
                <c:formatCode>General</c:formatCode>
                <c:ptCount val="2"/>
                <c:pt idx="0">
                  <c:v>2010</c:v>
                </c:pt>
                <c:pt idx="1">
                  <c:v>2011</c:v>
                </c:pt>
              </c:numCache>
            </c:numRef>
          </c:cat>
          <c:val>
            <c:numRef>
              <c:f>Sheet1!$B$4:$C$4</c:f>
              <c:numCache>
                <c:formatCode>General</c:formatCode>
                <c:ptCount val="2"/>
                <c:pt idx="0">
                  <c:v>5</c:v>
                </c:pt>
                <c:pt idx="1">
                  <c:v>9</c:v>
                </c:pt>
              </c:numCache>
            </c:numRef>
          </c:val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150"/>
        <c:shape val="box"/>
        <c:axId val="161101824"/>
        <c:axId val="154833408"/>
        <c:axId val="0"/>
      </c:bar3DChart>
      <c:catAx>
        <c:axId val="161101824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crossAx val="154833408"/>
        <c:crosses val="autoZero"/>
        <c:auto val="1"/>
        <c:lblAlgn val="ctr"/>
        <c:lblOffset val="100"/>
        <c:noMultiLvlLbl val="0"/>
      </c:catAx>
      <c:valAx>
        <c:axId val="154833408"/>
        <c:scaling>
          <c:orientation val="minMax"/>
        </c:scaling>
        <c:delete val="1"/>
        <c:axPos val="l"/>
        <c:numFmt formatCode="General" sourceLinked="1"/>
        <c:majorTickMark val="out"/>
        <c:minorTickMark val="none"/>
        <c:tickLblPos val="nextTo"/>
        <c:crossAx val="161101824"/>
        <c:crosses val="autoZero"/>
        <c:crossBetween val="between"/>
      </c:valAx>
    </c:plotArea>
    <c:plotVisOnly val="1"/>
    <c:dispBlanksAs val="gap"/>
    <c:showDLblsOverMax val="0"/>
  </c:chart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rotY val="20"/>
      <c:rAngAx val="1"/>
    </c:view3D>
    <c:floor>
      <c:thickness val="0"/>
    </c:floor>
    <c:sideWall>
      <c:thickness val="0"/>
    </c:sideWall>
    <c:backWall>
      <c:thickness val="0"/>
    </c:backWall>
    <c:plotArea>
      <c:layout/>
      <c:bar3DChart>
        <c:barDir val="col"/>
        <c:grouping val="clustered"/>
        <c:varyColors val="0"/>
        <c:ser>
          <c:idx val="0"/>
          <c:order val="0"/>
          <c:invertIfNegative val="0"/>
          <c:dLbls>
            <c:dLbl>
              <c:idx val="0"/>
              <c:layout>
                <c:manualLayout>
                  <c:x val="2.2222222222222254E-2"/>
                  <c:y val="-4.1666666666666692E-2"/>
                </c:manualLayout>
              </c:layout>
              <c:tx>
                <c:rich>
                  <a:bodyPr/>
                  <a:lstStyle/>
                  <a:p>
                    <a:r>
                      <a:rPr lang="en-US" altLang="ko-KR" sz="1200" b="1"/>
                      <a:t>13</a:t>
                    </a:r>
                    <a:r>
                      <a:rPr lang="ko-KR" altLang="en-US" sz="1200" b="1"/>
                      <a:t>조원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"/>
              <c:layout>
                <c:manualLayout>
                  <c:x val="2.5000000000000019E-2"/>
                  <c:y val="-2.7777777777777856E-2"/>
                </c:manualLayout>
              </c:layout>
              <c:tx>
                <c:rich>
                  <a:bodyPr/>
                  <a:lstStyle/>
                  <a:p>
                    <a:r>
                      <a:rPr lang="en-US" altLang="ko-KR" sz="1200" b="1"/>
                      <a:t>13</a:t>
                    </a:r>
                    <a:r>
                      <a:rPr lang="ko-KR" altLang="en-US" sz="1200" b="1"/>
                      <a:t>조원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Sheet1!$B$3:$C$3</c:f>
              <c:strCache>
                <c:ptCount val="2"/>
                <c:pt idx="0">
                  <c:v>2007년</c:v>
                </c:pt>
                <c:pt idx="1">
                  <c:v>2010년</c:v>
                </c:pt>
              </c:strCache>
            </c:strRef>
          </c:cat>
          <c:val>
            <c:numRef>
              <c:f>Sheet1!$B$4:$C$4</c:f>
              <c:numCache>
                <c:formatCode>#"조""원"</c:formatCode>
                <c:ptCount val="2"/>
                <c:pt idx="0">
                  <c:v>12.6</c:v>
                </c:pt>
                <c:pt idx="1">
                  <c:v>12.5</c:v>
                </c:pt>
              </c:numCache>
            </c:numRef>
          </c:val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150"/>
        <c:shape val="box"/>
        <c:axId val="162027008"/>
        <c:axId val="154836288"/>
        <c:axId val="0"/>
      </c:bar3DChart>
      <c:catAx>
        <c:axId val="162027008"/>
        <c:scaling>
          <c:orientation val="minMax"/>
        </c:scaling>
        <c:delete val="0"/>
        <c:axPos val="b"/>
        <c:majorTickMark val="none"/>
        <c:minorTickMark val="none"/>
        <c:tickLblPos val="nextTo"/>
        <c:crossAx val="154836288"/>
        <c:crosses val="autoZero"/>
        <c:auto val="1"/>
        <c:lblAlgn val="ctr"/>
        <c:lblOffset val="100"/>
        <c:noMultiLvlLbl val="0"/>
      </c:catAx>
      <c:valAx>
        <c:axId val="154836288"/>
        <c:scaling>
          <c:orientation val="minMax"/>
          <c:min val="0"/>
        </c:scaling>
        <c:delete val="1"/>
        <c:axPos val="l"/>
        <c:numFmt formatCode="#&quot;조&quot;&quot;원&quot;" sourceLinked="1"/>
        <c:majorTickMark val="none"/>
        <c:minorTickMark val="none"/>
        <c:tickLblPos val="none"/>
        <c:crossAx val="162027008"/>
        <c:crosses val="autoZero"/>
        <c:crossBetween val="between"/>
      </c:valAx>
    </c:plotArea>
    <c:plotVisOnly val="1"/>
    <c:dispBlanksAs val="gap"/>
    <c:showDLblsOverMax val="0"/>
  </c:chart>
  <c:externalData r:id="rId1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rotY val="20"/>
      <c:rAngAx val="1"/>
    </c:view3D>
    <c:floor>
      <c:thickness val="0"/>
    </c:floor>
    <c:sideWall>
      <c:thickness val="0"/>
    </c:sideWall>
    <c:backWall>
      <c:thickness val="0"/>
    </c:backWall>
    <c:plotArea>
      <c:layout/>
      <c:bar3DChart>
        <c:barDir val="col"/>
        <c:grouping val="clustered"/>
        <c:varyColors val="0"/>
        <c:ser>
          <c:idx val="0"/>
          <c:order val="0"/>
          <c:invertIfNegative val="0"/>
          <c:dLbls>
            <c:dLbl>
              <c:idx val="0"/>
              <c:layout>
                <c:manualLayout>
                  <c:x val="1.9444444444444445E-2"/>
                  <c:y val="-4.1666666666666664E-2"/>
                </c:manualLayout>
              </c:layout>
              <c:spPr/>
              <c:txPr>
                <a:bodyPr/>
                <a:lstStyle/>
                <a:p>
                  <a:pPr>
                    <a:defRPr lang="en-US" altLang="ko-KR" sz="1200" b="1" i="0" u="none" strike="noStrike" kern="1200" baseline="0">
                      <a:solidFill>
                        <a:sysClr val="windowText" lastClr="000000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ko-KR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"/>
              <c:layout>
                <c:manualLayout>
                  <c:x val="2.2222222222222251E-2"/>
                  <c:y val="-3.7037037037037056E-2"/>
                </c:manualLayout>
              </c:layout>
              <c:spPr/>
              <c:txPr>
                <a:bodyPr/>
                <a:lstStyle/>
                <a:p>
                  <a:pPr algn="ctr" rtl="0">
                    <a:defRPr lang="en-US" altLang="ko-KR" sz="1200" b="1" i="0" u="none" strike="noStrike" kern="1200" baseline="0">
                      <a:solidFill>
                        <a:sysClr val="windowText" lastClr="000000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ko-KR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</c:dLbl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Sheet1!$B$3:$C$3</c:f>
              <c:strCache>
                <c:ptCount val="2"/>
                <c:pt idx="0">
                  <c:v>2007년</c:v>
                </c:pt>
                <c:pt idx="1">
                  <c:v>2010년</c:v>
                </c:pt>
              </c:strCache>
            </c:strRef>
          </c:cat>
          <c:val>
            <c:numRef>
              <c:f>Sheet1!$B$6:$C$6</c:f>
              <c:numCache>
                <c:formatCode>#,###"억""원"</c:formatCode>
                <c:ptCount val="2"/>
                <c:pt idx="0">
                  <c:v>4723</c:v>
                </c:pt>
                <c:pt idx="1">
                  <c:v>757</c:v>
                </c:pt>
              </c:numCache>
            </c:numRef>
          </c:val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150"/>
        <c:shape val="box"/>
        <c:axId val="162027520"/>
        <c:axId val="161342592"/>
        <c:axId val="0"/>
      </c:bar3DChart>
      <c:catAx>
        <c:axId val="162027520"/>
        <c:scaling>
          <c:orientation val="minMax"/>
        </c:scaling>
        <c:delete val="0"/>
        <c:axPos val="b"/>
        <c:majorTickMark val="none"/>
        <c:minorTickMark val="none"/>
        <c:tickLblPos val="nextTo"/>
        <c:crossAx val="161342592"/>
        <c:crosses val="autoZero"/>
        <c:auto val="1"/>
        <c:lblAlgn val="ctr"/>
        <c:lblOffset val="100"/>
        <c:noMultiLvlLbl val="0"/>
      </c:catAx>
      <c:valAx>
        <c:axId val="161342592"/>
        <c:scaling>
          <c:orientation val="minMax"/>
        </c:scaling>
        <c:delete val="1"/>
        <c:axPos val="l"/>
        <c:numFmt formatCode="#,###&quot;억&quot;&quot;원&quot;" sourceLinked="1"/>
        <c:majorTickMark val="out"/>
        <c:minorTickMark val="none"/>
        <c:tickLblPos val="none"/>
        <c:crossAx val="162027520"/>
        <c:crosses val="autoZero"/>
        <c:crossBetween val="between"/>
      </c:valAx>
    </c:plotArea>
    <c:plotVisOnly val="1"/>
    <c:dispBlanksAs val="gap"/>
    <c:showDLblsOverMax val="0"/>
  </c:chart>
  <c:externalData r:id="rId1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rotY val="20"/>
      <c:rAngAx val="1"/>
    </c:view3D>
    <c:floor>
      <c:thickness val="0"/>
    </c:floor>
    <c:sideWall>
      <c:thickness val="0"/>
    </c:sideWall>
    <c:backWall>
      <c:thickness val="0"/>
    </c:backWall>
    <c:plotArea>
      <c:layout/>
      <c:bar3DChart>
        <c:barDir val="col"/>
        <c:grouping val="clustered"/>
        <c:varyColors val="0"/>
        <c:ser>
          <c:idx val="0"/>
          <c:order val="0"/>
          <c:tx>
            <c:strRef>
              <c:f>Sheet1!$C$34</c:f>
              <c:strCache>
                <c:ptCount val="1"/>
                <c:pt idx="0">
                  <c:v>노동시간</c:v>
                </c:pt>
              </c:strCache>
            </c:strRef>
          </c:tx>
          <c:invertIfNegative val="0"/>
          <c:cat>
            <c:strRef>
              <c:f>Sheet1!$D$33:$G$33</c:f>
              <c:strCache>
                <c:ptCount val="4"/>
                <c:pt idx="0">
                  <c:v>한국</c:v>
                </c:pt>
                <c:pt idx="1">
                  <c:v>미국</c:v>
                </c:pt>
                <c:pt idx="2">
                  <c:v>캐나다</c:v>
                </c:pt>
                <c:pt idx="3">
                  <c:v>독일</c:v>
                </c:pt>
              </c:strCache>
            </c:strRef>
          </c:cat>
          <c:val>
            <c:numRef>
              <c:f>Sheet1!$D$34:$G$34</c:f>
              <c:numCache>
                <c:formatCode>General</c:formatCode>
                <c:ptCount val="4"/>
                <c:pt idx="0">
                  <c:v>2600</c:v>
                </c:pt>
                <c:pt idx="1">
                  <c:v>2200</c:v>
                </c:pt>
                <c:pt idx="2">
                  <c:v>2000</c:v>
                </c:pt>
                <c:pt idx="3">
                  <c:v>1600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box"/>
        <c:axId val="162228736"/>
        <c:axId val="161344896"/>
        <c:axId val="0"/>
      </c:bar3DChart>
      <c:catAx>
        <c:axId val="162228736"/>
        <c:scaling>
          <c:orientation val="minMax"/>
        </c:scaling>
        <c:delete val="0"/>
        <c:axPos val="b"/>
        <c:majorTickMark val="out"/>
        <c:minorTickMark val="none"/>
        <c:tickLblPos val="nextTo"/>
        <c:crossAx val="161344896"/>
        <c:crosses val="autoZero"/>
        <c:auto val="1"/>
        <c:lblAlgn val="ctr"/>
        <c:lblOffset val="100"/>
        <c:noMultiLvlLbl val="0"/>
      </c:catAx>
      <c:valAx>
        <c:axId val="161344896"/>
        <c:scaling>
          <c:orientation val="minMax"/>
        </c:scaling>
        <c:delete val="0"/>
        <c:axPos val="l"/>
        <c:numFmt formatCode="General" sourceLinked="1"/>
        <c:majorTickMark val="out"/>
        <c:minorTickMark val="none"/>
        <c:tickLblPos val="nextTo"/>
        <c:crossAx val="162228736"/>
        <c:crosses val="autoZero"/>
        <c:crossBetween val="between"/>
      </c:valAx>
    </c:plotArea>
    <c:plotVisOnly val="1"/>
    <c:dispBlanksAs val="gap"/>
    <c:showDLblsOverMax val="0"/>
  </c:chart>
  <c:externalData r:id="rId1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2518171676179084"/>
          <c:y val="0.10847678522943262"/>
          <c:w val="0.5986692320544128"/>
          <c:h val="0.86771376461887184"/>
        </c:manualLayout>
      </c:layout>
      <c:pieChart>
        <c:varyColors val="1"/>
        <c:ser>
          <c:idx val="0"/>
          <c:order val="0"/>
          <c:explosion val="25"/>
          <c:dLbls>
            <c:showLegendKey val="0"/>
            <c:showVal val="1"/>
            <c:showCatName val="1"/>
            <c:showSerName val="0"/>
            <c:showPercent val="0"/>
            <c:showBubbleSize val="0"/>
            <c:showLeaderLines val="1"/>
          </c:dLbls>
          <c:cat>
            <c:strRef>
              <c:f>Sheet1!$C$4:$C$6</c:f>
              <c:strCache>
                <c:ptCount val="3"/>
                <c:pt idx="0">
                  <c:v>Opel/Vauxhaul</c:v>
                </c:pt>
                <c:pt idx="1">
                  <c:v>지엠대우</c:v>
                </c:pt>
                <c:pt idx="2">
                  <c:v>기타</c:v>
                </c:pt>
              </c:strCache>
            </c:strRef>
          </c:cat>
          <c:val>
            <c:numRef>
              <c:f>Sheet1!$D$4:$D$6</c:f>
              <c:numCache>
                <c:formatCode>General</c:formatCode>
                <c:ptCount val="3"/>
                <c:pt idx="0">
                  <c:v>123</c:v>
                </c:pt>
                <c:pt idx="1">
                  <c:v>23</c:v>
                </c:pt>
                <c:pt idx="2">
                  <c:v>20</c:v>
                </c:pt>
              </c:numCache>
            </c:numRef>
          </c:val>
        </c:ser>
        <c:dLbls>
          <c:showLegendKey val="0"/>
          <c:showVal val="1"/>
          <c:showCatName val="1"/>
          <c:showSerName val="0"/>
          <c:showPercent val="0"/>
          <c:showBubbleSize val="0"/>
          <c:showLeaderLines val="1"/>
        </c:dLbls>
        <c:firstSliceAng val="0"/>
      </c:pieChart>
    </c:plotArea>
    <c:plotVisOnly val="1"/>
    <c:dispBlanksAs val="gap"/>
    <c:showDLblsOverMax val="0"/>
  </c:chart>
  <c:externalData r:id="rId1">
    <c:autoUpdate val="0"/>
  </c:externalData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invertIfNegative val="0"/>
          <c:cat>
            <c:strRef>
              <c:f>Sheet1!$B$10:$D$10</c:f>
              <c:strCache>
                <c:ptCount val="3"/>
                <c:pt idx="0">
                  <c:v>2010년 매출</c:v>
                </c:pt>
                <c:pt idx="1">
                  <c:v>2010년 손실</c:v>
                </c:pt>
                <c:pt idx="2">
                  <c:v>지난 11년간 누적 손실</c:v>
                </c:pt>
              </c:strCache>
            </c:strRef>
          </c:cat>
          <c:val>
            <c:numRef>
              <c:f>Sheet1!$B$11:$D$11</c:f>
              <c:numCache>
                <c:formatCode>General</c:formatCode>
                <c:ptCount val="3"/>
                <c:pt idx="0">
                  <c:v>240</c:v>
                </c:pt>
                <c:pt idx="1">
                  <c:v>-17</c:v>
                </c:pt>
                <c:pt idx="2">
                  <c:v>-130</c:v>
                </c:pt>
              </c:numCache>
            </c:numRef>
          </c:val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150"/>
        <c:overlap val="-25"/>
        <c:axId val="162586624"/>
        <c:axId val="161348352"/>
      </c:barChart>
      <c:catAx>
        <c:axId val="162586624"/>
        <c:scaling>
          <c:orientation val="minMax"/>
        </c:scaling>
        <c:delete val="0"/>
        <c:axPos val="b"/>
        <c:majorTickMark val="none"/>
        <c:minorTickMark val="none"/>
        <c:tickLblPos val="low"/>
        <c:crossAx val="161348352"/>
        <c:crosses val="autoZero"/>
        <c:auto val="1"/>
        <c:lblAlgn val="ctr"/>
        <c:lblOffset val="100"/>
        <c:noMultiLvlLbl val="0"/>
      </c:catAx>
      <c:valAx>
        <c:axId val="161348352"/>
        <c:scaling>
          <c:orientation val="minMax"/>
        </c:scaling>
        <c:delete val="1"/>
        <c:axPos val="l"/>
        <c:numFmt formatCode="General" sourceLinked="1"/>
        <c:majorTickMark val="out"/>
        <c:minorTickMark val="none"/>
        <c:tickLblPos val="none"/>
        <c:crossAx val="162586624"/>
        <c:crosses val="autoZero"/>
        <c:crossBetween val="between"/>
      </c:valAx>
    </c:plotArea>
    <c:plotVisOnly val="1"/>
    <c:dispBlanksAs val="gap"/>
    <c:showDLblsOverMax val="0"/>
  </c:chart>
  <c:externalData r:id="rId1">
    <c:autoUpdate val="0"/>
  </c:externalData>
  <c:userShapes r:id="rId2"/>
</c:chartSpace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0.61424</cdr:x>
      <cdr:y>0.0525</cdr:y>
    </cdr:from>
    <cdr:to>
      <cdr:x>0.92924</cdr:x>
      <cdr:y>0.1575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2808312" y="144016"/>
          <a:ext cx="1440160" cy="288032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ko-KR" altLang="en-US" sz="1000" dirty="0" smtClean="0"/>
            <a:t>단위</a:t>
          </a:r>
          <a:r>
            <a:rPr lang="en-US" altLang="ko-KR" sz="1000" dirty="0" smtClean="0"/>
            <a:t>: </a:t>
          </a:r>
          <a:r>
            <a:rPr lang="ko-KR" altLang="en-US" sz="1000" dirty="0" smtClean="0"/>
            <a:t>억 달러</a:t>
          </a:r>
          <a:endParaRPr lang="ko-KR" altLang="en-US" sz="1000" dirty="0"/>
        </a:p>
      </cdr:txBody>
    </cdr:sp>
  </cdr:relSizeAnchor>
</c:userShape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18831" cy="49331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15373" y="0"/>
            <a:ext cx="2918831" cy="49331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C60143A-BDA9-44AA-808D-760B49E39E19}" type="datetimeFigureOut">
              <a:rPr lang="ko-KR" altLang="en-US" smtClean="0"/>
              <a:pPr/>
              <a:t>2012-02-22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901700" y="739775"/>
            <a:ext cx="4932363" cy="370046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73577" y="4686499"/>
            <a:ext cx="5388610" cy="443984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9371285"/>
            <a:ext cx="2918831" cy="493316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15373" y="9371285"/>
            <a:ext cx="2918831" cy="493316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8D814D6-99D7-4390-BF91-D69F452E88AD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9883757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275CF1-C9D2-4E43-8C69-3441387415B9}" type="datetimeFigureOut">
              <a:rPr lang="ko-KR" altLang="en-US" smtClean="0"/>
              <a:pPr/>
              <a:t>2012-02-22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18B7AE-80DC-4569-A5B1-53E2C2CC9D8F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188640"/>
            <a:ext cx="8229600" cy="1143000"/>
          </a:xfrm>
        </p:spPr>
        <p:txBody>
          <a:bodyPr>
            <a:normAutofit/>
          </a:bodyPr>
          <a:lstStyle>
            <a:lvl1pPr algn="l">
              <a:defRPr sz="3600">
                <a:latin typeface="나눔고딕 ExtraBold" pitchFamily="50" charset="-127"/>
                <a:ea typeface="나눔고딕 ExtraBold" pitchFamily="50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251520" y="1351309"/>
            <a:ext cx="8568952" cy="4813995"/>
          </a:xfrm>
        </p:spPr>
        <p:txBody>
          <a:bodyPr/>
          <a:lstStyle>
            <a:lvl1pPr>
              <a:defRPr sz="2700" b="1">
                <a:latin typeface="나눔고딕 ExtraBold" pitchFamily="50" charset="-127"/>
                <a:ea typeface="나눔고딕 ExtraBold" pitchFamily="50" charset="-127"/>
              </a:defRPr>
            </a:lvl1pPr>
            <a:lvl2pPr>
              <a:defRPr sz="2300" b="1">
                <a:solidFill>
                  <a:schemeClr val="bg1">
                    <a:lumMod val="50000"/>
                  </a:schemeClr>
                </a:solidFill>
              </a:defRPr>
            </a:lvl2pPr>
            <a:lvl3pPr>
              <a:defRPr sz="2000" b="1">
                <a:solidFill>
                  <a:schemeClr val="bg1">
                    <a:lumMod val="50000"/>
                  </a:schemeClr>
                </a:solidFill>
                <a:latin typeface="굴림" pitchFamily="50" charset="-127"/>
                <a:ea typeface="굴림" pitchFamily="50" charset="-127"/>
              </a:defRPr>
            </a:lvl3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ko-KR" altLang="en-US" dirty="0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275CF1-C9D2-4E43-8C69-3441387415B9}" type="datetimeFigureOut">
              <a:rPr lang="ko-KR" altLang="en-US" smtClean="0"/>
              <a:pPr/>
              <a:t>2012-02-22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18B7AE-80DC-4569-A5B1-53E2C2CC9D8F}" type="slidenum">
              <a:rPr lang="ko-KR" altLang="en-US" smtClean="0"/>
              <a:pPr/>
              <a:t>‹#›</a:t>
            </a:fld>
            <a:endParaRPr lang="ko-KR" altLang="en-US"/>
          </a:p>
        </p:txBody>
      </p:sp>
      <p:sp>
        <p:nvSpPr>
          <p:cNvPr id="9" name="직사각형 8"/>
          <p:cNvSpPr/>
          <p:nvPr userDrawn="1"/>
        </p:nvSpPr>
        <p:spPr>
          <a:xfrm>
            <a:off x="107504" y="144016"/>
            <a:ext cx="8892480" cy="6525344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10" name="직선 연결선 9"/>
          <p:cNvCxnSpPr/>
          <p:nvPr userDrawn="1"/>
        </p:nvCxnSpPr>
        <p:spPr>
          <a:xfrm>
            <a:off x="107504" y="1196752"/>
            <a:ext cx="8640960" cy="0"/>
          </a:xfrm>
          <a:prstGeom prst="line">
            <a:avLst/>
          </a:prstGeom>
          <a:ln w="38100">
            <a:solidFill>
              <a:schemeClr val="accent6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hf hdr="0" ft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275CF1-C9D2-4E43-8C69-3441387415B9}" type="datetimeFigureOut">
              <a:rPr lang="ko-KR" altLang="en-US" smtClean="0"/>
              <a:pPr/>
              <a:t>2012-02-22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18B7AE-80DC-4569-A5B1-53E2C2CC9D8F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275CF1-C9D2-4E43-8C69-3441387415B9}" type="datetimeFigureOut">
              <a:rPr lang="ko-KR" altLang="en-US" smtClean="0"/>
              <a:pPr/>
              <a:t>2012-02-22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18B7AE-80DC-4569-A5B1-53E2C2CC9D8F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275CF1-C9D2-4E43-8C69-3441387415B9}" type="datetimeFigureOut">
              <a:rPr lang="ko-KR" altLang="en-US" smtClean="0"/>
              <a:pPr/>
              <a:t>2012-02-22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18B7AE-80DC-4569-A5B1-53E2C2CC9D8F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275CF1-C9D2-4E43-8C69-3441387415B9}" type="datetimeFigureOut">
              <a:rPr lang="ko-KR" altLang="en-US" smtClean="0"/>
              <a:pPr/>
              <a:t>2012-02-22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18B7AE-80DC-4569-A5B1-53E2C2CC9D8F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275CF1-C9D2-4E43-8C69-3441387415B9}" type="datetimeFigureOut">
              <a:rPr lang="ko-KR" altLang="en-US" smtClean="0"/>
              <a:pPr/>
              <a:t>2012-02-22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18B7AE-80DC-4569-A5B1-53E2C2CC9D8F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275CF1-C9D2-4E43-8C69-3441387415B9}" type="datetimeFigureOut">
              <a:rPr lang="ko-KR" altLang="en-US" smtClean="0"/>
              <a:pPr/>
              <a:t>2012-02-22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18B7AE-80DC-4569-A5B1-53E2C2CC9D8F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275CF1-C9D2-4E43-8C69-3441387415B9}" type="datetimeFigureOut">
              <a:rPr lang="ko-KR" altLang="en-US" smtClean="0"/>
              <a:pPr/>
              <a:t>2012-02-22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18B7AE-80DC-4569-A5B1-53E2C2CC9D8F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275CF1-C9D2-4E43-8C69-3441387415B9}" type="datetimeFigureOut">
              <a:rPr lang="ko-KR" altLang="en-US" smtClean="0"/>
              <a:pPr/>
              <a:t>2012-02-22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18B7AE-80DC-4569-A5B1-53E2C2CC9D8F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275CF1-C9D2-4E43-8C69-3441387415B9}" type="datetimeFigureOut">
              <a:rPr lang="ko-KR" altLang="en-US" smtClean="0"/>
              <a:pPr/>
              <a:t>2012-02-22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18B7AE-80DC-4569-A5B1-53E2C2CC9D8F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내지2_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그림 5"/>
          <p:cNvPicPr>
            <a:picLocks noChangeAspect="1"/>
          </p:cNvPicPr>
          <p:nvPr userDrawn="1"/>
        </p:nvPicPr>
        <p:blipFill>
          <a:blip r:embed="rId2" cstate="print">
            <a:lum bright="-37000" contrast="-73000"/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-12700" y="-9525"/>
            <a:ext cx="9169400" cy="6877050"/>
          </a:xfrm>
          <a:prstGeom prst="rect">
            <a:avLst/>
          </a:prstGeom>
        </p:spPr>
      </p:pic>
      <p:cxnSp>
        <p:nvCxnSpPr>
          <p:cNvPr id="12" name="직선 연결선 11"/>
          <p:cNvCxnSpPr/>
          <p:nvPr userDrawn="1"/>
        </p:nvCxnSpPr>
        <p:spPr>
          <a:xfrm rot="10800000">
            <a:off x="431800" y="329689"/>
            <a:ext cx="1357314" cy="0"/>
          </a:xfrm>
          <a:prstGeom prst="line">
            <a:avLst/>
          </a:prstGeom>
          <a:ln w="38100">
            <a:solidFill>
              <a:srgbClr val="FF873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직선 연결선 12"/>
          <p:cNvCxnSpPr/>
          <p:nvPr userDrawn="1"/>
        </p:nvCxnSpPr>
        <p:spPr>
          <a:xfrm rot="10800000">
            <a:off x="431800" y="1420724"/>
            <a:ext cx="1321115" cy="0"/>
          </a:xfrm>
          <a:prstGeom prst="line">
            <a:avLst/>
          </a:prstGeom>
          <a:ln w="12700">
            <a:solidFill>
              <a:srgbClr val="FF873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직사각형 13"/>
          <p:cNvSpPr/>
          <p:nvPr userDrawn="1"/>
        </p:nvSpPr>
        <p:spPr>
          <a:xfrm>
            <a:off x="8419274" y="6337895"/>
            <a:ext cx="473206" cy="2308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r"/>
            <a:fld id="{CD11B835-C8C7-43F8-9A40-E6B116444874}" type="slidenum">
              <a:rPr lang="ko-KR" altLang="en-US" sz="900" smtClean="0">
                <a:solidFill>
                  <a:schemeClr val="bg1"/>
                </a:solidFill>
                <a:latin typeface="나눔고딕" pitchFamily="50" charset="-127"/>
                <a:ea typeface="나눔고딕" pitchFamily="50" charset="-127"/>
              </a:rPr>
              <a:pPr lvl="0" algn="r"/>
              <a:t>‹#›</a:t>
            </a:fld>
            <a:endParaRPr lang="ko-KR" altLang="en-US" sz="900" dirty="0">
              <a:solidFill>
                <a:schemeClr val="bg1"/>
              </a:solidFill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7" name="제목 개체 틀 1"/>
          <p:cNvSpPr>
            <a:spLocks noGrp="1"/>
          </p:cNvSpPr>
          <p:nvPr>
            <p:ph type="title"/>
          </p:nvPr>
        </p:nvSpPr>
        <p:spPr>
          <a:xfrm>
            <a:off x="2123728" y="210319"/>
            <a:ext cx="5616624" cy="50405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defRPr sz="2400" b="0" spc="-100" baseline="0">
                <a:latin typeface="나눔고딕 ExtraBold" pitchFamily="50" charset="-127"/>
                <a:ea typeface="나눔고딕 ExtraBold" pitchFamily="50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880445965"/>
      </p:ext>
    </p:extLst>
  </p:cSld>
  <p:clrMapOvr>
    <a:masterClrMapping/>
  </p:clrMapOvr>
  <p:transition>
    <p:fade thruBlk="1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D275CF1-C9D2-4E43-8C69-3441387415B9}" type="datetimeFigureOut">
              <a:rPr lang="ko-KR" altLang="en-US" smtClean="0"/>
              <a:pPr/>
              <a:t>2012-02-22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A18B7AE-80DC-4569-A5B1-53E2C2CC9D8F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4.xml"/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chart" Target="../charts/chart5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chart" Target="../charts/chart7.xml"/><Relationship Id="rId2" Type="http://schemas.openxmlformats.org/officeDocument/2006/relationships/chart" Target="../charts/chart6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6" name="Picture 4" descr="http://cfile29.uf.tistory.com/image/127351494D67C3E83372CA"/>
          <p:cNvPicPr>
            <a:picLocks noChangeAspect="1" noChangeArrowheads="1"/>
          </p:cNvPicPr>
          <p:nvPr/>
        </p:nvPicPr>
        <p:blipFill>
          <a:blip r:embed="rId2" cstate="print">
            <a:duotone>
              <a:schemeClr val="accent6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251520" y="3573016"/>
            <a:ext cx="4023320" cy="2856557"/>
          </a:xfrm>
          <a:prstGeom prst="rect">
            <a:avLst/>
          </a:prstGeom>
          <a:noFill/>
        </p:spPr>
      </p:pic>
      <p:pic>
        <p:nvPicPr>
          <p:cNvPr id="13314" name="Picture 2" descr="http://www.gmno.or.kr/new2/images/main_vs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548680"/>
            <a:ext cx="9218589" cy="280831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" name="제목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ko-KR" altLang="en-US" dirty="0" smtClean="0">
                <a:latin typeface="휴먼둥근헤드라인" pitchFamily="18" charset="-127"/>
                <a:ea typeface="휴먼둥근헤드라인" pitchFamily="18" charset="-127"/>
              </a:rPr>
              <a:t>한국</a:t>
            </a:r>
            <a:r>
              <a:rPr lang="en-US" altLang="ko-KR" dirty="0" smtClean="0">
                <a:latin typeface="휴먼둥근헤드라인" pitchFamily="18" charset="-127"/>
                <a:ea typeface="휴먼둥근헤드라인" pitchFamily="18" charset="-127"/>
              </a:rPr>
              <a:t>GM </a:t>
            </a:r>
            <a:r>
              <a:rPr lang="ko-KR" altLang="en-US" dirty="0" smtClean="0">
                <a:latin typeface="휴먼둥근헤드라인" pitchFamily="18" charset="-127"/>
                <a:ea typeface="휴먼둥근헤드라인" pitchFamily="18" charset="-127"/>
              </a:rPr>
              <a:t>현황과 문제점</a:t>
            </a:r>
            <a:endParaRPr lang="ko-KR" altLang="en-US" dirty="0">
              <a:latin typeface="휴먼둥근헤드라인" pitchFamily="18" charset="-127"/>
              <a:ea typeface="휴먼둥근헤드라인" pitchFamily="18" charset="-127"/>
            </a:endParaRPr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2743200" y="3212976"/>
            <a:ext cx="6400800" cy="766936"/>
          </a:xfrm>
        </p:spPr>
        <p:txBody>
          <a:bodyPr>
            <a:normAutofit/>
          </a:bodyPr>
          <a:lstStyle/>
          <a:p>
            <a:r>
              <a:rPr lang="en-US" altLang="ko-KR" dirty="0" smtClean="0">
                <a:latin typeface="휴먼둥근헤드라인" pitchFamily="18" charset="-127"/>
                <a:ea typeface="휴먼둥근헤드라인" pitchFamily="18" charset="-127"/>
              </a:rPr>
              <a:t>2012</a:t>
            </a:r>
            <a:r>
              <a:rPr lang="ko-KR" altLang="en-US" dirty="0" smtClean="0">
                <a:latin typeface="휴먼둥근헤드라인" pitchFamily="18" charset="-127"/>
                <a:ea typeface="휴먼둥근헤드라인" pitchFamily="18" charset="-127"/>
              </a:rPr>
              <a:t>년 상반기 확대간부수련회 </a:t>
            </a:r>
            <a:endParaRPr lang="ko-KR" altLang="en-US" dirty="0">
              <a:latin typeface="휴먼둥근헤드라인" pitchFamily="18" charset="-127"/>
              <a:ea typeface="휴먼둥근헤드라인" pitchFamily="18" charset="-127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4716016" y="6165304"/>
            <a:ext cx="42484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smtClean="0">
                <a:latin typeface="휴먼둥근헤드라인" pitchFamily="18" charset="-127"/>
                <a:ea typeface="휴먼둥근헤드라인" pitchFamily="18" charset="-127"/>
              </a:rPr>
              <a:t>한지원</a:t>
            </a:r>
            <a:r>
              <a:rPr lang="en-US" altLang="ko-KR" dirty="0" smtClean="0">
                <a:latin typeface="휴먼둥근헤드라인" pitchFamily="18" charset="-127"/>
                <a:ea typeface="휴먼둥근헤드라인" pitchFamily="18" charset="-127"/>
              </a:rPr>
              <a:t>(</a:t>
            </a:r>
            <a:r>
              <a:rPr lang="ko-KR" altLang="en-US" dirty="0" smtClean="0">
                <a:latin typeface="휴먼둥근헤드라인" pitchFamily="18" charset="-127"/>
                <a:ea typeface="휴먼둥근헤드라인" pitchFamily="18" charset="-127"/>
              </a:rPr>
              <a:t>노동자운동연구소 연구실장</a:t>
            </a:r>
            <a:r>
              <a:rPr lang="en-US" altLang="ko-KR" dirty="0" smtClean="0">
                <a:latin typeface="휴먼둥근헤드라인" pitchFamily="18" charset="-127"/>
                <a:ea typeface="휴먼둥근헤드라인" pitchFamily="18" charset="-127"/>
              </a:rPr>
              <a:t>)</a:t>
            </a:r>
            <a:endParaRPr lang="ko-KR" altLang="en-US" dirty="0">
              <a:latin typeface="휴먼둥근헤드라인" pitchFamily="18" charset="-127"/>
              <a:ea typeface="휴먼둥근헤드라인" pitchFamily="18" charset="-127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모서리가 둥근 직사각형 2"/>
          <p:cNvSpPr/>
          <p:nvPr/>
        </p:nvSpPr>
        <p:spPr>
          <a:xfrm>
            <a:off x="467544" y="349484"/>
            <a:ext cx="8136904" cy="6247868"/>
          </a:xfrm>
          <a:prstGeom prst="roundRect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27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en-US" altLang="ko-KR" sz="2400" dirty="0">
                <a:solidFill>
                  <a:schemeClr val="accent6">
                    <a:lumMod val="50000"/>
                  </a:schemeClr>
                </a:solidFill>
              </a:rPr>
              <a:t>1. </a:t>
            </a:r>
            <a:r>
              <a:rPr lang="ko-KR" altLang="en-US" sz="2400" dirty="0">
                <a:solidFill>
                  <a:schemeClr val="accent6">
                    <a:lumMod val="50000"/>
                  </a:schemeClr>
                </a:solidFill>
              </a:rPr>
              <a:t>한국</a:t>
            </a:r>
            <a:r>
              <a:rPr lang="en-US" altLang="ko-KR" sz="2400" dirty="0">
                <a:solidFill>
                  <a:schemeClr val="accent6">
                    <a:lumMod val="50000"/>
                  </a:schemeClr>
                </a:solidFill>
              </a:rPr>
              <a:t>GM</a:t>
            </a:r>
            <a:r>
              <a:rPr lang="ko-KR" altLang="en-US" sz="2400" dirty="0">
                <a:solidFill>
                  <a:schemeClr val="accent6">
                    <a:lumMod val="50000"/>
                  </a:schemeClr>
                </a:solidFill>
              </a:rPr>
              <a:t>은 수익성 위기에 빠져있는가</a:t>
            </a:r>
            <a:r>
              <a:rPr lang="en-US" altLang="ko-KR" sz="2400" dirty="0">
                <a:solidFill>
                  <a:schemeClr val="accent6">
                    <a:lumMod val="50000"/>
                  </a:schemeClr>
                </a:solidFill>
              </a:rPr>
              <a:t>?</a:t>
            </a:r>
            <a:br>
              <a:rPr lang="en-US" altLang="ko-KR" sz="2400" dirty="0">
                <a:solidFill>
                  <a:schemeClr val="accent6">
                    <a:lumMod val="50000"/>
                  </a:schemeClr>
                </a:solidFill>
              </a:rPr>
            </a:br>
            <a:r>
              <a:rPr lang="en-US" altLang="ko-KR" sz="2400" dirty="0">
                <a:solidFill>
                  <a:schemeClr val="accent6">
                    <a:lumMod val="50000"/>
                  </a:schemeClr>
                </a:solidFill>
              </a:rPr>
              <a:t>2. </a:t>
            </a:r>
            <a:r>
              <a:rPr lang="ko-KR" altLang="en-US" sz="2400" dirty="0">
                <a:solidFill>
                  <a:schemeClr val="accent6">
                    <a:lumMod val="50000"/>
                  </a:schemeClr>
                </a:solidFill>
              </a:rPr>
              <a:t>한국</a:t>
            </a:r>
            <a:r>
              <a:rPr lang="en-US" altLang="ko-KR" sz="2400" dirty="0">
                <a:solidFill>
                  <a:schemeClr val="accent6">
                    <a:lumMod val="50000"/>
                  </a:schemeClr>
                </a:solidFill>
              </a:rPr>
              <a:t>GM</a:t>
            </a:r>
            <a:r>
              <a:rPr lang="ko-KR" altLang="en-US" sz="2400" dirty="0">
                <a:solidFill>
                  <a:schemeClr val="accent6">
                    <a:lumMod val="50000"/>
                  </a:schemeClr>
                </a:solidFill>
              </a:rPr>
              <a:t>의 경쟁상대는 중국인가</a:t>
            </a:r>
            <a:r>
              <a:rPr lang="en-US" altLang="ko-KR" sz="2400" dirty="0">
                <a:solidFill>
                  <a:schemeClr val="accent6">
                    <a:lumMod val="50000"/>
                  </a:schemeClr>
                </a:solidFill>
              </a:rPr>
              <a:t>?</a:t>
            </a:r>
            <a:br>
              <a:rPr lang="en-US" altLang="ko-KR" sz="2400" dirty="0">
                <a:solidFill>
                  <a:schemeClr val="accent6">
                    <a:lumMod val="50000"/>
                  </a:schemeClr>
                </a:solidFill>
              </a:rPr>
            </a:br>
            <a:r>
              <a:rPr lang="en-US" altLang="ko-KR" sz="2400" dirty="0">
                <a:solidFill>
                  <a:schemeClr val="accent6">
                    <a:lumMod val="50000"/>
                  </a:schemeClr>
                </a:solidFill>
              </a:rPr>
              <a:t>3. </a:t>
            </a:r>
            <a:r>
              <a:rPr lang="ko-KR" altLang="en-US" sz="2400" dirty="0">
                <a:solidFill>
                  <a:schemeClr val="accent6">
                    <a:lumMod val="50000"/>
                  </a:schemeClr>
                </a:solidFill>
              </a:rPr>
              <a:t>부평공장 가동률은 정말 떨어져있는가</a:t>
            </a:r>
            <a:r>
              <a:rPr lang="en-US" altLang="ko-KR" sz="2400" dirty="0">
                <a:solidFill>
                  <a:schemeClr val="accent6">
                    <a:lumMod val="50000"/>
                  </a:schemeClr>
                </a:solidFill>
              </a:rPr>
              <a:t>?</a:t>
            </a:r>
            <a:br>
              <a:rPr lang="en-US" altLang="ko-KR" sz="2400" dirty="0">
                <a:solidFill>
                  <a:schemeClr val="accent6">
                    <a:lumMod val="50000"/>
                  </a:schemeClr>
                </a:solidFill>
              </a:rPr>
            </a:br>
            <a:r>
              <a:rPr lang="en-US" altLang="ko-KR" sz="2400" dirty="0">
                <a:solidFill>
                  <a:schemeClr val="accent6">
                    <a:lumMod val="50000"/>
                  </a:schemeClr>
                </a:solidFill>
              </a:rPr>
              <a:t>4. </a:t>
            </a:r>
            <a:r>
              <a:rPr lang="ko-KR" altLang="en-US" sz="2400" dirty="0">
                <a:solidFill>
                  <a:schemeClr val="accent6">
                    <a:lumMod val="50000"/>
                  </a:schemeClr>
                </a:solidFill>
              </a:rPr>
              <a:t>주간연속</a:t>
            </a:r>
            <a:r>
              <a:rPr lang="en-US" altLang="ko-KR" sz="2400" dirty="0">
                <a:solidFill>
                  <a:schemeClr val="accent6">
                    <a:lumMod val="50000"/>
                  </a:schemeClr>
                </a:solidFill>
              </a:rPr>
              <a:t>2</a:t>
            </a:r>
            <a:r>
              <a:rPr lang="ko-KR" altLang="en-US" sz="2400" dirty="0">
                <a:solidFill>
                  <a:schemeClr val="accent6">
                    <a:lumMod val="50000"/>
                  </a:schemeClr>
                </a:solidFill>
              </a:rPr>
              <a:t>교대제는 불가능한가</a:t>
            </a:r>
            <a:r>
              <a:rPr lang="en-US" altLang="ko-KR" sz="2400" dirty="0">
                <a:solidFill>
                  <a:schemeClr val="accent6">
                    <a:lumMod val="50000"/>
                  </a:schemeClr>
                </a:solidFill>
              </a:rPr>
              <a:t>?</a:t>
            </a:r>
            <a:br>
              <a:rPr lang="en-US" altLang="ko-KR" sz="2400" dirty="0">
                <a:solidFill>
                  <a:schemeClr val="accent6">
                    <a:lumMod val="50000"/>
                  </a:schemeClr>
                </a:solidFill>
              </a:rPr>
            </a:br>
            <a:r>
              <a:rPr lang="en-US" altLang="ko-KR" sz="2400" dirty="0">
                <a:solidFill>
                  <a:schemeClr val="accent6">
                    <a:lumMod val="50000"/>
                  </a:schemeClr>
                </a:solidFill>
              </a:rPr>
              <a:t>5. GMS</a:t>
            </a:r>
            <a:r>
              <a:rPr lang="ko-KR" altLang="en-US" sz="2400" dirty="0">
                <a:solidFill>
                  <a:schemeClr val="accent6">
                    <a:lumMod val="50000"/>
                  </a:schemeClr>
                </a:solidFill>
              </a:rPr>
              <a:t>가 효율과 안전을 보장하는가</a:t>
            </a:r>
            <a:r>
              <a:rPr lang="en-US" altLang="ko-KR" sz="2400" dirty="0">
                <a:solidFill>
                  <a:schemeClr val="accent6">
                    <a:lumMod val="50000"/>
                  </a:schemeClr>
                </a:solidFill>
              </a:rPr>
              <a:t>?</a:t>
            </a:r>
            <a:br>
              <a:rPr lang="en-US" altLang="ko-KR" sz="2400" dirty="0">
                <a:solidFill>
                  <a:schemeClr val="accent6">
                    <a:lumMod val="50000"/>
                  </a:schemeClr>
                </a:solidFill>
              </a:rPr>
            </a:br>
            <a:r>
              <a:rPr lang="en-US" altLang="ko-KR" sz="2400" dirty="0">
                <a:solidFill>
                  <a:schemeClr val="accent6">
                    <a:lumMod val="50000"/>
                  </a:schemeClr>
                </a:solidFill>
              </a:rPr>
              <a:t>6. </a:t>
            </a:r>
            <a:r>
              <a:rPr lang="ko-KR" altLang="en-US" sz="2400" dirty="0">
                <a:solidFill>
                  <a:schemeClr val="accent6">
                    <a:lumMod val="50000"/>
                  </a:schemeClr>
                </a:solidFill>
              </a:rPr>
              <a:t>한국</a:t>
            </a:r>
            <a:r>
              <a:rPr lang="en-US" altLang="ko-KR" sz="2400" dirty="0">
                <a:solidFill>
                  <a:schemeClr val="accent6">
                    <a:lumMod val="50000"/>
                  </a:schemeClr>
                </a:solidFill>
              </a:rPr>
              <a:t>GM</a:t>
            </a:r>
            <a:r>
              <a:rPr lang="ko-KR" altLang="en-US" sz="2400" dirty="0">
                <a:solidFill>
                  <a:schemeClr val="accent6">
                    <a:lumMod val="50000"/>
                  </a:schemeClr>
                </a:solidFill>
              </a:rPr>
              <a:t>은 단지 또 하나의 하청공장인가</a:t>
            </a:r>
            <a:r>
              <a:rPr lang="en-US" altLang="ko-KR" sz="2400" dirty="0">
                <a:solidFill>
                  <a:schemeClr val="accent6">
                    <a:lumMod val="50000"/>
                  </a:schemeClr>
                </a:solidFill>
              </a:rPr>
              <a:t>?</a:t>
            </a:r>
            <a:br>
              <a:rPr lang="en-US" altLang="ko-KR" sz="2400" dirty="0">
                <a:solidFill>
                  <a:schemeClr val="accent6">
                    <a:lumMod val="50000"/>
                  </a:schemeClr>
                </a:solidFill>
              </a:rPr>
            </a:br>
            <a:r>
              <a:rPr lang="en-US" altLang="ko-KR" sz="2400" dirty="0">
                <a:solidFill>
                  <a:schemeClr val="accent6">
                    <a:lumMod val="50000"/>
                  </a:schemeClr>
                </a:solidFill>
              </a:rPr>
              <a:t>7. </a:t>
            </a:r>
            <a:r>
              <a:rPr lang="ko-KR" altLang="en-US" sz="2400" dirty="0">
                <a:solidFill>
                  <a:schemeClr val="accent6">
                    <a:lumMod val="50000"/>
                  </a:schemeClr>
                </a:solidFill>
              </a:rPr>
              <a:t>내수에 한국</a:t>
            </a:r>
            <a:r>
              <a:rPr lang="en-US" altLang="ko-KR" sz="2400" dirty="0">
                <a:solidFill>
                  <a:schemeClr val="accent6">
                    <a:lumMod val="50000"/>
                  </a:schemeClr>
                </a:solidFill>
              </a:rPr>
              <a:t>GM</a:t>
            </a:r>
            <a:r>
              <a:rPr lang="ko-KR" altLang="en-US" sz="2400" dirty="0">
                <a:solidFill>
                  <a:schemeClr val="accent6">
                    <a:lumMod val="50000"/>
                  </a:schemeClr>
                </a:solidFill>
              </a:rPr>
              <a:t>의 생사가 걸렸는가</a:t>
            </a:r>
            <a:r>
              <a:rPr lang="en-US" altLang="ko-KR" sz="2400" dirty="0">
                <a:solidFill>
                  <a:schemeClr val="accent6">
                    <a:lumMod val="50000"/>
                  </a:schemeClr>
                </a:solidFill>
              </a:rPr>
              <a:t/>
            </a:r>
            <a:br>
              <a:rPr lang="en-US" altLang="ko-KR" sz="2400" dirty="0">
                <a:solidFill>
                  <a:schemeClr val="accent6">
                    <a:lumMod val="50000"/>
                  </a:schemeClr>
                </a:solidFill>
              </a:rPr>
            </a:br>
            <a:r>
              <a:rPr lang="en-US" altLang="ko-KR" sz="2400" dirty="0">
                <a:solidFill>
                  <a:schemeClr val="accent6">
                    <a:lumMod val="50000"/>
                  </a:schemeClr>
                </a:solidFill>
              </a:rPr>
              <a:t>8. </a:t>
            </a:r>
            <a:r>
              <a:rPr lang="ko-KR" altLang="en-US" sz="2400" dirty="0" err="1">
                <a:solidFill>
                  <a:schemeClr val="accent6">
                    <a:lumMod val="50000"/>
                  </a:schemeClr>
                </a:solidFill>
              </a:rPr>
              <a:t>오펠로의</a:t>
            </a:r>
            <a:r>
              <a:rPr lang="ko-KR" altLang="en-US" sz="2400" dirty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ko-KR" altLang="en-US" sz="2400" dirty="0" err="1">
                <a:solidFill>
                  <a:schemeClr val="accent6">
                    <a:lumMod val="50000"/>
                  </a:schemeClr>
                </a:solidFill>
              </a:rPr>
              <a:t>물량이전설에</a:t>
            </a:r>
            <a:r>
              <a:rPr lang="ko-KR" altLang="en-US" sz="2400" dirty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ko-KR" altLang="en-US" sz="2400" dirty="0" err="1">
                <a:solidFill>
                  <a:schemeClr val="accent6">
                    <a:lumMod val="50000"/>
                  </a:schemeClr>
                </a:solidFill>
              </a:rPr>
              <a:t>위축되야</a:t>
            </a:r>
            <a:r>
              <a:rPr lang="ko-KR" altLang="en-US" sz="2400" dirty="0">
                <a:solidFill>
                  <a:schemeClr val="accent6">
                    <a:lumMod val="50000"/>
                  </a:schemeClr>
                </a:solidFill>
              </a:rPr>
              <a:t> 하는가</a:t>
            </a:r>
            <a:r>
              <a:rPr lang="en-US" altLang="ko-KR" sz="2400" dirty="0">
                <a:solidFill>
                  <a:schemeClr val="accent6">
                    <a:lumMod val="50000"/>
                  </a:schemeClr>
                </a:solidFill>
              </a:rPr>
              <a:t>?</a:t>
            </a:r>
            <a:br>
              <a:rPr lang="en-US" altLang="ko-KR" sz="2400" dirty="0">
                <a:solidFill>
                  <a:schemeClr val="accent6">
                    <a:lumMod val="50000"/>
                  </a:schemeClr>
                </a:solidFill>
              </a:rPr>
            </a:br>
            <a:r>
              <a:rPr lang="en-US" altLang="ko-KR" sz="2400" dirty="0">
                <a:solidFill>
                  <a:schemeClr val="accent6">
                    <a:lumMod val="50000"/>
                  </a:schemeClr>
                </a:solidFill>
              </a:rPr>
              <a:t>9. 2012</a:t>
            </a:r>
            <a:r>
              <a:rPr lang="ko-KR" altLang="en-US" sz="2400" dirty="0">
                <a:solidFill>
                  <a:schemeClr val="accent6">
                    <a:lumMod val="50000"/>
                  </a:schemeClr>
                </a:solidFill>
              </a:rPr>
              <a:t>년은 한국</a:t>
            </a:r>
            <a:r>
              <a:rPr lang="en-US" altLang="ko-KR" sz="2400" dirty="0">
                <a:solidFill>
                  <a:schemeClr val="accent6">
                    <a:lumMod val="50000"/>
                  </a:schemeClr>
                </a:solidFill>
              </a:rPr>
              <a:t>GM</a:t>
            </a:r>
            <a:r>
              <a:rPr lang="ko-KR" altLang="en-US" sz="2400" dirty="0">
                <a:solidFill>
                  <a:schemeClr val="accent6">
                    <a:lumMod val="50000"/>
                  </a:schemeClr>
                </a:solidFill>
              </a:rPr>
              <a:t>에 위기의 한 해인가</a:t>
            </a:r>
            <a:r>
              <a:rPr lang="en-US" altLang="ko-KR" sz="2400" dirty="0">
                <a:solidFill>
                  <a:schemeClr val="accent6">
                    <a:lumMod val="50000"/>
                  </a:schemeClr>
                </a:solidFill>
              </a:rPr>
              <a:t>?</a:t>
            </a:r>
            <a:br>
              <a:rPr lang="en-US" altLang="ko-KR" sz="2400" dirty="0">
                <a:solidFill>
                  <a:schemeClr val="accent6">
                    <a:lumMod val="50000"/>
                  </a:schemeClr>
                </a:solidFill>
              </a:rPr>
            </a:br>
            <a:endParaRPr lang="ko-KR" altLang="en-US" sz="2400" dirty="0">
              <a:solidFill>
                <a:schemeClr val="accent6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43466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188640"/>
            <a:ext cx="8507288" cy="1143000"/>
          </a:xfrm>
        </p:spPr>
        <p:txBody>
          <a:bodyPr>
            <a:normAutofit/>
          </a:bodyPr>
          <a:lstStyle/>
          <a:p>
            <a:r>
              <a:rPr lang="ko-KR" altLang="en-US" dirty="0">
                <a:latin typeface="나눔고딕 ExtraBold" pitchFamily="50" charset="-127"/>
                <a:ea typeface="나눔고딕 ExtraBold" pitchFamily="50" charset="-127"/>
              </a:rPr>
              <a:t>한국</a:t>
            </a:r>
            <a:r>
              <a:rPr lang="en-US" altLang="ko-KR" dirty="0">
                <a:latin typeface="나눔고딕 ExtraBold" pitchFamily="50" charset="-127"/>
                <a:ea typeface="나눔고딕 ExtraBold" pitchFamily="50" charset="-127"/>
              </a:rPr>
              <a:t>GM</a:t>
            </a:r>
            <a:r>
              <a:rPr lang="ko-KR" altLang="en-US" dirty="0">
                <a:latin typeface="나눔고딕 ExtraBold" pitchFamily="50" charset="-127"/>
                <a:ea typeface="나눔고딕 ExtraBold" pitchFamily="50" charset="-127"/>
              </a:rPr>
              <a:t>은 </a:t>
            </a:r>
            <a:r>
              <a:rPr lang="ko-KR" altLang="en-US" dirty="0" smtClean="0">
                <a:latin typeface="나눔고딕 ExtraBold" pitchFamily="50" charset="-127"/>
                <a:ea typeface="나눔고딕 ExtraBold" pitchFamily="50" charset="-127"/>
              </a:rPr>
              <a:t>충분히 많은 돈을 벌고 있다</a:t>
            </a:r>
            <a:endParaRPr lang="ko-KR" altLang="en-US" dirty="0">
              <a:latin typeface="나눔고딕 ExtraBold" pitchFamily="50" charset="-127"/>
              <a:ea typeface="나눔고딕 ExtraBold" pitchFamily="50" charset="-127"/>
            </a:endParaRP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altLang="ko-KR" dirty="0" smtClean="0"/>
              <a:t>2011</a:t>
            </a:r>
            <a:r>
              <a:rPr lang="ko-KR" altLang="en-US" dirty="0" smtClean="0"/>
              <a:t>년 </a:t>
            </a:r>
            <a:r>
              <a:rPr lang="en-US" altLang="ko-KR" dirty="0" smtClean="0"/>
              <a:t>GM</a:t>
            </a:r>
            <a:r>
              <a:rPr lang="ko-KR" altLang="en-US" dirty="0" smtClean="0"/>
              <a:t>은 완전한 회복세</a:t>
            </a:r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18B7AE-80DC-4569-A5B1-53E2C2CC9D8F}" type="slidenum">
              <a:rPr lang="ko-KR" altLang="en-US" smtClean="0"/>
              <a:pPr/>
              <a:t>3</a:t>
            </a:fld>
            <a:endParaRPr lang="ko-KR" altLang="en-US"/>
          </a:p>
        </p:txBody>
      </p:sp>
      <p:graphicFrame>
        <p:nvGraphicFramePr>
          <p:cNvPr id="6" name="차트 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516945697"/>
              </p:ext>
            </p:extLst>
          </p:nvPr>
        </p:nvGraphicFramePr>
        <p:xfrm>
          <a:off x="-396552" y="2492896"/>
          <a:ext cx="5133976" cy="301942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7" name="차트 6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340759433"/>
              </p:ext>
            </p:extLst>
          </p:nvPr>
        </p:nvGraphicFramePr>
        <p:xfrm>
          <a:off x="3995936" y="2420888"/>
          <a:ext cx="4752975" cy="298132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8" name="TextBox 7"/>
          <p:cNvSpPr txBox="1"/>
          <p:nvPr/>
        </p:nvSpPr>
        <p:spPr>
          <a:xfrm>
            <a:off x="683568" y="2132856"/>
            <a:ext cx="25922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b="1" dirty="0" smtClean="0">
                <a:latin typeface="나눔고딕 ExtraBold" pitchFamily="50" charset="-127"/>
                <a:ea typeface="나눔고딕 ExtraBold" pitchFamily="50" charset="-127"/>
              </a:rPr>
              <a:t>자동차 판매</a:t>
            </a:r>
            <a:r>
              <a:rPr lang="en-US" altLang="ko-KR" b="1" dirty="0" smtClean="0">
                <a:latin typeface="나눔고딕 ExtraBold" pitchFamily="50" charset="-127"/>
                <a:ea typeface="나눔고딕 ExtraBold" pitchFamily="50" charset="-127"/>
              </a:rPr>
              <a:t>(</a:t>
            </a:r>
            <a:r>
              <a:rPr lang="ko-KR" altLang="en-US" b="1" dirty="0" smtClean="0">
                <a:latin typeface="나눔고딕 ExtraBold" pitchFamily="50" charset="-127"/>
                <a:ea typeface="나눔고딕 ExtraBold" pitchFamily="50" charset="-127"/>
              </a:rPr>
              <a:t>세계</a:t>
            </a:r>
            <a:r>
              <a:rPr lang="en-US" altLang="ko-KR" b="1" dirty="0" smtClean="0">
                <a:latin typeface="나눔고딕 ExtraBold" pitchFamily="50" charset="-127"/>
                <a:ea typeface="나눔고딕 ExtraBold" pitchFamily="50" charset="-127"/>
              </a:rPr>
              <a:t>)</a:t>
            </a:r>
            <a:endParaRPr lang="ko-KR" altLang="en-US" b="1" dirty="0">
              <a:latin typeface="나눔고딕 ExtraBold" pitchFamily="50" charset="-127"/>
              <a:ea typeface="나눔고딕 ExtraBold" pitchFamily="50" charset="-127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5148064" y="2132856"/>
            <a:ext cx="25922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b="1" dirty="0" smtClean="0">
                <a:latin typeface="나눔고딕 ExtraBold" pitchFamily="50" charset="-127"/>
                <a:ea typeface="나눔고딕 ExtraBold" pitchFamily="50" charset="-127"/>
              </a:rPr>
              <a:t>순익</a:t>
            </a:r>
            <a:endParaRPr lang="ko-KR" altLang="en-US" b="1" dirty="0">
              <a:latin typeface="나눔고딕 ExtraBold" pitchFamily="50" charset="-127"/>
              <a:ea typeface="나눔고딕 ExtraBold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06899933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97160" y="188640"/>
            <a:ext cx="8363272" cy="1143000"/>
          </a:xfrm>
        </p:spPr>
        <p:txBody>
          <a:bodyPr>
            <a:normAutofit/>
          </a:bodyPr>
          <a:lstStyle/>
          <a:p>
            <a:r>
              <a:rPr lang="ko-KR" altLang="en-US" dirty="0" smtClean="0">
                <a:latin typeface="나눔고딕 ExtraBold" pitchFamily="50" charset="-127"/>
                <a:ea typeface="나눔고딕 ExtraBold" pitchFamily="50" charset="-127"/>
              </a:rPr>
              <a:t>한국</a:t>
            </a:r>
            <a:r>
              <a:rPr lang="en-US" altLang="ko-KR" dirty="0" smtClean="0">
                <a:latin typeface="나눔고딕 ExtraBold" pitchFamily="50" charset="-127"/>
                <a:ea typeface="나눔고딕 ExtraBold" pitchFamily="50" charset="-127"/>
              </a:rPr>
              <a:t>GM</a:t>
            </a:r>
            <a:r>
              <a:rPr lang="ko-KR" altLang="en-US" dirty="0" smtClean="0">
                <a:latin typeface="나눔고딕 ExtraBold" pitchFamily="50" charset="-127"/>
                <a:ea typeface="나눔고딕 ExtraBold" pitchFamily="50" charset="-127"/>
              </a:rPr>
              <a:t>은 충분히 많은 돈을 벌고 있다</a:t>
            </a:r>
            <a:r>
              <a:rPr lang="en-US" altLang="ko-KR" dirty="0" smtClean="0">
                <a:latin typeface="나눔고딕 ExtraBold" pitchFamily="50" charset="-127"/>
                <a:ea typeface="나눔고딕 ExtraBold" pitchFamily="50" charset="-127"/>
              </a:rPr>
              <a:t>.</a:t>
            </a:r>
            <a:endParaRPr lang="ko-KR" altLang="en-US" dirty="0">
              <a:latin typeface="나눔고딕 ExtraBold" pitchFamily="50" charset="-127"/>
              <a:ea typeface="나눔고딕 ExtraBold" pitchFamily="50" charset="-127"/>
            </a:endParaRP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 smtClean="0"/>
              <a:t>한국 경영진의 말</a:t>
            </a:r>
            <a:endParaRPr lang="en-US" altLang="ko-KR" dirty="0" smtClean="0"/>
          </a:p>
          <a:p>
            <a:pPr lvl="1"/>
            <a:r>
              <a:rPr lang="en-US" altLang="ko-KR" dirty="0" smtClean="0"/>
              <a:t>“</a:t>
            </a:r>
            <a:r>
              <a:rPr lang="ko-KR" altLang="en-US" dirty="0" smtClean="0"/>
              <a:t>한국</a:t>
            </a:r>
            <a:r>
              <a:rPr lang="en-US" altLang="ko-KR" dirty="0" smtClean="0"/>
              <a:t>GM</a:t>
            </a:r>
            <a:r>
              <a:rPr lang="ko-KR" altLang="en-US" dirty="0" smtClean="0"/>
              <a:t>은 수익성 위기에 있다</a:t>
            </a:r>
            <a:r>
              <a:rPr lang="en-US" altLang="ko-KR" dirty="0" smtClean="0"/>
              <a:t>. </a:t>
            </a:r>
            <a:r>
              <a:rPr lang="ko-KR" altLang="en-US" dirty="0" smtClean="0"/>
              <a:t>비용 절감만이 대책이다</a:t>
            </a:r>
            <a:r>
              <a:rPr lang="en-US" altLang="ko-KR" dirty="0" smtClean="0"/>
              <a:t>.”</a:t>
            </a:r>
          </a:p>
          <a:p>
            <a:pPr lvl="1"/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18B7AE-80DC-4569-A5B1-53E2C2CC9D8F}" type="slidenum">
              <a:rPr lang="ko-KR" altLang="en-US" smtClean="0"/>
              <a:pPr/>
              <a:t>4</a:t>
            </a:fld>
            <a:endParaRPr lang="ko-KR" altLang="en-US"/>
          </a:p>
        </p:txBody>
      </p:sp>
      <p:graphicFrame>
        <p:nvGraphicFramePr>
          <p:cNvPr id="5" name="차트 4"/>
          <p:cNvGraphicFramePr/>
          <p:nvPr/>
        </p:nvGraphicFramePr>
        <p:xfrm>
          <a:off x="0" y="2924944"/>
          <a:ext cx="4608512" cy="280831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6" name="차트 5"/>
          <p:cNvGraphicFramePr/>
          <p:nvPr/>
        </p:nvGraphicFramePr>
        <p:xfrm>
          <a:off x="4283968" y="2996952"/>
          <a:ext cx="4471417" cy="271462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7" name="TextBox 6"/>
          <p:cNvSpPr txBox="1"/>
          <p:nvPr/>
        </p:nvSpPr>
        <p:spPr>
          <a:xfrm>
            <a:off x="1403648" y="5589240"/>
            <a:ext cx="30243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smtClean="0">
                <a:solidFill>
                  <a:schemeClr val="bg1">
                    <a:lumMod val="50000"/>
                  </a:schemeClr>
                </a:solidFill>
                <a:latin typeface="휴먼둥근헤드라인" pitchFamily="18" charset="-127"/>
                <a:ea typeface="휴먼둥근헤드라인" pitchFamily="18" charset="-127"/>
              </a:rPr>
              <a:t>매출액</a:t>
            </a:r>
            <a:endParaRPr lang="ko-KR" altLang="en-US" dirty="0">
              <a:solidFill>
                <a:schemeClr val="bg1">
                  <a:lumMod val="50000"/>
                </a:schemeClr>
              </a:solidFill>
              <a:latin typeface="휴먼둥근헤드라인" pitchFamily="18" charset="-127"/>
              <a:ea typeface="휴먼둥근헤드라인" pitchFamily="18" charset="-127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5436096" y="5589240"/>
            <a:ext cx="30243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smtClean="0">
                <a:solidFill>
                  <a:schemeClr val="bg1">
                    <a:lumMod val="50000"/>
                  </a:schemeClr>
                </a:solidFill>
                <a:latin typeface="휴먼둥근헤드라인" pitchFamily="18" charset="-127"/>
                <a:ea typeface="휴먼둥근헤드라인" pitchFamily="18" charset="-127"/>
              </a:rPr>
              <a:t>영업이익</a:t>
            </a:r>
            <a:endParaRPr lang="ko-KR" altLang="en-US" dirty="0">
              <a:solidFill>
                <a:schemeClr val="bg1">
                  <a:lumMod val="50000"/>
                </a:schemeClr>
              </a:solidFill>
              <a:latin typeface="휴먼둥근헤드라인" pitchFamily="18" charset="-127"/>
              <a:ea typeface="휴먼둥근헤드라인" pitchFamily="18" charset="-127"/>
            </a:endParaRPr>
          </a:p>
        </p:txBody>
      </p:sp>
      <p:sp>
        <p:nvSpPr>
          <p:cNvPr id="9" name="오른쪽 화살표 8"/>
          <p:cNvSpPr/>
          <p:nvPr/>
        </p:nvSpPr>
        <p:spPr>
          <a:xfrm rot="2274492">
            <a:off x="6536326" y="3813724"/>
            <a:ext cx="648072" cy="2880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0" name="TextBox 9"/>
          <p:cNvSpPr txBox="1"/>
          <p:nvPr/>
        </p:nvSpPr>
        <p:spPr>
          <a:xfrm>
            <a:off x="6948264" y="3356992"/>
            <a:ext cx="1512168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500" b="1" dirty="0" smtClean="0">
                <a:solidFill>
                  <a:schemeClr val="bg1">
                    <a:lumMod val="50000"/>
                  </a:schemeClr>
                </a:solidFill>
              </a:rPr>
              <a:t>급감</a:t>
            </a:r>
            <a:r>
              <a:rPr lang="en-US" altLang="ko-KR" sz="1500" b="1" dirty="0" smtClean="0">
                <a:solidFill>
                  <a:schemeClr val="bg1">
                    <a:lumMod val="50000"/>
                  </a:schemeClr>
                </a:solidFill>
              </a:rPr>
              <a:t>!</a:t>
            </a:r>
            <a:endParaRPr lang="ko-KR" altLang="en-US" sz="1500" b="1" dirty="0">
              <a:solidFill>
                <a:schemeClr val="bg1">
                  <a:lumMod val="50000"/>
                </a:schemeClr>
              </a:solidFill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251520" y="188640"/>
            <a:ext cx="8435280" cy="1143000"/>
          </a:xfrm>
        </p:spPr>
        <p:txBody>
          <a:bodyPr>
            <a:normAutofit/>
          </a:bodyPr>
          <a:lstStyle/>
          <a:p>
            <a:r>
              <a:rPr lang="ko-KR" altLang="en-US" dirty="0" smtClean="0">
                <a:latin typeface="나눔고딕 ExtraBold" pitchFamily="50" charset="-127"/>
                <a:ea typeface="나눔고딕 ExtraBold" pitchFamily="50" charset="-127"/>
              </a:rPr>
              <a:t>한국</a:t>
            </a:r>
            <a:r>
              <a:rPr lang="en-US" altLang="ko-KR" dirty="0" smtClean="0">
                <a:latin typeface="나눔고딕 ExtraBold" pitchFamily="50" charset="-127"/>
                <a:ea typeface="나눔고딕 ExtraBold" pitchFamily="50" charset="-127"/>
              </a:rPr>
              <a:t>GM</a:t>
            </a:r>
            <a:r>
              <a:rPr lang="ko-KR" altLang="en-US" dirty="0" smtClean="0">
                <a:latin typeface="나눔고딕 ExtraBold" pitchFamily="50" charset="-127"/>
                <a:ea typeface="나눔고딕 ExtraBold" pitchFamily="50" charset="-127"/>
              </a:rPr>
              <a:t>은 충분히 많은 돈을 벌고 있다</a:t>
            </a:r>
            <a:r>
              <a:rPr lang="en-US" altLang="ko-KR" dirty="0" smtClean="0">
                <a:latin typeface="나눔고딕 ExtraBold" pitchFamily="50" charset="-127"/>
                <a:ea typeface="나눔고딕 ExtraBold" pitchFamily="50" charset="-127"/>
              </a:rPr>
              <a:t>.</a:t>
            </a:r>
            <a:endParaRPr lang="ko-KR" altLang="en-US" dirty="0">
              <a:latin typeface="나눔고딕 ExtraBold" pitchFamily="50" charset="-127"/>
              <a:ea typeface="나눔고딕 ExtraBold" pitchFamily="50" charset="-127"/>
            </a:endParaRP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ko-KR" dirty="0" smtClean="0"/>
              <a:t>GM</a:t>
            </a:r>
            <a:r>
              <a:rPr lang="ko-KR" altLang="en-US" dirty="0" smtClean="0"/>
              <a:t>본사에서 미국 주주들에게 하는 말</a:t>
            </a:r>
            <a:endParaRPr lang="en-US" altLang="ko-KR" dirty="0" smtClean="0"/>
          </a:p>
          <a:p>
            <a:pPr lvl="1"/>
            <a:r>
              <a:rPr lang="en-US" altLang="ko-KR" dirty="0" smtClean="0"/>
              <a:t>“</a:t>
            </a:r>
            <a:r>
              <a:rPr lang="ko-KR" altLang="en-US" dirty="0" smtClean="0"/>
              <a:t>한국</a:t>
            </a:r>
            <a:r>
              <a:rPr lang="en-US" altLang="ko-KR" dirty="0" smtClean="0"/>
              <a:t>GM</a:t>
            </a:r>
            <a:r>
              <a:rPr lang="ko-KR" altLang="en-US" dirty="0" smtClean="0"/>
              <a:t>의 차들이 </a:t>
            </a:r>
            <a:r>
              <a:rPr lang="en-US" altLang="ko-KR" dirty="0" smtClean="0"/>
              <a:t>IO</a:t>
            </a:r>
            <a:r>
              <a:rPr lang="ko-KR" altLang="en-US" dirty="0" smtClean="0"/>
              <a:t>의 매출을 증가시켜 글로벌 </a:t>
            </a:r>
            <a:r>
              <a:rPr lang="en-US" altLang="ko-KR" dirty="0" smtClean="0"/>
              <a:t>GM</a:t>
            </a:r>
            <a:r>
              <a:rPr lang="ko-KR" altLang="en-US" dirty="0" smtClean="0"/>
              <a:t>의 매출과 수익성 향상을 이끌었음</a:t>
            </a:r>
            <a:r>
              <a:rPr lang="en-US" altLang="ko-KR" dirty="0" smtClean="0"/>
              <a:t>” –GM </a:t>
            </a:r>
            <a:r>
              <a:rPr lang="ko-KR" altLang="en-US" dirty="0" smtClean="0"/>
              <a:t>본사 연차보고서</a:t>
            </a:r>
            <a:endParaRPr lang="en-US" altLang="ko-KR" dirty="0" smtClean="0"/>
          </a:p>
          <a:p>
            <a:pPr lvl="1"/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18B7AE-80DC-4569-A5B1-53E2C2CC9D8F}" type="slidenum">
              <a:rPr lang="ko-KR" altLang="en-US" smtClean="0"/>
              <a:pPr/>
              <a:t>5</a:t>
            </a:fld>
            <a:endParaRPr lang="ko-KR" altLang="en-US"/>
          </a:p>
        </p:txBody>
      </p:sp>
      <p:graphicFrame>
        <p:nvGraphicFramePr>
          <p:cNvPr id="5" name="내용 개체 틀 3"/>
          <p:cNvGraphicFramePr>
            <a:graphicFrameLocks/>
          </p:cNvGraphicFramePr>
          <p:nvPr/>
        </p:nvGraphicFramePr>
        <p:xfrm>
          <a:off x="395536" y="2924944"/>
          <a:ext cx="8136904" cy="3458076"/>
        </p:xfrm>
        <a:graphic>
          <a:graphicData uri="http://schemas.openxmlformats.org/drawingml/2006/table">
            <a:tbl>
              <a:tblPr/>
              <a:tblGrid>
                <a:gridCol w="1120492"/>
                <a:gridCol w="3645431"/>
                <a:gridCol w="3370981"/>
              </a:tblGrid>
              <a:tr h="359702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200" b="1" dirty="0">
                        <a:solidFill>
                          <a:srgbClr val="000000"/>
                        </a:solidFill>
                        <a:latin typeface="나눔고딕"/>
                      </a:endParaRPr>
                    </a:p>
                  </a:txBody>
                  <a:tcPr marL="64770" marR="64770" marT="17907" marB="1790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0008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i="1" dirty="0">
                          <a:solidFill>
                            <a:srgbClr val="FFFFFF"/>
                          </a:solidFill>
                          <a:latin typeface="나눔명조"/>
                          <a:ea typeface="나눔명조"/>
                        </a:rPr>
                        <a:t>매출 증가 내용</a:t>
                      </a:r>
                      <a:endParaRPr lang="ko-KR" altLang="en-US" sz="1200" b="1" dirty="0">
                        <a:solidFill>
                          <a:srgbClr val="000000"/>
                        </a:solidFill>
                        <a:latin typeface="나눔고딕"/>
                      </a:endParaRPr>
                    </a:p>
                  </a:txBody>
                  <a:tcPr marL="64770" marR="64770" marT="17907" marB="1790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0008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i="1" dirty="0">
                          <a:solidFill>
                            <a:srgbClr val="FFFFFF"/>
                          </a:solidFill>
                          <a:latin typeface="나눔명조"/>
                        </a:rPr>
                        <a:t>한국과의 관계</a:t>
                      </a:r>
                      <a:endParaRPr lang="ko-KR" altLang="en-US" sz="1200" b="1" dirty="0">
                        <a:solidFill>
                          <a:srgbClr val="000000"/>
                        </a:solidFill>
                        <a:latin typeface="나눔고딕"/>
                      </a:endParaRPr>
                    </a:p>
                  </a:txBody>
                  <a:tcPr marL="64770" marR="64770" marT="17907" marB="1790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00080"/>
                    </a:solidFill>
                  </a:tcPr>
                </a:tc>
              </a:tr>
              <a:tr h="619336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dirty="0" err="1">
                          <a:solidFill>
                            <a:srgbClr val="000000"/>
                          </a:solidFill>
                          <a:latin typeface="나눔명조"/>
                        </a:rPr>
                        <a:t>우즈벡</a:t>
                      </a:r>
                      <a:endParaRPr lang="ko-KR" altLang="en-US" sz="1200" b="1" dirty="0">
                        <a:solidFill>
                          <a:srgbClr val="000000"/>
                        </a:solidFill>
                        <a:latin typeface="나눔고딕"/>
                      </a:endParaRPr>
                    </a:p>
                  </a:txBody>
                  <a:tcPr marL="64770" marR="64770" marT="17907" marB="17907" anchor="ctr">
                    <a:lnL>
                      <a:noFill/>
                    </a:lnL>
                    <a:lnR>
                      <a:noFill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b="1" dirty="0">
                          <a:solidFill>
                            <a:srgbClr val="000000"/>
                          </a:solidFill>
                          <a:latin typeface="나눔명조"/>
                          <a:ea typeface="나눔명조"/>
                        </a:rPr>
                        <a:t>14</a:t>
                      </a:r>
                      <a:r>
                        <a:rPr lang="ko-KR" altLang="en-US" sz="1200" b="1" dirty="0">
                          <a:solidFill>
                            <a:srgbClr val="000000"/>
                          </a:solidFill>
                          <a:latin typeface="나눔명조"/>
                          <a:ea typeface="나눔명조"/>
                        </a:rPr>
                        <a:t>만 대 판매 증가</a:t>
                      </a:r>
                      <a:r>
                        <a:rPr lang="en-US" altLang="ko-KR" sz="1200" b="1" dirty="0">
                          <a:solidFill>
                            <a:srgbClr val="000000"/>
                          </a:solidFill>
                          <a:latin typeface="나눔명조"/>
                          <a:ea typeface="나눔명조"/>
                        </a:rPr>
                        <a:t>. </a:t>
                      </a:r>
                      <a:r>
                        <a:rPr lang="ko-KR" altLang="en-US" sz="1200" b="1" dirty="0" err="1">
                          <a:solidFill>
                            <a:srgbClr val="000000"/>
                          </a:solidFill>
                          <a:latin typeface="나눔명조"/>
                          <a:ea typeface="나눔명조"/>
                        </a:rPr>
                        <a:t>지엠</a:t>
                      </a:r>
                      <a:r>
                        <a:rPr lang="ko-KR" altLang="en-US" sz="1200" b="1" dirty="0">
                          <a:solidFill>
                            <a:srgbClr val="000000"/>
                          </a:solidFill>
                          <a:latin typeface="나눔명조"/>
                          <a:ea typeface="나눔명조"/>
                        </a:rPr>
                        <a:t> 유럽 구원의 핵심 역할</a:t>
                      </a:r>
                      <a:r>
                        <a:rPr lang="en-US" altLang="ko-KR" sz="1200" b="1" dirty="0">
                          <a:solidFill>
                            <a:srgbClr val="000000"/>
                          </a:solidFill>
                          <a:latin typeface="나눔명조"/>
                          <a:ea typeface="나눔명조"/>
                        </a:rPr>
                        <a:t>.</a:t>
                      </a:r>
                      <a:endParaRPr lang="ko-KR" altLang="en-US" sz="1200" b="1" dirty="0">
                        <a:solidFill>
                          <a:srgbClr val="000000"/>
                        </a:solidFill>
                        <a:latin typeface="나눔고딕"/>
                      </a:endParaRPr>
                    </a:p>
                  </a:txBody>
                  <a:tcPr marL="64770" marR="64770" marT="17907" marB="17907" anchor="ctr">
                    <a:lnL>
                      <a:noFill/>
                    </a:lnL>
                    <a:lnR>
                      <a:noFill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dirty="0">
                          <a:solidFill>
                            <a:srgbClr val="000000"/>
                          </a:solidFill>
                          <a:latin typeface="나눔명조"/>
                        </a:rPr>
                        <a:t>전량</a:t>
                      </a:r>
                      <a:r>
                        <a:rPr lang="en-US" altLang="ko-KR" sz="1200" b="1" dirty="0" smtClean="0">
                          <a:solidFill>
                            <a:srgbClr val="000000"/>
                          </a:solidFill>
                          <a:latin typeface="나눔명조"/>
                        </a:rPr>
                        <a:t>(KD)</a:t>
                      </a:r>
                      <a:r>
                        <a:rPr lang="ko-KR" altLang="en-US" sz="1200" b="1" dirty="0">
                          <a:solidFill>
                            <a:srgbClr val="000000"/>
                          </a:solidFill>
                          <a:latin typeface="나눔명조"/>
                        </a:rPr>
                        <a:t>이 한국에서 생산</a:t>
                      </a:r>
                      <a:endParaRPr lang="ko-KR" altLang="en-US" sz="1200" b="1" dirty="0">
                        <a:solidFill>
                          <a:srgbClr val="000000"/>
                        </a:solidFill>
                        <a:latin typeface="나눔고딕"/>
                      </a:endParaRPr>
                    </a:p>
                  </a:txBody>
                  <a:tcPr marL="64770" marR="64770" marT="17907" marB="17907" anchor="ctr">
                    <a:lnL>
                      <a:noFill/>
                    </a:lnL>
                    <a:lnR>
                      <a:noFill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DD"/>
                    </a:solidFill>
                  </a:tcPr>
                </a:tc>
              </a:tr>
              <a:tr h="619336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>
                          <a:solidFill>
                            <a:srgbClr val="000000"/>
                          </a:solidFill>
                          <a:latin typeface="나눔명조"/>
                        </a:rPr>
                        <a:t>지엠유럽</a:t>
                      </a:r>
                      <a:endParaRPr lang="ko-KR" altLang="en-US" sz="1200" b="1">
                        <a:solidFill>
                          <a:srgbClr val="000000"/>
                        </a:solidFill>
                        <a:latin typeface="나눔고딕"/>
                      </a:endParaRPr>
                    </a:p>
                  </a:txBody>
                  <a:tcPr marL="64770" marR="64770" marT="17907" marB="17907" anchor="ctr">
                    <a:lnL>
                      <a:noFill/>
                    </a:lnL>
                    <a:lnR>
                      <a:noFill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dirty="0" err="1">
                          <a:solidFill>
                            <a:srgbClr val="000000"/>
                          </a:solidFill>
                          <a:latin typeface="나눔명조"/>
                        </a:rPr>
                        <a:t>쉐보레</a:t>
                      </a:r>
                      <a:r>
                        <a:rPr lang="ko-KR" altLang="en-US" sz="1200" b="1" dirty="0">
                          <a:solidFill>
                            <a:srgbClr val="000000"/>
                          </a:solidFill>
                          <a:latin typeface="나눔명조"/>
                        </a:rPr>
                        <a:t> 비중 </a:t>
                      </a:r>
                      <a:r>
                        <a:rPr lang="en-US" altLang="ko-KR" sz="1200" b="1" dirty="0">
                          <a:solidFill>
                            <a:srgbClr val="000000"/>
                          </a:solidFill>
                          <a:latin typeface="나눔명조"/>
                        </a:rPr>
                        <a:t>`08</a:t>
                      </a:r>
                      <a:r>
                        <a:rPr lang="ko-KR" altLang="en-US" sz="1200" b="1" dirty="0">
                          <a:solidFill>
                            <a:srgbClr val="000000"/>
                          </a:solidFill>
                          <a:latin typeface="나눔명조"/>
                        </a:rPr>
                        <a:t>년 </a:t>
                      </a:r>
                      <a:r>
                        <a:rPr lang="en-US" altLang="ko-KR" sz="1200" b="1" dirty="0">
                          <a:solidFill>
                            <a:srgbClr val="000000"/>
                          </a:solidFill>
                          <a:latin typeface="나눔명조"/>
                        </a:rPr>
                        <a:t>24.7%</a:t>
                      </a:r>
                      <a:r>
                        <a:rPr lang="ko-KR" altLang="en-US" sz="1200" b="1" dirty="0">
                          <a:solidFill>
                            <a:srgbClr val="000000"/>
                          </a:solidFill>
                          <a:latin typeface="나눔명조"/>
                        </a:rPr>
                        <a:t>에서 </a:t>
                      </a:r>
                      <a:r>
                        <a:rPr lang="en-US" altLang="ko-KR" sz="1200" b="1" dirty="0">
                          <a:solidFill>
                            <a:srgbClr val="000000"/>
                          </a:solidFill>
                          <a:latin typeface="나눔명조"/>
                        </a:rPr>
                        <a:t>`10</a:t>
                      </a:r>
                      <a:r>
                        <a:rPr lang="ko-KR" altLang="en-US" sz="1200" b="1" dirty="0">
                          <a:solidFill>
                            <a:srgbClr val="000000"/>
                          </a:solidFill>
                          <a:latin typeface="나눔명조"/>
                        </a:rPr>
                        <a:t>년 </a:t>
                      </a:r>
                      <a:r>
                        <a:rPr lang="en-US" altLang="ko-KR" sz="1200" b="1" dirty="0">
                          <a:solidFill>
                            <a:srgbClr val="000000"/>
                          </a:solidFill>
                          <a:latin typeface="나눔명조"/>
                        </a:rPr>
                        <a:t>28.7%</a:t>
                      </a:r>
                      <a:r>
                        <a:rPr lang="ko-KR" altLang="en-US" sz="1200" b="1" dirty="0">
                          <a:solidFill>
                            <a:srgbClr val="000000"/>
                          </a:solidFill>
                          <a:latin typeface="나눔명조"/>
                        </a:rPr>
                        <a:t>로 증가</a:t>
                      </a:r>
                      <a:endParaRPr lang="ko-KR" altLang="en-US" sz="1200" b="1" dirty="0">
                        <a:solidFill>
                          <a:srgbClr val="000000"/>
                        </a:solidFill>
                        <a:latin typeface="나눔고딕"/>
                      </a:endParaRPr>
                    </a:p>
                  </a:txBody>
                  <a:tcPr marL="64770" marR="64770" marT="17907" marB="17907" anchor="ctr">
                    <a:lnL>
                      <a:noFill/>
                    </a:lnL>
                    <a:lnR>
                      <a:noFill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dirty="0" err="1">
                          <a:solidFill>
                            <a:srgbClr val="000000"/>
                          </a:solidFill>
                          <a:latin typeface="나눔명조"/>
                        </a:rPr>
                        <a:t>쉐보레</a:t>
                      </a:r>
                      <a:r>
                        <a:rPr lang="ko-KR" altLang="en-US" sz="1200" b="1" dirty="0">
                          <a:solidFill>
                            <a:srgbClr val="000000"/>
                          </a:solidFill>
                          <a:latin typeface="나눔명조"/>
                        </a:rPr>
                        <a:t> 대부분</a:t>
                      </a:r>
                      <a:r>
                        <a:rPr lang="en-US" altLang="ko-KR" sz="1200" b="1" dirty="0" smtClean="0">
                          <a:solidFill>
                            <a:srgbClr val="000000"/>
                          </a:solidFill>
                          <a:latin typeface="나눔명조"/>
                        </a:rPr>
                        <a:t>(KD</a:t>
                      </a:r>
                      <a:r>
                        <a:rPr lang="ko-KR" altLang="en-US" sz="1200" b="1" dirty="0">
                          <a:solidFill>
                            <a:srgbClr val="000000"/>
                          </a:solidFill>
                          <a:latin typeface="나눔명조"/>
                        </a:rPr>
                        <a:t>포함</a:t>
                      </a:r>
                      <a:r>
                        <a:rPr lang="en-US" altLang="ko-KR" sz="1200" b="1" dirty="0">
                          <a:solidFill>
                            <a:srgbClr val="000000"/>
                          </a:solidFill>
                          <a:latin typeface="나눔명조"/>
                        </a:rPr>
                        <a:t>)</a:t>
                      </a:r>
                      <a:r>
                        <a:rPr lang="ko-KR" altLang="en-US" sz="1200" b="1" dirty="0">
                          <a:solidFill>
                            <a:srgbClr val="000000"/>
                          </a:solidFill>
                          <a:latin typeface="나눔명조"/>
                        </a:rPr>
                        <a:t>이 한국에서 생산</a:t>
                      </a:r>
                      <a:endParaRPr lang="ko-KR" altLang="en-US" sz="1200" b="1" dirty="0">
                        <a:solidFill>
                          <a:srgbClr val="000000"/>
                        </a:solidFill>
                        <a:latin typeface="나눔고딕"/>
                      </a:endParaRPr>
                    </a:p>
                  </a:txBody>
                  <a:tcPr marL="64770" marR="64770" marT="17907" marB="17907" anchor="ctr">
                    <a:lnL>
                      <a:noFill/>
                    </a:lnL>
                    <a:lnR>
                      <a:noFill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DD"/>
                    </a:solidFill>
                  </a:tcPr>
                </a:tc>
              </a:tr>
              <a:tr h="619336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>
                          <a:solidFill>
                            <a:srgbClr val="000000"/>
                          </a:solidFill>
                          <a:latin typeface="나눔명조"/>
                        </a:rPr>
                        <a:t>홀덴</a:t>
                      </a:r>
                      <a:endParaRPr lang="ko-KR" altLang="en-US" sz="1200" b="1">
                        <a:solidFill>
                          <a:srgbClr val="000000"/>
                        </a:solidFill>
                        <a:latin typeface="나눔고딕"/>
                      </a:endParaRPr>
                    </a:p>
                  </a:txBody>
                  <a:tcPr marL="64770" marR="64770" marT="17907" marB="17907" anchor="ctr">
                    <a:lnL>
                      <a:noFill/>
                    </a:lnL>
                    <a:lnR>
                      <a:noFill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dirty="0" err="1">
                          <a:solidFill>
                            <a:srgbClr val="000000"/>
                          </a:solidFill>
                          <a:latin typeface="나눔명조"/>
                        </a:rPr>
                        <a:t>크루즈</a:t>
                      </a:r>
                      <a:r>
                        <a:rPr lang="ko-KR" altLang="en-US" sz="1200" b="1" dirty="0">
                          <a:solidFill>
                            <a:srgbClr val="000000"/>
                          </a:solidFill>
                          <a:latin typeface="나눔명조"/>
                        </a:rPr>
                        <a:t> </a:t>
                      </a:r>
                      <a:r>
                        <a:rPr lang="ko-KR" altLang="en-US" sz="1200" b="1" dirty="0" err="1">
                          <a:solidFill>
                            <a:srgbClr val="000000"/>
                          </a:solidFill>
                          <a:latin typeface="나눔명조"/>
                        </a:rPr>
                        <a:t>스파크</a:t>
                      </a:r>
                      <a:r>
                        <a:rPr lang="ko-KR" altLang="en-US" sz="1200" b="1" dirty="0">
                          <a:solidFill>
                            <a:srgbClr val="000000"/>
                          </a:solidFill>
                          <a:latin typeface="나눔명조"/>
                        </a:rPr>
                        <a:t> 매출 두 배 가까이 증가</a:t>
                      </a:r>
                      <a:endParaRPr lang="ko-KR" altLang="en-US" sz="1200" b="1" dirty="0">
                        <a:solidFill>
                          <a:srgbClr val="000000"/>
                        </a:solidFill>
                        <a:latin typeface="나눔고딕"/>
                      </a:endParaRPr>
                    </a:p>
                  </a:txBody>
                  <a:tcPr marL="64770" marR="64770" marT="17907" marB="17907" anchor="ctr">
                    <a:lnL>
                      <a:noFill/>
                    </a:lnL>
                    <a:lnR>
                      <a:noFill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dirty="0">
                          <a:solidFill>
                            <a:srgbClr val="000000"/>
                          </a:solidFill>
                          <a:latin typeface="나눔명조"/>
                        </a:rPr>
                        <a:t>한국에서 </a:t>
                      </a:r>
                      <a:r>
                        <a:rPr lang="en-US" altLang="ko-KR" sz="1200" b="1" dirty="0" smtClean="0">
                          <a:solidFill>
                            <a:srgbClr val="000000"/>
                          </a:solidFill>
                          <a:latin typeface="나눔명조"/>
                        </a:rPr>
                        <a:t>``</a:t>
                      </a:r>
                      <a:r>
                        <a:rPr lang="en-US" altLang="ko-KR" sz="1200" b="1" dirty="0">
                          <a:solidFill>
                            <a:srgbClr val="000000"/>
                          </a:solidFill>
                          <a:latin typeface="나눔명조"/>
                        </a:rPr>
                        <a:t>10</a:t>
                      </a:r>
                      <a:r>
                        <a:rPr lang="ko-KR" altLang="en-US" sz="1200" b="1" dirty="0">
                          <a:solidFill>
                            <a:srgbClr val="000000"/>
                          </a:solidFill>
                          <a:latin typeface="나눔명조"/>
                        </a:rPr>
                        <a:t>년 </a:t>
                      </a:r>
                      <a:r>
                        <a:rPr lang="ko-KR" altLang="en-US" sz="1200" b="1" dirty="0" smtClean="0">
                          <a:solidFill>
                            <a:srgbClr val="000000"/>
                          </a:solidFill>
                          <a:latin typeface="나눔명조"/>
                        </a:rPr>
                        <a:t> 수입 늘어남</a:t>
                      </a:r>
                      <a:r>
                        <a:rPr lang="en-US" altLang="ko-KR" sz="1200" b="1" dirty="0" smtClean="0">
                          <a:solidFill>
                            <a:srgbClr val="000000"/>
                          </a:solidFill>
                          <a:latin typeface="나눔명조"/>
                        </a:rPr>
                        <a:t>.</a:t>
                      </a:r>
                      <a:endParaRPr lang="ko-KR" altLang="en-US" sz="1200" b="1" dirty="0">
                        <a:solidFill>
                          <a:srgbClr val="000000"/>
                        </a:solidFill>
                        <a:latin typeface="나눔고딕"/>
                      </a:endParaRPr>
                    </a:p>
                  </a:txBody>
                  <a:tcPr marL="64770" marR="64770" marT="17907" marB="17907" anchor="ctr">
                    <a:lnL>
                      <a:noFill/>
                    </a:lnL>
                    <a:lnR>
                      <a:noFill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DD"/>
                    </a:solidFill>
                  </a:tcPr>
                </a:tc>
              </a:tr>
              <a:tr h="619336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>
                          <a:solidFill>
                            <a:srgbClr val="000000"/>
                          </a:solidFill>
                          <a:latin typeface="나눔명조"/>
                        </a:rPr>
                        <a:t>중국</a:t>
                      </a:r>
                      <a:endParaRPr lang="ko-KR" altLang="en-US" sz="1200" b="1">
                        <a:solidFill>
                          <a:srgbClr val="000000"/>
                        </a:solidFill>
                        <a:latin typeface="나눔고딕"/>
                      </a:endParaRPr>
                    </a:p>
                  </a:txBody>
                  <a:tcPr marL="64770" marR="64770" marT="17907" marB="17907" anchor="ctr">
                    <a:lnL>
                      <a:noFill/>
                    </a:lnL>
                    <a:lnR>
                      <a:noFill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dirty="0" err="1">
                          <a:solidFill>
                            <a:srgbClr val="000000"/>
                          </a:solidFill>
                          <a:latin typeface="나눔명조"/>
                        </a:rPr>
                        <a:t>크루즈</a:t>
                      </a:r>
                      <a:r>
                        <a:rPr lang="ko-KR" altLang="en-US" sz="1200" b="1" dirty="0">
                          <a:solidFill>
                            <a:srgbClr val="000000"/>
                          </a:solidFill>
                          <a:latin typeface="나눔명조"/>
                        </a:rPr>
                        <a:t> 판매 급증으로 소형차 시장에서 </a:t>
                      </a:r>
                      <a:r>
                        <a:rPr lang="en-US" altLang="ko-KR" sz="1200" b="1" dirty="0">
                          <a:solidFill>
                            <a:srgbClr val="000000"/>
                          </a:solidFill>
                          <a:latin typeface="나눔명조"/>
                        </a:rPr>
                        <a:t>GM</a:t>
                      </a:r>
                      <a:r>
                        <a:rPr lang="ko-KR" altLang="en-US" sz="1200" b="1" dirty="0">
                          <a:solidFill>
                            <a:srgbClr val="000000"/>
                          </a:solidFill>
                          <a:latin typeface="나눔명조"/>
                        </a:rPr>
                        <a:t>두각</a:t>
                      </a:r>
                      <a:endParaRPr lang="ko-KR" altLang="en-US" sz="1200" b="1" dirty="0">
                        <a:solidFill>
                          <a:srgbClr val="000000"/>
                        </a:solidFill>
                        <a:latin typeface="나눔고딕"/>
                      </a:endParaRPr>
                    </a:p>
                  </a:txBody>
                  <a:tcPr marL="64770" marR="64770" marT="17907" marB="17907" anchor="ctr">
                    <a:lnL>
                      <a:noFill/>
                    </a:lnL>
                    <a:lnR>
                      <a:noFill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dirty="0">
                          <a:solidFill>
                            <a:srgbClr val="000000"/>
                          </a:solidFill>
                          <a:latin typeface="나눔명조"/>
                        </a:rPr>
                        <a:t>한국에서 약 </a:t>
                      </a:r>
                      <a:r>
                        <a:rPr lang="en-US" altLang="ko-KR" sz="1200" b="1" dirty="0">
                          <a:solidFill>
                            <a:srgbClr val="000000"/>
                          </a:solidFill>
                          <a:latin typeface="나눔명조"/>
                        </a:rPr>
                        <a:t>4</a:t>
                      </a:r>
                      <a:r>
                        <a:rPr lang="ko-KR" altLang="en-US" sz="1200" b="1" dirty="0">
                          <a:solidFill>
                            <a:srgbClr val="000000"/>
                          </a:solidFill>
                          <a:latin typeface="나눔명조"/>
                        </a:rPr>
                        <a:t>천억 </a:t>
                      </a:r>
                      <a:r>
                        <a:rPr lang="ko-KR" altLang="en-US" sz="1200" b="1" dirty="0" smtClean="0">
                          <a:solidFill>
                            <a:srgbClr val="000000"/>
                          </a:solidFill>
                          <a:latin typeface="나눔명조"/>
                        </a:rPr>
                        <a:t>가량</a:t>
                      </a:r>
                      <a:r>
                        <a:rPr lang="en-US" altLang="ko-KR" sz="1200" b="1" dirty="0" smtClean="0">
                          <a:solidFill>
                            <a:srgbClr val="000000"/>
                          </a:solidFill>
                          <a:latin typeface="나눔명조"/>
                        </a:rPr>
                        <a:t> </a:t>
                      </a:r>
                      <a:r>
                        <a:rPr lang="ko-KR" altLang="en-US" sz="1200" b="1" dirty="0">
                          <a:solidFill>
                            <a:srgbClr val="000000"/>
                          </a:solidFill>
                          <a:latin typeface="나눔명조"/>
                        </a:rPr>
                        <a:t>수입</a:t>
                      </a:r>
                      <a:r>
                        <a:rPr lang="en-US" altLang="ko-KR" sz="1200" b="1" dirty="0">
                          <a:solidFill>
                            <a:srgbClr val="000000"/>
                          </a:solidFill>
                          <a:latin typeface="나눔명조"/>
                        </a:rPr>
                        <a:t>.</a:t>
                      </a:r>
                      <a:endParaRPr lang="ko-KR" altLang="en-US" sz="1200" b="1" dirty="0">
                        <a:solidFill>
                          <a:srgbClr val="000000"/>
                        </a:solidFill>
                        <a:latin typeface="나눔고딕"/>
                      </a:endParaRPr>
                    </a:p>
                  </a:txBody>
                  <a:tcPr marL="64770" marR="64770" marT="17907" marB="17907" anchor="ctr">
                    <a:lnL>
                      <a:noFill/>
                    </a:lnL>
                    <a:lnR>
                      <a:noFill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DD"/>
                    </a:solidFill>
                  </a:tcPr>
                </a:tc>
              </a:tr>
              <a:tr h="619336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>
                          <a:solidFill>
                            <a:srgbClr val="000000"/>
                          </a:solidFill>
                          <a:latin typeface="나눔명조"/>
                        </a:rPr>
                        <a:t>미국</a:t>
                      </a:r>
                      <a:endParaRPr lang="ko-KR" altLang="en-US" sz="1200" b="1">
                        <a:solidFill>
                          <a:srgbClr val="000000"/>
                        </a:solidFill>
                        <a:latin typeface="나눔고딕"/>
                      </a:endParaRPr>
                    </a:p>
                  </a:txBody>
                  <a:tcPr marL="64770" marR="64770" marT="17907" marB="17907" anchor="ctr">
                    <a:lnL>
                      <a:noFill/>
                    </a:lnL>
                    <a:lnR>
                      <a:noFill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b="1">
                          <a:solidFill>
                            <a:srgbClr val="000000"/>
                          </a:solidFill>
                          <a:latin typeface="나눔명조"/>
                          <a:ea typeface="나눔명조"/>
                        </a:rPr>
                        <a:t>`11</a:t>
                      </a:r>
                      <a:r>
                        <a:rPr lang="ko-KR" altLang="en-US" sz="1200" b="1">
                          <a:solidFill>
                            <a:srgbClr val="000000"/>
                          </a:solidFill>
                          <a:latin typeface="나눔명조"/>
                          <a:ea typeface="나눔명조"/>
                        </a:rPr>
                        <a:t>년 </a:t>
                      </a:r>
                      <a:r>
                        <a:rPr lang="en-US" altLang="ko-KR" sz="1200" b="1">
                          <a:solidFill>
                            <a:srgbClr val="000000"/>
                          </a:solidFill>
                          <a:latin typeface="나눔명조"/>
                          <a:ea typeface="나눔명조"/>
                        </a:rPr>
                        <a:t>1/4</a:t>
                      </a:r>
                      <a:r>
                        <a:rPr lang="ko-KR" altLang="en-US" sz="1200" b="1">
                          <a:solidFill>
                            <a:srgbClr val="000000"/>
                          </a:solidFill>
                          <a:latin typeface="나눔명조"/>
                          <a:ea typeface="나눔명조"/>
                        </a:rPr>
                        <a:t>분기에 북미판매의 </a:t>
                      </a:r>
                      <a:r>
                        <a:rPr lang="en-US" altLang="ko-KR" sz="1200" b="1">
                          <a:solidFill>
                            <a:srgbClr val="000000"/>
                          </a:solidFill>
                          <a:latin typeface="나눔명조"/>
                          <a:ea typeface="나눔명조"/>
                        </a:rPr>
                        <a:t>21% </a:t>
                      </a:r>
                      <a:r>
                        <a:rPr lang="ko-KR" altLang="en-US" sz="1200" b="1">
                          <a:solidFill>
                            <a:srgbClr val="000000"/>
                          </a:solidFill>
                          <a:latin typeface="나눔명조"/>
                          <a:ea typeface="나눔명조"/>
                        </a:rPr>
                        <a:t>차지</a:t>
                      </a:r>
                      <a:endParaRPr lang="ko-KR" altLang="en-US" sz="1200" b="1">
                        <a:solidFill>
                          <a:srgbClr val="000000"/>
                        </a:solidFill>
                        <a:latin typeface="나눔고딕"/>
                      </a:endParaRPr>
                    </a:p>
                  </a:txBody>
                  <a:tcPr marL="64770" marR="64770" marT="17907" marB="17907" anchor="ctr">
                    <a:lnL>
                      <a:noFill/>
                    </a:lnL>
                    <a:lnR>
                      <a:noFill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dirty="0">
                          <a:solidFill>
                            <a:srgbClr val="000000"/>
                          </a:solidFill>
                          <a:latin typeface="나눔명조"/>
                        </a:rPr>
                        <a:t>대부분 한국에서 생산</a:t>
                      </a:r>
                      <a:r>
                        <a:rPr lang="en-US" altLang="ko-KR" sz="1200" b="1" dirty="0">
                          <a:solidFill>
                            <a:srgbClr val="000000"/>
                          </a:solidFill>
                          <a:latin typeface="나눔명조"/>
                        </a:rPr>
                        <a:t>. </a:t>
                      </a:r>
                      <a:r>
                        <a:rPr lang="ko-KR" altLang="en-US" sz="1200" b="1" dirty="0">
                          <a:solidFill>
                            <a:srgbClr val="000000"/>
                          </a:solidFill>
                          <a:latin typeface="나눔명조"/>
                        </a:rPr>
                        <a:t>기존 </a:t>
                      </a:r>
                      <a:r>
                        <a:rPr lang="ko-KR" altLang="en-US" sz="1200" b="1" dirty="0" smtClean="0">
                          <a:solidFill>
                            <a:srgbClr val="000000"/>
                          </a:solidFill>
                          <a:latin typeface="나눔명조"/>
                        </a:rPr>
                        <a:t>소형차에 </a:t>
                      </a:r>
                      <a:r>
                        <a:rPr lang="ko-KR" altLang="en-US" sz="1200" b="1" dirty="0">
                          <a:solidFill>
                            <a:srgbClr val="000000"/>
                          </a:solidFill>
                          <a:latin typeface="나눔명조"/>
                        </a:rPr>
                        <a:t>비해 수익률 크게 향상</a:t>
                      </a:r>
                      <a:r>
                        <a:rPr lang="en-US" altLang="ko-KR" sz="1200" b="1" dirty="0">
                          <a:solidFill>
                            <a:srgbClr val="000000"/>
                          </a:solidFill>
                          <a:latin typeface="나눔명조"/>
                        </a:rPr>
                        <a:t>.</a:t>
                      </a:r>
                      <a:endParaRPr lang="ko-KR" altLang="en-US" sz="1200" b="1" dirty="0">
                        <a:solidFill>
                          <a:srgbClr val="000000"/>
                        </a:solidFill>
                        <a:latin typeface="나눔고딕"/>
                      </a:endParaRPr>
                    </a:p>
                  </a:txBody>
                  <a:tcPr marL="64770" marR="64770" marT="17907" marB="17907" anchor="ctr">
                    <a:lnL>
                      <a:noFill/>
                    </a:lnL>
                    <a:lnR>
                      <a:noFill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DD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ko-KR" altLang="en-US" dirty="0" smtClean="0">
                <a:latin typeface="나눔고딕 ExtraBold" pitchFamily="50" charset="-127"/>
                <a:ea typeface="나눔고딕 ExtraBold" pitchFamily="50" charset="-127"/>
              </a:rPr>
              <a:t>한국</a:t>
            </a:r>
            <a:r>
              <a:rPr lang="en-US" altLang="ko-KR" dirty="0" smtClean="0">
                <a:latin typeface="나눔고딕 ExtraBold" pitchFamily="50" charset="-127"/>
                <a:ea typeface="나눔고딕 ExtraBold" pitchFamily="50" charset="-127"/>
              </a:rPr>
              <a:t>GM</a:t>
            </a:r>
            <a:r>
              <a:rPr lang="ko-KR" altLang="en-US" dirty="0" smtClean="0">
                <a:latin typeface="나눔고딕 ExtraBold" pitchFamily="50" charset="-127"/>
                <a:ea typeface="나눔고딕 ExtraBold" pitchFamily="50" charset="-127"/>
              </a:rPr>
              <a:t>은 충분히 많은 돈을 벌고 있다</a:t>
            </a:r>
            <a:endParaRPr lang="ko-KR" altLang="en-US" dirty="0">
              <a:latin typeface="나눔고딕 ExtraBold" pitchFamily="50" charset="-127"/>
              <a:ea typeface="나눔고딕 ExtraBold" pitchFamily="50" charset="-127"/>
            </a:endParaRP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ko-KR" altLang="en-US" dirty="0" smtClean="0"/>
              <a:t>한국</a:t>
            </a:r>
            <a:r>
              <a:rPr lang="en-US" altLang="ko-KR" dirty="0" smtClean="0"/>
              <a:t>GM</a:t>
            </a:r>
            <a:r>
              <a:rPr lang="ko-KR" altLang="en-US" dirty="0" smtClean="0"/>
              <a:t>은 여전히 소형차 생산의 중심 기지</a:t>
            </a:r>
            <a:endParaRPr lang="en-US" altLang="ko-KR" dirty="0" smtClean="0"/>
          </a:p>
          <a:p>
            <a:endParaRPr lang="en-US" altLang="ko-KR" dirty="0"/>
          </a:p>
          <a:p>
            <a:r>
              <a:rPr lang="ko-KR" altLang="en-US" dirty="0" smtClean="0"/>
              <a:t>한국경영진들의 앓는 소리는 현장통제를 위해서임</a:t>
            </a:r>
            <a:r>
              <a:rPr lang="en-US" altLang="ko-KR" dirty="0" smtClean="0"/>
              <a:t>.</a:t>
            </a:r>
          </a:p>
          <a:p>
            <a:pPr lvl="1"/>
            <a:endParaRPr lang="en-US" altLang="ko-KR" dirty="0" smtClean="0"/>
          </a:p>
          <a:p>
            <a:r>
              <a:rPr lang="ko-KR" altLang="en-US" dirty="0" smtClean="0"/>
              <a:t>영업이익 급감은 전략적인 </a:t>
            </a:r>
            <a:r>
              <a:rPr lang="en-US" altLang="ko-KR" dirty="0" smtClean="0"/>
              <a:t>‘</a:t>
            </a:r>
            <a:r>
              <a:rPr lang="ko-KR" altLang="en-US" dirty="0" smtClean="0"/>
              <a:t>저가 수출</a:t>
            </a:r>
            <a:r>
              <a:rPr lang="en-US" altLang="ko-KR" dirty="0" smtClean="0"/>
              <a:t>’ </a:t>
            </a:r>
            <a:r>
              <a:rPr lang="ko-KR" altLang="en-US" dirty="0" smtClean="0"/>
              <a:t>때문</a:t>
            </a:r>
            <a:endParaRPr lang="en-US" altLang="ko-KR" dirty="0" smtClean="0"/>
          </a:p>
          <a:p>
            <a:pPr lvl="1"/>
            <a:r>
              <a:rPr lang="ko-KR" altLang="en-US" dirty="0" smtClean="0"/>
              <a:t>한국에는 이익이 남지 않고 본사에 이익이 남음</a:t>
            </a:r>
            <a:endParaRPr lang="en-US" altLang="ko-KR" dirty="0" smtClean="0"/>
          </a:p>
          <a:p>
            <a:pPr lvl="1"/>
            <a:r>
              <a:rPr lang="ko-KR" altLang="en-US" dirty="0" smtClean="0"/>
              <a:t>미국</a:t>
            </a:r>
            <a:r>
              <a:rPr lang="en-US" altLang="ko-KR" dirty="0" smtClean="0"/>
              <a:t>, </a:t>
            </a:r>
            <a:r>
              <a:rPr lang="ko-KR" altLang="en-US" dirty="0" smtClean="0"/>
              <a:t>유럽에서는 투명한 경영보고가 기본</a:t>
            </a:r>
            <a:r>
              <a:rPr lang="en-US" altLang="ko-KR" dirty="0" smtClean="0"/>
              <a:t>. </a:t>
            </a:r>
            <a:r>
              <a:rPr lang="ko-KR" altLang="en-US" dirty="0" smtClean="0"/>
              <a:t>하지만 한국에서는 노동자들을 아직까지 </a:t>
            </a:r>
            <a:r>
              <a:rPr lang="en-US" altLang="ko-KR" dirty="0" smtClean="0"/>
              <a:t>‘</a:t>
            </a:r>
            <a:r>
              <a:rPr lang="ko-KR" altLang="en-US" dirty="0" smtClean="0"/>
              <a:t>호구</a:t>
            </a:r>
            <a:r>
              <a:rPr lang="en-US" altLang="ko-KR" dirty="0" smtClean="0"/>
              <a:t>’</a:t>
            </a:r>
            <a:r>
              <a:rPr lang="ko-KR" altLang="en-US" dirty="0" smtClean="0"/>
              <a:t>로 보는 경향</a:t>
            </a:r>
            <a:r>
              <a:rPr lang="en-US" altLang="ko-KR" dirty="0" smtClean="0"/>
              <a:t>.</a:t>
            </a:r>
          </a:p>
          <a:p>
            <a:pPr lvl="1"/>
            <a:endParaRPr lang="en-US" altLang="ko-KR" dirty="0"/>
          </a:p>
          <a:p>
            <a:pPr marL="0" indent="0">
              <a:buNone/>
            </a:pPr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18B7AE-80DC-4569-A5B1-53E2C2CC9D8F}" type="slidenum">
              <a:rPr lang="ko-KR" altLang="en-US" smtClean="0"/>
              <a:pPr/>
              <a:t>6</a:t>
            </a:fld>
            <a:endParaRPr lang="ko-KR" altLang="en-US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ko-KR" altLang="en-US" dirty="0" smtClean="0"/>
              <a:t>한국</a:t>
            </a:r>
            <a:r>
              <a:rPr lang="en-US" altLang="ko-KR" dirty="0" smtClean="0"/>
              <a:t>GM</a:t>
            </a:r>
            <a:r>
              <a:rPr lang="ko-KR" altLang="en-US" dirty="0" smtClean="0"/>
              <a:t>은 충분히 많은 돈을 벌고 있다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 err="1" smtClean="0"/>
              <a:t>현대차와</a:t>
            </a:r>
            <a:r>
              <a:rPr lang="ko-KR" altLang="en-US" dirty="0" smtClean="0"/>
              <a:t> 비교</a:t>
            </a:r>
            <a:r>
              <a:rPr lang="en-US" altLang="ko-KR" dirty="0" smtClean="0"/>
              <a:t>. </a:t>
            </a:r>
            <a:r>
              <a:rPr lang="ko-KR" altLang="en-US" dirty="0" smtClean="0"/>
              <a:t>비상식적인 이익률</a:t>
            </a:r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>
          <a:xfrm>
            <a:off x="6553200" y="6572374"/>
            <a:ext cx="2133600" cy="365125"/>
          </a:xfrm>
        </p:spPr>
        <p:txBody>
          <a:bodyPr/>
          <a:lstStyle/>
          <a:p>
            <a:fld id="{9A18B7AE-80DC-4569-A5B1-53E2C2CC9D8F}" type="slidenum">
              <a:rPr lang="ko-KR" altLang="en-US" smtClean="0"/>
              <a:pPr/>
              <a:t>7</a:t>
            </a:fld>
            <a:endParaRPr lang="ko-KR" altLang="en-US"/>
          </a:p>
        </p:txBody>
      </p:sp>
      <p:graphicFrame>
        <p:nvGraphicFramePr>
          <p:cNvPr id="5" name="표 4"/>
          <p:cNvGraphicFramePr>
            <a:graphicFrameLocks noGrp="1"/>
          </p:cNvGraphicFramePr>
          <p:nvPr/>
        </p:nvGraphicFramePr>
        <p:xfrm>
          <a:off x="1331640" y="2492896"/>
          <a:ext cx="6264695" cy="1224135"/>
        </p:xfrm>
        <a:graphic>
          <a:graphicData uri="http://schemas.openxmlformats.org/drawingml/2006/table">
            <a:tbl>
              <a:tblPr>
                <a:tableStyleId>{9D7B26C5-4107-4FEC-AEDC-1716B250A1EF}</a:tableStyleId>
              </a:tblPr>
              <a:tblGrid>
                <a:gridCol w="947601"/>
                <a:gridCol w="1298564"/>
                <a:gridCol w="1298564"/>
                <a:gridCol w="1386305"/>
                <a:gridCol w="1333661"/>
              </a:tblGrid>
              <a:tr h="240455">
                <a:tc>
                  <a:txBody>
                    <a:bodyPr/>
                    <a:lstStyle/>
                    <a:p>
                      <a:pPr algn="l" fontAlgn="ctr"/>
                      <a:endParaRPr lang="ko-KR" altLang="en-US" sz="1100" b="0" i="0" u="none" strike="noStrike" dirty="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100" b="0" i="0" u="none" strike="noStrike" dirty="0" smtClean="0">
                          <a:solidFill>
                            <a:srgbClr val="000000"/>
                          </a:solidFill>
                          <a:latin typeface="맑은 고딕"/>
                        </a:rPr>
                        <a:t>생산대수</a:t>
                      </a:r>
                      <a:endParaRPr lang="ko-KR" altLang="en-US" sz="1100" b="0" i="0" u="none" strike="noStrike" dirty="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100" u="none" strike="noStrike" dirty="0"/>
                        <a:t> 매출액 </a:t>
                      </a:r>
                      <a:r>
                        <a:rPr lang="en-US" altLang="ko-KR" sz="1100" u="none" strike="noStrike" dirty="0" smtClean="0"/>
                        <a:t>(</a:t>
                      </a:r>
                      <a:r>
                        <a:rPr lang="ko-KR" altLang="en-US" sz="1100" u="none" strike="noStrike" dirty="0" err="1" smtClean="0"/>
                        <a:t>억원</a:t>
                      </a:r>
                      <a:r>
                        <a:rPr lang="en-US" altLang="ko-KR" sz="1100" u="none" strike="noStrike" dirty="0" smtClean="0"/>
                        <a:t>)</a:t>
                      </a:r>
                      <a:endParaRPr lang="ko-KR" altLang="en-US" sz="1100" b="0" i="0" u="none" strike="noStrike" dirty="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100" u="none" strike="noStrike" dirty="0"/>
                        <a:t> 영업이익 </a:t>
                      </a:r>
                      <a:r>
                        <a:rPr lang="en-US" altLang="ko-KR" sz="1100" u="none" strike="noStrike" dirty="0" smtClean="0"/>
                        <a:t>(</a:t>
                      </a:r>
                      <a:r>
                        <a:rPr lang="ko-KR" altLang="en-US" sz="1100" u="none" strike="noStrike" dirty="0" err="1" smtClean="0"/>
                        <a:t>억원</a:t>
                      </a:r>
                      <a:r>
                        <a:rPr lang="en-US" altLang="ko-KR" sz="1100" u="none" strike="noStrike" dirty="0" smtClean="0"/>
                        <a:t>)</a:t>
                      </a:r>
                      <a:endParaRPr lang="ko-KR" altLang="en-US" sz="1100" b="0" i="0" u="none" strike="noStrike" dirty="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100" u="none" strike="noStrike"/>
                        <a:t> 매출액영업이익률 </a:t>
                      </a:r>
                      <a:endParaRPr lang="ko-KR" altLang="en-US" sz="1100" b="0" i="0" u="none" strike="noStrike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9525" marR="9525" marT="9525" marB="0" anchor="ctr"/>
                </a:tc>
              </a:tr>
              <a:tr h="251385"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100" u="none" strike="noStrike"/>
                        <a:t>  </a:t>
                      </a:r>
                      <a:r>
                        <a:rPr lang="en-US" altLang="ko-KR" sz="1100" u="none" strike="noStrike"/>
                        <a:t>2007 </a:t>
                      </a:r>
                      <a:endParaRPr lang="en-US" altLang="ko-KR" sz="1100" b="0" i="0" u="none" strike="noStrike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100" u="none" strike="noStrike"/>
                        <a:t>     </a:t>
                      </a:r>
                      <a:r>
                        <a:rPr lang="en-US" altLang="ko-KR" sz="1100" u="none" strike="noStrike"/>
                        <a:t>1,701,359 </a:t>
                      </a:r>
                      <a:endParaRPr lang="en-US" altLang="ko-KR" sz="1100" b="0" i="0" u="none" strike="noStrike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100" u="none" strike="noStrike"/>
                        <a:t>       </a:t>
                      </a:r>
                      <a:r>
                        <a:rPr lang="en-US" altLang="ko-KR" sz="1100" u="none" strike="noStrike"/>
                        <a:t>306,197 </a:t>
                      </a:r>
                      <a:endParaRPr lang="en-US" altLang="ko-KR" sz="1100" b="0" i="0" u="none" strike="noStrike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100" u="none" strike="noStrike"/>
                        <a:t>          </a:t>
                      </a:r>
                      <a:r>
                        <a:rPr lang="en-US" altLang="ko-KR" sz="1100" u="none" strike="noStrike"/>
                        <a:t>19,455 </a:t>
                      </a:r>
                      <a:endParaRPr lang="en-US" altLang="ko-KR" sz="1100" b="0" i="0" u="none" strike="noStrike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100" u="none" strike="noStrike"/>
                        <a:t>6%</a:t>
                      </a:r>
                      <a:endParaRPr lang="en-US" altLang="ko-KR" sz="1100" b="0" i="0" u="none" strike="noStrike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9525" marR="9525" marT="9525" marB="0" anchor="ctr"/>
                </a:tc>
              </a:tr>
              <a:tr h="251385"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100" u="none" strike="noStrike"/>
                        <a:t>  </a:t>
                      </a:r>
                      <a:r>
                        <a:rPr lang="en-US" altLang="ko-KR" sz="1100" u="none" strike="noStrike"/>
                        <a:t>2008 </a:t>
                      </a:r>
                      <a:endParaRPr lang="en-US" altLang="ko-KR" sz="1100" b="0" i="0" u="none" strike="noStrike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100" u="none" strike="noStrike"/>
                        <a:t>     </a:t>
                      </a:r>
                      <a:r>
                        <a:rPr lang="en-US" altLang="ko-KR" sz="1100" u="none" strike="noStrike"/>
                        <a:t>1,670,181 </a:t>
                      </a:r>
                      <a:endParaRPr lang="en-US" altLang="ko-KR" sz="1100" b="0" i="0" u="none" strike="noStrike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100" u="none" strike="noStrike"/>
                        <a:t>       </a:t>
                      </a:r>
                      <a:r>
                        <a:rPr lang="en-US" altLang="ko-KR" sz="1100" u="none" strike="noStrike"/>
                        <a:t>321,898 </a:t>
                      </a:r>
                      <a:endParaRPr lang="en-US" altLang="ko-KR" sz="1100" b="0" i="0" u="none" strike="noStrike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100" u="none" strike="noStrike"/>
                        <a:t>          </a:t>
                      </a:r>
                      <a:r>
                        <a:rPr lang="en-US" altLang="ko-KR" sz="1100" u="none" strike="noStrike"/>
                        <a:t>18,772 </a:t>
                      </a:r>
                      <a:endParaRPr lang="en-US" altLang="ko-KR" sz="1100" b="0" i="0" u="none" strike="noStrike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100" u="none" strike="noStrike"/>
                        <a:t>6%</a:t>
                      </a:r>
                      <a:endParaRPr lang="en-US" altLang="ko-KR" sz="1100" b="0" i="0" u="none" strike="noStrike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9525" marR="9525" marT="9525" marB="0" anchor="ctr"/>
                </a:tc>
              </a:tr>
              <a:tr h="240455"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100" u="none" strike="noStrike"/>
                        <a:t>  </a:t>
                      </a:r>
                      <a:r>
                        <a:rPr lang="en-US" altLang="ko-KR" sz="1100" u="none" strike="noStrike"/>
                        <a:t>2009 </a:t>
                      </a:r>
                      <a:endParaRPr lang="en-US" altLang="ko-KR" sz="1100" b="0" i="0" u="none" strike="noStrike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100" u="none" strike="noStrike"/>
                        <a:t>     </a:t>
                      </a:r>
                      <a:r>
                        <a:rPr lang="en-US" altLang="ko-KR" sz="1100" u="none" strike="noStrike"/>
                        <a:t>1,613,766 </a:t>
                      </a:r>
                      <a:endParaRPr lang="en-US" altLang="ko-KR" sz="1100" b="0" i="0" u="none" strike="noStrike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100" u="none" strike="noStrike"/>
                        <a:t>       </a:t>
                      </a:r>
                      <a:r>
                        <a:rPr lang="en-US" altLang="ko-KR" sz="1100" u="none" strike="noStrike"/>
                        <a:t>318,593 </a:t>
                      </a:r>
                      <a:endParaRPr lang="en-US" altLang="ko-KR" sz="1100" b="0" i="0" u="none" strike="noStrike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100" u="none" strike="noStrike"/>
                        <a:t>          </a:t>
                      </a:r>
                      <a:r>
                        <a:rPr lang="en-US" altLang="ko-KR" sz="1100" u="none" strike="noStrike"/>
                        <a:t>22,350 </a:t>
                      </a:r>
                      <a:endParaRPr lang="en-US" altLang="ko-KR" sz="1100" b="0" i="0" u="none" strike="noStrike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100" u="none" strike="noStrike"/>
                        <a:t>7%</a:t>
                      </a:r>
                      <a:endParaRPr lang="en-US" altLang="ko-KR" sz="1100" b="0" i="0" u="none" strike="noStrike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9525" marR="9525" marT="9525" marB="0" anchor="ctr"/>
                </a:tc>
              </a:tr>
              <a:tr h="240455"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100" u="none" strike="noStrike"/>
                        <a:t>  </a:t>
                      </a:r>
                      <a:r>
                        <a:rPr lang="en-US" altLang="ko-KR" sz="1100" u="none" strike="noStrike"/>
                        <a:t>2010 </a:t>
                      </a:r>
                      <a:endParaRPr lang="en-US" altLang="ko-KR" sz="1100" b="0" i="0" u="none" strike="noStrike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100" u="none" strike="noStrike"/>
                        <a:t>     </a:t>
                      </a:r>
                      <a:r>
                        <a:rPr lang="en-US" altLang="ko-KR" sz="1100" u="none" strike="noStrike"/>
                        <a:t>1,732,292 </a:t>
                      </a:r>
                      <a:endParaRPr lang="en-US" altLang="ko-KR" sz="1100" b="0" i="0" u="none" strike="noStrike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100" u="none" strike="noStrike"/>
                        <a:t>       </a:t>
                      </a:r>
                      <a:r>
                        <a:rPr lang="en-US" altLang="ko-KR" sz="1100" u="none" strike="noStrike"/>
                        <a:t>367,694 </a:t>
                      </a:r>
                      <a:endParaRPr lang="en-US" altLang="ko-KR" sz="1100" b="0" i="0" u="none" strike="noStrike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100" u="none" strike="noStrike"/>
                        <a:t>          </a:t>
                      </a:r>
                      <a:r>
                        <a:rPr lang="en-US" altLang="ko-KR" sz="1100" u="none" strike="noStrike"/>
                        <a:t>32,266 </a:t>
                      </a:r>
                      <a:endParaRPr lang="en-US" altLang="ko-KR" sz="1100" b="0" i="0" u="none" strike="noStrike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100" u="none" strike="noStrike" dirty="0"/>
                        <a:t>9%</a:t>
                      </a:r>
                      <a:endParaRPr lang="en-US" altLang="ko-KR" sz="1100" b="0" i="0" u="none" strike="noStrike" dirty="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9525" marR="9525" marT="9525" marB="0" anchor="ctr"/>
                </a:tc>
              </a:tr>
            </a:tbl>
          </a:graphicData>
        </a:graphic>
      </p:graphicFrame>
      <p:graphicFrame>
        <p:nvGraphicFramePr>
          <p:cNvPr id="6" name="표 5"/>
          <p:cNvGraphicFramePr>
            <a:graphicFrameLocks noGrp="1"/>
          </p:cNvGraphicFramePr>
          <p:nvPr/>
        </p:nvGraphicFramePr>
        <p:xfrm>
          <a:off x="1259632" y="4293096"/>
          <a:ext cx="6408711" cy="1512169"/>
        </p:xfrm>
        <a:graphic>
          <a:graphicData uri="http://schemas.openxmlformats.org/drawingml/2006/table">
            <a:tbl>
              <a:tblPr>
                <a:tableStyleId>{9D7B26C5-4107-4FEC-AEDC-1716B250A1EF}</a:tableStyleId>
              </a:tblPr>
              <a:tblGrid>
                <a:gridCol w="969385"/>
                <a:gridCol w="1328416"/>
                <a:gridCol w="1328416"/>
                <a:gridCol w="1418174"/>
                <a:gridCol w="1364320"/>
              </a:tblGrid>
              <a:tr h="440745"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100" u="none" strike="noStrike" dirty="0"/>
                        <a:t> </a:t>
                      </a:r>
                      <a:r>
                        <a:rPr lang="ko-KR" altLang="en-US" sz="1100" u="none" strike="noStrike" dirty="0" err="1"/>
                        <a:t>한국지엠</a:t>
                      </a:r>
                      <a:r>
                        <a:rPr lang="ko-KR" altLang="en-US" sz="1100" u="none" strike="noStrike" dirty="0"/>
                        <a:t> </a:t>
                      </a:r>
                      <a:endParaRPr lang="ko-KR" altLang="en-US" sz="1100" b="0" i="0" u="none" strike="noStrike" dirty="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100" u="none" strike="noStrike" dirty="0"/>
                        <a:t> </a:t>
                      </a:r>
                      <a:r>
                        <a:rPr lang="ko-KR" altLang="en-US" sz="1100" u="none" strike="noStrike" dirty="0" smtClean="0"/>
                        <a:t>생산대수</a:t>
                      </a:r>
                      <a:r>
                        <a:rPr lang="en-US" altLang="ko-KR" sz="1100" u="none" strike="noStrike" dirty="0" smtClean="0"/>
                        <a:t>(</a:t>
                      </a:r>
                      <a:r>
                        <a:rPr lang="en-US" sz="1100" u="none" strike="noStrike" dirty="0" smtClean="0"/>
                        <a:t>KD</a:t>
                      </a:r>
                      <a:r>
                        <a:rPr lang="ko-KR" altLang="en-US" sz="1100" u="none" strike="noStrike" dirty="0"/>
                        <a:t>포함</a:t>
                      </a:r>
                      <a:r>
                        <a:rPr lang="en-US" altLang="ko-KR" sz="1100" u="none" strike="noStrike" dirty="0"/>
                        <a:t>) </a:t>
                      </a:r>
                      <a:endParaRPr lang="en-US" altLang="ko-KR" sz="1100" b="0" i="0" u="none" strike="noStrike" dirty="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100" u="none" strike="noStrike" dirty="0"/>
                        <a:t> 매출액 </a:t>
                      </a:r>
                      <a:r>
                        <a:rPr lang="en-US" altLang="ko-KR" sz="1100" u="none" strike="noStrike" dirty="0" smtClean="0"/>
                        <a:t>(</a:t>
                      </a:r>
                      <a:r>
                        <a:rPr lang="ko-KR" altLang="en-US" sz="1100" u="none" strike="noStrike" dirty="0" err="1" smtClean="0"/>
                        <a:t>억원</a:t>
                      </a:r>
                      <a:r>
                        <a:rPr lang="en-US" altLang="ko-KR" sz="1100" u="none" strike="noStrike" dirty="0" smtClean="0"/>
                        <a:t>)</a:t>
                      </a:r>
                      <a:endParaRPr lang="ko-KR" altLang="en-US" sz="1100" b="0" i="0" u="none" strike="noStrike" dirty="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100" u="none" strike="noStrike" dirty="0"/>
                        <a:t> 영업이익 </a:t>
                      </a:r>
                      <a:r>
                        <a:rPr lang="en-US" altLang="ko-KR" sz="1100" u="none" strike="noStrike" dirty="0" smtClean="0"/>
                        <a:t>(</a:t>
                      </a:r>
                      <a:r>
                        <a:rPr lang="ko-KR" altLang="en-US" sz="1100" u="none" strike="noStrike" dirty="0" err="1" smtClean="0"/>
                        <a:t>억원</a:t>
                      </a:r>
                      <a:r>
                        <a:rPr lang="en-US" altLang="ko-KR" sz="1100" u="none" strike="noStrike" dirty="0" smtClean="0"/>
                        <a:t>)</a:t>
                      </a:r>
                      <a:endParaRPr lang="ko-KR" altLang="en-US" sz="1100" b="0" i="0" u="none" strike="noStrike" dirty="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100" u="none" strike="noStrike"/>
                        <a:t>매출액영업이익률</a:t>
                      </a:r>
                      <a:endParaRPr lang="ko-KR" altLang="en-US" sz="1100" b="0" i="0" u="none" strike="noStrike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9525" marR="9525" marT="9525" marB="0" anchor="ctr"/>
                </a:tc>
              </a:tr>
              <a:tr h="267856"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100" u="none" strike="noStrike"/>
                        <a:t>  </a:t>
                      </a:r>
                      <a:r>
                        <a:rPr lang="en-US" altLang="ko-KR" sz="1100" u="none" strike="noStrike"/>
                        <a:t>2007 </a:t>
                      </a:r>
                      <a:endParaRPr lang="en-US" altLang="ko-KR" sz="1100" b="0" i="0" u="none" strike="noStrike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100" u="none" strike="noStrike"/>
                        <a:t>     </a:t>
                      </a:r>
                      <a:r>
                        <a:rPr lang="en-US" altLang="ko-KR" sz="1100" u="none" strike="noStrike"/>
                        <a:t>1,899,172 </a:t>
                      </a:r>
                      <a:endParaRPr lang="en-US" altLang="ko-KR" sz="1100" b="0" i="0" u="none" strike="noStrike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100" u="none" strike="noStrike"/>
                        <a:t>       </a:t>
                      </a:r>
                      <a:r>
                        <a:rPr lang="en-US" altLang="ko-KR" sz="1100" u="none" strike="noStrike"/>
                        <a:t>125,136 </a:t>
                      </a:r>
                      <a:endParaRPr lang="en-US" altLang="ko-KR" sz="1100" b="0" i="0" u="none" strike="noStrike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100" u="none" strike="noStrike"/>
                        <a:t>            </a:t>
                      </a:r>
                      <a:r>
                        <a:rPr lang="en-US" altLang="ko-KR" sz="1100" u="none" strike="noStrike"/>
                        <a:t>4,722 </a:t>
                      </a:r>
                      <a:endParaRPr lang="en-US" altLang="ko-KR" sz="1100" b="0" i="0" u="none" strike="noStrike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100" u="none" strike="noStrike"/>
                        <a:t>4%</a:t>
                      </a:r>
                      <a:endParaRPr lang="en-US" altLang="ko-KR" sz="1100" b="0" i="0" u="none" strike="noStrike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9525" marR="9525" marT="9525" marB="0" anchor="ctr"/>
                </a:tc>
              </a:tr>
              <a:tr h="267856"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100" u="none" strike="noStrike"/>
                        <a:t>  </a:t>
                      </a:r>
                      <a:r>
                        <a:rPr lang="en-US" altLang="ko-KR" sz="1100" u="none" strike="noStrike"/>
                        <a:t>2008 </a:t>
                      </a:r>
                      <a:endParaRPr lang="en-US" altLang="ko-KR" sz="1100" b="0" i="0" u="none" strike="noStrike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100" u="none" strike="noStrike"/>
                        <a:t>     </a:t>
                      </a:r>
                      <a:r>
                        <a:rPr lang="en-US" altLang="ko-KR" sz="1100" u="none" strike="noStrike"/>
                        <a:t>1,895,246 </a:t>
                      </a:r>
                      <a:endParaRPr lang="en-US" altLang="ko-KR" sz="1100" b="0" i="0" u="none" strike="noStrike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100" u="none" strike="noStrike"/>
                        <a:t>       </a:t>
                      </a:r>
                      <a:r>
                        <a:rPr lang="en-US" altLang="ko-KR" sz="1100" u="none" strike="noStrike"/>
                        <a:t>123,106 </a:t>
                      </a:r>
                      <a:endParaRPr lang="en-US" altLang="ko-KR" sz="1100" b="0" i="0" u="none" strike="noStrike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100" u="none" strike="noStrike"/>
                        <a:t>            </a:t>
                      </a:r>
                      <a:r>
                        <a:rPr lang="en-US" altLang="ko-KR" sz="1100" u="none" strike="noStrike"/>
                        <a:t>2,903 </a:t>
                      </a:r>
                      <a:endParaRPr lang="en-US" altLang="ko-KR" sz="1100" b="0" i="0" u="none" strike="noStrike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100" u="none" strike="noStrike"/>
                        <a:t>2%</a:t>
                      </a:r>
                      <a:endParaRPr lang="en-US" altLang="ko-KR" sz="1100" b="0" i="0" u="none" strike="noStrike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9525" marR="9525" marT="9525" marB="0" anchor="ctr"/>
                </a:tc>
              </a:tr>
              <a:tr h="267856"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100" u="none" strike="noStrike"/>
                        <a:t>  </a:t>
                      </a:r>
                      <a:r>
                        <a:rPr lang="en-US" altLang="ko-KR" sz="1100" u="none" strike="noStrike"/>
                        <a:t>2009 </a:t>
                      </a:r>
                      <a:endParaRPr lang="en-US" altLang="ko-KR" sz="1100" b="0" i="0" u="none" strike="noStrike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100" u="none" strike="noStrike"/>
                        <a:t>     </a:t>
                      </a:r>
                      <a:r>
                        <a:rPr lang="en-US" altLang="ko-KR" sz="1100" u="none" strike="noStrike"/>
                        <a:t>1,537,313 </a:t>
                      </a:r>
                      <a:endParaRPr lang="en-US" altLang="ko-KR" sz="1100" b="0" i="0" u="none" strike="noStrike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100" u="none" strike="noStrike"/>
                        <a:t>         </a:t>
                      </a:r>
                      <a:r>
                        <a:rPr lang="en-US" altLang="ko-KR" sz="1100" u="none" strike="noStrike"/>
                        <a:t>95,325 </a:t>
                      </a:r>
                      <a:endParaRPr lang="en-US" altLang="ko-KR" sz="1100" b="0" i="0" u="none" strike="noStrike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100" u="none" strike="noStrike"/>
                        <a:t>            </a:t>
                      </a:r>
                      <a:r>
                        <a:rPr lang="en-US" altLang="ko-KR" sz="1100" u="none" strike="noStrike"/>
                        <a:t>1,551 </a:t>
                      </a:r>
                      <a:endParaRPr lang="en-US" altLang="ko-KR" sz="1100" b="0" i="0" u="none" strike="noStrike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100" u="none" strike="noStrike"/>
                        <a:t>2%</a:t>
                      </a:r>
                      <a:endParaRPr lang="en-US" altLang="ko-KR" sz="1100" b="0" i="0" u="none" strike="noStrike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9525" marR="9525" marT="9525" marB="0" anchor="ctr"/>
                </a:tc>
              </a:tr>
              <a:tr h="267856"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100" u="none" strike="noStrike"/>
                        <a:t>  </a:t>
                      </a:r>
                      <a:r>
                        <a:rPr lang="en-US" altLang="ko-KR" sz="1100" u="none" strike="noStrike"/>
                        <a:t>2010 </a:t>
                      </a:r>
                      <a:endParaRPr lang="en-US" altLang="ko-KR" sz="1100" b="0" i="0" u="none" strike="noStrike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100" u="none" strike="noStrike"/>
                        <a:t>     </a:t>
                      </a:r>
                      <a:r>
                        <a:rPr lang="en-US" altLang="ko-KR" sz="1100" u="none" strike="noStrike"/>
                        <a:t>1,853,090 </a:t>
                      </a:r>
                      <a:endParaRPr lang="en-US" altLang="ko-KR" sz="1100" b="0" i="0" u="none" strike="noStrike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100" u="none" strike="noStrike"/>
                        <a:t>       </a:t>
                      </a:r>
                      <a:r>
                        <a:rPr lang="en-US" altLang="ko-KR" sz="1100" u="none" strike="noStrike"/>
                        <a:t>125,974 </a:t>
                      </a:r>
                      <a:endParaRPr lang="en-US" altLang="ko-KR" sz="1100" b="0" i="0" u="none" strike="noStrike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100" u="none" strike="noStrike"/>
                        <a:t>              </a:t>
                      </a:r>
                      <a:r>
                        <a:rPr lang="en-US" altLang="ko-KR" sz="1100" u="none" strike="noStrike"/>
                        <a:t>756 </a:t>
                      </a:r>
                      <a:endParaRPr lang="en-US" altLang="ko-KR" sz="1100" b="0" i="0" u="none" strike="noStrike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100" u="none" strike="noStrike" dirty="0"/>
                        <a:t>1%</a:t>
                      </a:r>
                      <a:endParaRPr lang="en-US" altLang="ko-KR" sz="1100" b="0" i="0" u="none" strike="noStrike" dirty="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9525" marR="9525" marT="9525" marB="0" anchor="ctr"/>
                </a:tc>
              </a:tr>
            </a:tbl>
          </a:graphicData>
        </a:graphic>
      </p:graphicFrame>
      <p:sp>
        <p:nvSpPr>
          <p:cNvPr id="7" name="TextBox 6"/>
          <p:cNvSpPr txBox="1"/>
          <p:nvPr/>
        </p:nvSpPr>
        <p:spPr>
          <a:xfrm>
            <a:off x="4860032" y="2060848"/>
            <a:ext cx="21602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b="1" dirty="0" err="1" smtClean="0"/>
              <a:t>현대차</a:t>
            </a:r>
            <a:endParaRPr lang="ko-KR" altLang="en-US" b="1" dirty="0"/>
          </a:p>
        </p:txBody>
      </p:sp>
      <p:sp>
        <p:nvSpPr>
          <p:cNvPr id="8" name="TextBox 7"/>
          <p:cNvSpPr txBox="1"/>
          <p:nvPr/>
        </p:nvSpPr>
        <p:spPr>
          <a:xfrm>
            <a:off x="5004048" y="3933056"/>
            <a:ext cx="21602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b="1" dirty="0" err="1" smtClean="0"/>
              <a:t>한국지엠</a:t>
            </a:r>
            <a:endParaRPr lang="ko-KR" altLang="en-US" b="1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altLang="ko-KR" dirty="0" smtClean="0">
                <a:latin typeface="나눔고딕 ExtraBold" pitchFamily="50" charset="-127"/>
                <a:ea typeface="나눔고딕 ExtraBold" pitchFamily="50" charset="-127"/>
              </a:rPr>
              <a:t>2. </a:t>
            </a:r>
            <a:r>
              <a:rPr lang="ko-KR" altLang="en-US" dirty="0" smtClean="0">
                <a:latin typeface="나눔고딕 ExtraBold" pitchFamily="50" charset="-127"/>
                <a:ea typeface="나눔고딕 ExtraBold" pitchFamily="50" charset="-127"/>
              </a:rPr>
              <a:t>한국</a:t>
            </a:r>
            <a:r>
              <a:rPr lang="en-US" altLang="ko-KR" dirty="0" smtClean="0">
                <a:latin typeface="나눔고딕 ExtraBold" pitchFamily="50" charset="-127"/>
                <a:ea typeface="나눔고딕 ExtraBold" pitchFamily="50" charset="-127"/>
              </a:rPr>
              <a:t>GM</a:t>
            </a:r>
            <a:r>
              <a:rPr lang="ko-KR" altLang="en-US" dirty="0" smtClean="0">
                <a:latin typeface="나눔고딕 ExtraBold" pitchFamily="50" charset="-127"/>
                <a:ea typeface="나눔고딕 ExtraBold" pitchFamily="50" charset="-127"/>
              </a:rPr>
              <a:t>은 중국과 경쟁관계가 아니다</a:t>
            </a:r>
            <a:endParaRPr lang="ko-KR" altLang="en-US" dirty="0">
              <a:latin typeface="나눔고딕 ExtraBold" pitchFamily="50" charset="-127"/>
              <a:ea typeface="나눔고딕 ExtraBold" pitchFamily="50" charset="-127"/>
            </a:endParaRP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 smtClean="0"/>
              <a:t>경영진과 관리자들이 입만 열면 하는 말</a:t>
            </a:r>
            <a:endParaRPr lang="en-US" altLang="ko-KR" dirty="0" smtClean="0"/>
          </a:p>
          <a:p>
            <a:pPr lvl="1"/>
            <a:r>
              <a:rPr lang="en-US" altLang="ko-KR" dirty="0" smtClean="0"/>
              <a:t>“</a:t>
            </a:r>
            <a:r>
              <a:rPr lang="ko-KR" altLang="en-US" dirty="0" smtClean="0"/>
              <a:t>중국에 물량 모두 빼앗긴다</a:t>
            </a:r>
            <a:r>
              <a:rPr lang="en-US" altLang="ko-KR" dirty="0" smtClean="0"/>
              <a:t>. </a:t>
            </a:r>
            <a:r>
              <a:rPr lang="ko-KR" altLang="en-US" dirty="0" smtClean="0"/>
              <a:t>비용 절감하고 생산성 높여야 한국 공장이 살아남는다</a:t>
            </a:r>
            <a:r>
              <a:rPr lang="en-US" altLang="ko-KR" dirty="0" smtClean="0"/>
              <a:t>”</a:t>
            </a:r>
          </a:p>
          <a:p>
            <a:pPr lvl="1"/>
            <a:endParaRPr lang="en-US" altLang="ko-KR" dirty="0"/>
          </a:p>
          <a:p>
            <a:pPr lvl="1"/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18B7AE-80DC-4569-A5B1-53E2C2CC9D8F}" type="slidenum">
              <a:rPr lang="ko-KR" altLang="en-US" smtClean="0"/>
              <a:pPr/>
              <a:t>8</a:t>
            </a:fld>
            <a:endParaRPr lang="ko-KR" altLang="en-US"/>
          </a:p>
        </p:txBody>
      </p:sp>
      <p:sp>
        <p:nvSpPr>
          <p:cNvPr id="5" name="타원 4"/>
          <p:cNvSpPr/>
          <p:nvPr/>
        </p:nvSpPr>
        <p:spPr>
          <a:xfrm>
            <a:off x="1259632" y="3933056"/>
            <a:ext cx="1944216" cy="1872208"/>
          </a:xfrm>
          <a:prstGeom prst="ellipse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500" dirty="0" smtClean="0"/>
              <a:t>100</a:t>
            </a:r>
            <a:r>
              <a:rPr lang="ko-KR" altLang="en-US" sz="2500" dirty="0" smtClean="0"/>
              <a:t>만대</a:t>
            </a:r>
            <a:endParaRPr lang="en-US" altLang="ko-KR" sz="2500" dirty="0" smtClean="0"/>
          </a:p>
          <a:p>
            <a:pPr algn="ctr"/>
            <a:endParaRPr lang="en-US" altLang="ko-KR" dirty="0"/>
          </a:p>
          <a:p>
            <a:pPr algn="ctr"/>
            <a:r>
              <a:rPr lang="en-US" altLang="ko-KR" dirty="0" smtClean="0"/>
              <a:t>2007</a:t>
            </a:r>
            <a:r>
              <a:rPr lang="ko-KR" altLang="en-US" dirty="0" smtClean="0"/>
              <a:t>년</a:t>
            </a:r>
            <a:endParaRPr lang="ko-KR" altLang="en-US" dirty="0"/>
          </a:p>
        </p:txBody>
      </p:sp>
      <p:sp>
        <p:nvSpPr>
          <p:cNvPr id="6" name="타원 5"/>
          <p:cNvSpPr/>
          <p:nvPr/>
        </p:nvSpPr>
        <p:spPr>
          <a:xfrm>
            <a:off x="4932040" y="3068960"/>
            <a:ext cx="2664296" cy="2736304"/>
          </a:xfrm>
          <a:prstGeom prst="ellipse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500" dirty="0" smtClean="0"/>
              <a:t>250</a:t>
            </a:r>
            <a:r>
              <a:rPr lang="ko-KR" altLang="en-US" sz="2500" dirty="0" smtClean="0"/>
              <a:t>만대</a:t>
            </a:r>
            <a:endParaRPr lang="en-US" altLang="ko-KR" sz="2500" dirty="0" smtClean="0"/>
          </a:p>
          <a:p>
            <a:pPr algn="ctr"/>
            <a:endParaRPr lang="en-US" altLang="ko-KR" dirty="0"/>
          </a:p>
          <a:p>
            <a:pPr algn="ctr"/>
            <a:r>
              <a:rPr lang="en-US" altLang="ko-KR" dirty="0" smtClean="0"/>
              <a:t>2011</a:t>
            </a:r>
            <a:r>
              <a:rPr lang="ko-KR" altLang="en-US" dirty="0" smtClean="0"/>
              <a:t>년</a:t>
            </a:r>
            <a:endParaRPr lang="ko-KR" altLang="en-US" dirty="0"/>
          </a:p>
        </p:txBody>
      </p:sp>
      <p:sp>
        <p:nvSpPr>
          <p:cNvPr id="7" name="오른쪽 화살표 6"/>
          <p:cNvSpPr/>
          <p:nvPr/>
        </p:nvSpPr>
        <p:spPr>
          <a:xfrm>
            <a:off x="3707904" y="4365104"/>
            <a:ext cx="936104" cy="57606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TextBox 7"/>
          <p:cNvSpPr txBox="1"/>
          <p:nvPr/>
        </p:nvSpPr>
        <p:spPr>
          <a:xfrm>
            <a:off x="2195736" y="3068960"/>
            <a:ext cx="3024336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500" dirty="0" smtClean="0">
                <a:solidFill>
                  <a:schemeClr val="bg1">
                    <a:lumMod val="50000"/>
                  </a:schemeClr>
                </a:solidFill>
                <a:latin typeface="휴먼둥근헤드라인" pitchFamily="18" charset="-127"/>
                <a:ea typeface="휴먼둥근헤드라인" pitchFamily="18" charset="-127"/>
              </a:rPr>
              <a:t>GM</a:t>
            </a:r>
            <a:r>
              <a:rPr lang="ko-KR" altLang="en-US" sz="2500" dirty="0" smtClean="0">
                <a:solidFill>
                  <a:schemeClr val="bg1">
                    <a:lumMod val="50000"/>
                  </a:schemeClr>
                </a:solidFill>
                <a:latin typeface="휴먼둥근헤드라인" pitchFamily="18" charset="-127"/>
                <a:ea typeface="휴먼둥근헤드라인" pitchFamily="18" charset="-127"/>
              </a:rPr>
              <a:t>의 중국 판매량</a:t>
            </a:r>
            <a:endParaRPr lang="ko-KR" altLang="en-US" sz="2500" dirty="0">
              <a:solidFill>
                <a:schemeClr val="bg1">
                  <a:lumMod val="50000"/>
                </a:schemeClr>
              </a:solidFill>
              <a:latin typeface="휴먼둥근헤드라인" pitchFamily="18" charset="-127"/>
              <a:ea typeface="휴먼둥근헤드라인" pitchFamily="18" charset="-127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58824" y="188640"/>
            <a:ext cx="8229600" cy="1143000"/>
          </a:xfrm>
        </p:spPr>
        <p:txBody>
          <a:bodyPr/>
          <a:lstStyle/>
          <a:p>
            <a:r>
              <a:rPr lang="ko-KR" altLang="en-US" dirty="0" smtClean="0">
                <a:latin typeface="나눔고딕 ExtraBold" pitchFamily="50" charset="-127"/>
                <a:ea typeface="나눔고딕 ExtraBold" pitchFamily="50" charset="-127"/>
              </a:rPr>
              <a:t>한국</a:t>
            </a:r>
            <a:r>
              <a:rPr lang="en-US" altLang="ko-KR" dirty="0" smtClean="0">
                <a:latin typeface="나눔고딕 ExtraBold" pitchFamily="50" charset="-127"/>
                <a:ea typeface="나눔고딕 ExtraBold" pitchFamily="50" charset="-127"/>
              </a:rPr>
              <a:t>GM</a:t>
            </a:r>
            <a:r>
              <a:rPr lang="ko-KR" altLang="en-US" dirty="0" smtClean="0">
                <a:latin typeface="나눔고딕 ExtraBold" pitchFamily="50" charset="-127"/>
                <a:ea typeface="나눔고딕 ExtraBold" pitchFamily="50" charset="-127"/>
              </a:rPr>
              <a:t>은 중국과 경쟁관계가 아니다</a:t>
            </a:r>
            <a:endParaRPr lang="ko-KR" altLang="en-US" dirty="0">
              <a:latin typeface="나눔고딕 ExtraBold" pitchFamily="50" charset="-127"/>
              <a:ea typeface="나눔고딕 ExtraBold" pitchFamily="50" charset="-127"/>
            </a:endParaRP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 smtClean="0"/>
              <a:t>한국</a:t>
            </a:r>
            <a:r>
              <a:rPr lang="en-US" altLang="ko-KR" dirty="0" smtClean="0"/>
              <a:t>GM</a:t>
            </a:r>
            <a:r>
              <a:rPr lang="ko-KR" altLang="en-US" dirty="0" smtClean="0"/>
              <a:t>의 중국에 대한 수출은 오히려 늘었다</a:t>
            </a:r>
            <a:endParaRPr lang="en-US" altLang="ko-KR" dirty="0" smtClean="0"/>
          </a:p>
          <a:p>
            <a:pPr lvl="1"/>
            <a:r>
              <a:rPr lang="en-US" altLang="ko-KR" dirty="0" smtClean="0"/>
              <a:t>2007</a:t>
            </a:r>
            <a:r>
              <a:rPr lang="ko-KR" altLang="en-US" dirty="0" smtClean="0"/>
              <a:t>년 </a:t>
            </a:r>
            <a:r>
              <a:rPr lang="en-US" altLang="ko-KR" dirty="0" smtClean="0"/>
              <a:t>2</a:t>
            </a:r>
            <a:r>
              <a:rPr lang="ko-KR" altLang="en-US" dirty="0" smtClean="0"/>
              <a:t>천억 원 </a:t>
            </a:r>
            <a:r>
              <a:rPr lang="en-US" altLang="ko-KR" dirty="0" smtClean="0">
                <a:sym typeface="Wingdings" pitchFamily="2" charset="2"/>
              </a:rPr>
              <a:t> 2010</a:t>
            </a:r>
            <a:r>
              <a:rPr lang="ko-KR" altLang="en-US" dirty="0" smtClean="0">
                <a:sym typeface="Wingdings" pitchFamily="2" charset="2"/>
              </a:rPr>
              <a:t>년 </a:t>
            </a:r>
            <a:r>
              <a:rPr lang="en-US" altLang="ko-KR" dirty="0" smtClean="0">
                <a:sym typeface="Wingdings" pitchFamily="2" charset="2"/>
              </a:rPr>
              <a:t>4</a:t>
            </a:r>
            <a:r>
              <a:rPr lang="ko-KR" altLang="en-US" dirty="0" smtClean="0">
                <a:sym typeface="Wingdings" pitchFamily="2" charset="2"/>
              </a:rPr>
              <a:t>천</a:t>
            </a:r>
            <a:r>
              <a:rPr lang="en-US" altLang="ko-KR" dirty="0" smtClean="0">
                <a:sym typeface="Wingdings" pitchFamily="2" charset="2"/>
              </a:rPr>
              <a:t>3</a:t>
            </a:r>
            <a:r>
              <a:rPr lang="ko-KR" altLang="en-US" dirty="0" smtClean="0">
                <a:sym typeface="Wingdings" pitchFamily="2" charset="2"/>
              </a:rPr>
              <a:t>백억 원</a:t>
            </a:r>
            <a:r>
              <a:rPr lang="en-US" altLang="ko-KR" dirty="0" smtClean="0">
                <a:sym typeface="Wingdings" pitchFamily="2" charset="2"/>
              </a:rPr>
              <a:t>.</a:t>
            </a:r>
          </a:p>
          <a:p>
            <a:pPr lvl="1"/>
            <a:endParaRPr lang="en-US" altLang="ko-KR" dirty="0">
              <a:sym typeface="Wingdings" pitchFamily="2" charset="2"/>
            </a:endParaRPr>
          </a:p>
          <a:p>
            <a:r>
              <a:rPr lang="ko-KR" altLang="en-US" dirty="0" smtClean="0">
                <a:sym typeface="Wingdings" pitchFamily="2" charset="2"/>
              </a:rPr>
              <a:t>대부분의 회사에게 중국은 독립된 시장과 생산 기지</a:t>
            </a:r>
            <a:endParaRPr lang="en-US" altLang="ko-KR" dirty="0" smtClean="0">
              <a:sym typeface="Wingdings" pitchFamily="2" charset="2"/>
            </a:endParaRPr>
          </a:p>
          <a:p>
            <a:pPr lvl="1"/>
            <a:r>
              <a:rPr lang="ko-KR" altLang="en-US" dirty="0" smtClean="0">
                <a:sym typeface="Wingdings" pitchFamily="2" charset="2"/>
              </a:rPr>
              <a:t>중국의 제품이 외부로 수출되는 경우도 드물고</a:t>
            </a:r>
            <a:r>
              <a:rPr lang="en-US" altLang="ko-KR" dirty="0" smtClean="0">
                <a:sym typeface="Wingdings" pitchFamily="2" charset="2"/>
              </a:rPr>
              <a:t>, </a:t>
            </a:r>
            <a:r>
              <a:rPr lang="ko-KR" altLang="en-US" dirty="0" smtClean="0">
                <a:sym typeface="Wingdings" pitchFamily="2" charset="2"/>
              </a:rPr>
              <a:t>반대로 다른 국가에서 중국으로 수출하는 액수도 크지 않음</a:t>
            </a:r>
            <a:r>
              <a:rPr lang="en-US" altLang="ko-KR" dirty="0" smtClean="0">
                <a:sym typeface="Wingdings" pitchFamily="2" charset="2"/>
              </a:rPr>
              <a:t>.</a:t>
            </a:r>
          </a:p>
          <a:p>
            <a:pPr lvl="1"/>
            <a:endParaRPr lang="en-US" altLang="ko-KR" dirty="0">
              <a:sym typeface="Wingdings" pitchFamily="2" charset="2"/>
            </a:endParaRPr>
          </a:p>
          <a:p>
            <a:r>
              <a:rPr lang="ko-KR" altLang="en-US" dirty="0" smtClean="0">
                <a:sym typeface="Wingdings" pitchFamily="2" charset="2"/>
              </a:rPr>
              <a:t>중국과 한국</a:t>
            </a:r>
            <a:r>
              <a:rPr lang="en-US" altLang="ko-KR" dirty="0" smtClean="0">
                <a:sym typeface="Wingdings" pitchFamily="2" charset="2"/>
              </a:rPr>
              <a:t>GM</a:t>
            </a:r>
            <a:r>
              <a:rPr lang="ko-KR" altLang="en-US" dirty="0" smtClean="0">
                <a:sym typeface="Wingdings" pitchFamily="2" charset="2"/>
              </a:rPr>
              <a:t>을 비교하는 것은 노동자들에 대한 협박에 불과</a:t>
            </a:r>
            <a:endParaRPr lang="en-US" altLang="ko-KR" dirty="0" smtClean="0">
              <a:sym typeface="Wingdings" pitchFamily="2" charset="2"/>
            </a:endParaRPr>
          </a:p>
          <a:p>
            <a:pPr lvl="1"/>
            <a:r>
              <a:rPr lang="ko-KR" altLang="en-US" dirty="0" smtClean="0"/>
              <a:t>저임금 고강도 노동 체제인 중국과 비교하여 한국 노동자들에게 임금 하락과 고강도 노동을 강요하는 것에 불과</a:t>
            </a:r>
            <a:r>
              <a:rPr lang="en-US" altLang="ko-KR" dirty="0" smtClean="0"/>
              <a:t>.</a:t>
            </a:r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18B7AE-80DC-4569-A5B1-53E2C2CC9D8F}" type="slidenum">
              <a:rPr lang="ko-KR" altLang="en-US" smtClean="0"/>
              <a:pPr/>
              <a:t>9</a:t>
            </a:fld>
            <a:endParaRPr lang="ko-KR" altLang="en-US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>
                <a:latin typeface="나눔고딕 ExtraBold" pitchFamily="50" charset="-127"/>
                <a:ea typeface="나눔고딕 ExtraBold" pitchFamily="50" charset="-127"/>
              </a:rPr>
              <a:t>3. </a:t>
            </a:r>
            <a:r>
              <a:rPr lang="ko-KR" altLang="en-US" dirty="0" smtClean="0">
                <a:latin typeface="나눔고딕 ExtraBold" pitchFamily="50" charset="-127"/>
                <a:ea typeface="나눔고딕 ExtraBold" pitchFamily="50" charset="-127"/>
              </a:rPr>
              <a:t>공장 가동률은 잘못 계산되었다</a:t>
            </a:r>
            <a:endParaRPr lang="ko-KR" altLang="en-US" dirty="0">
              <a:latin typeface="나눔고딕 ExtraBold" pitchFamily="50" charset="-127"/>
              <a:ea typeface="나눔고딕 ExtraBold" pitchFamily="50" charset="-127"/>
            </a:endParaRP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251520" y="1351309"/>
            <a:ext cx="8568952" cy="5030019"/>
          </a:xfrm>
        </p:spPr>
        <p:txBody>
          <a:bodyPr>
            <a:normAutofit lnSpcReduction="10000"/>
          </a:bodyPr>
          <a:lstStyle/>
          <a:p>
            <a:r>
              <a:rPr lang="ko-KR" altLang="en-US" dirty="0" smtClean="0"/>
              <a:t>최근 관리자들이 부평 공장 가동률이 낮다며</a:t>
            </a:r>
            <a:r>
              <a:rPr lang="en-US" altLang="ko-KR" dirty="0" smtClean="0"/>
              <a:t>, </a:t>
            </a:r>
            <a:r>
              <a:rPr lang="ko-KR" altLang="en-US" dirty="0" smtClean="0"/>
              <a:t>노동자들 고용 불안을 야기</a:t>
            </a:r>
            <a:r>
              <a:rPr lang="en-US" altLang="ko-KR" dirty="0" smtClean="0"/>
              <a:t>.</a:t>
            </a:r>
          </a:p>
          <a:p>
            <a:pPr lvl="1"/>
            <a:r>
              <a:rPr lang="en-US" altLang="ko-KR" dirty="0" smtClean="0"/>
              <a:t>2011</a:t>
            </a:r>
            <a:r>
              <a:rPr lang="ko-KR" altLang="en-US" dirty="0" smtClean="0"/>
              <a:t>년 부평 </a:t>
            </a:r>
            <a:r>
              <a:rPr lang="en-US" altLang="ko-KR" dirty="0" smtClean="0"/>
              <a:t>1</a:t>
            </a:r>
            <a:r>
              <a:rPr lang="ko-KR" altLang="en-US" dirty="0" smtClean="0"/>
              <a:t>공장 </a:t>
            </a:r>
            <a:r>
              <a:rPr lang="en-US" altLang="ko-KR" dirty="0" smtClean="0"/>
              <a:t>70%, </a:t>
            </a:r>
            <a:r>
              <a:rPr lang="ko-KR" altLang="en-US" dirty="0" smtClean="0"/>
              <a:t>부평</a:t>
            </a:r>
            <a:r>
              <a:rPr lang="en-US" altLang="ko-KR" dirty="0" smtClean="0"/>
              <a:t>2</a:t>
            </a:r>
            <a:r>
              <a:rPr lang="ko-KR" altLang="en-US" dirty="0" smtClean="0"/>
              <a:t>공장 </a:t>
            </a:r>
            <a:r>
              <a:rPr lang="en-US" altLang="ko-KR" dirty="0" smtClean="0"/>
              <a:t>73%</a:t>
            </a:r>
          </a:p>
          <a:p>
            <a:pPr lvl="1"/>
            <a:endParaRPr lang="en-US" altLang="ko-KR" dirty="0"/>
          </a:p>
          <a:p>
            <a:r>
              <a:rPr lang="ko-KR" altLang="en-US" dirty="0" smtClean="0"/>
              <a:t> 공장 가동률 계산 방식</a:t>
            </a:r>
            <a:endParaRPr lang="en-US" altLang="ko-KR" dirty="0" smtClean="0"/>
          </a:p>
          <a:p>
            <a:endParaRPr lang="en-US" altLang="ko-KR" dirty="0"/>
          </a:p>
          <a:p>
            <a:endParaRPr lang="en-US" altLang="ko-KR" dirty="0" smtClean="0"/>
          </a:p>
          <a:p>
            <a:endParaRPr lang="en-US" altLang="ko-KR" dirty="0"/>
          </a:p>
          <a:p>
            <a:endParaRPr lang="en-US" altLang="ko-KR" dirty="0" smtClean="0"/>
          </a:p>
          <a:p>
            <a:r>
              <a:rPr lang="ko-KR" altLang="en-US" dirty="0" smtClean="0"/>
              <a:t>공장 가동률은 표준작업시간을 크게 잡거나</a:t>
            </a:r>
            <a:r>
              <a:rPr lang="en-US" altLang="ko-KR" dirty="0" smtClean="0"/>
              <a:t>, </a:t>
            </a:r>
            <a:r>
              <a:rPr lang="ko-KR" altLang="en-US" dirty="0" smtClean="0"/>
              <a:t>설계 </a:t>
            </a:r>
            <a:r>
              <a:rPr lang="en-US" altLang="ko-KR" dirty="0" smtClean="0"/>
              <a:t>JPH</a:t>
            </a:r>
            <a:r>
              <a:rPr lang="ko-KR" altLang="en-US" dirty="0" smtClean="0"/>
              <a:t>를 과도하게 높게 설정하면 낮아짐</a:t>
            </a:r>
            <a:endParaRPr lang="en-US" altLang="ko-KR" dirty="0" smtClean="0"/>
          </a:p>
          <a:p>
            <a:endParaRPr lang="en-US" altLang="ko-KR" dirty="0" smtClean="0"/>
          </a:p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18B7AE-80DC-4569-A5B1-53E2C2CC9D8F}" type="slidenum">
              <a:rPr lang="ko-KR" altLang="en-US" smtClean="0"/>
              <a:pPr/>
              <a:t>10</a:t>
            </a:fld>
            <a:endParaRPr lang="ko-KR" altLang="en-US"/>
          </a:p>
        </p:txBody>
      </p:sp>
      <p:sp>
        <p:nvSpPr>
          <p:cNvPr id="16386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grpSp>
        <p:nvGrpSpPr>
          <p:cNvPr id="9" name="그룹 8"/>
          <p:cNvGrpSpPr/>
          <p:nvPr/>
        </p:nvGrpSpPr>
        <p:grpSpPr>
          <a:xfrm>
            <a:off x="1259632" y="3645024"/>
            <a:ext cx="7056784" cy="1368152"/>
            <a:chOff x="899592" y="4077072"/>
            <a:chExt cx="7056784" cy="1368152"/>
          </a:xfrm>
        </p:grpSpPr>
        <p:sp>
          <p:nvSpPr>
            <p:cNvPr id="5" name="모서리가 둥근 직사각형 4"/>
            <p:cNvSpPr/>
            <p:nvPr/>
          </p:nvSpPr>
          <p:spPr>
            <a:xfrm>
              <a:off x="899592" y="4077072"/>
              <a:ext cx="7056784" cy="1368152"/>
            </a:xfrm>
            <a:prstGeom prst="round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60000"/>
                </a:lnSpc>
              </a:pPr>
              <a:endParaRPr lang="ko-KR" altLang="en-US" dirty="0" smtClean="0">
                <a:solidFill>
                  <a:srgbClr val="000000"/>
                </a:solidFill>
                <a:latin typeface="나눔명조"/>
              </a:endParaRPr>
            </a:p>
            <a:p>
              <a:pPr algn="ctr"/>
              <a:endParaRPr lang="ko-KR" altLang="en-US" dirty="0"/>
            </a:p>
          </p:txBody>
        </p:sp>
        <p:pic>
          <p:nvPicPr>
            <p:cNvPr id="16387" name="Picture 3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331640" y="4243933"/>
              <a:ext cx="6248400" cy="10572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공장 가동률은 잘못 계산되었다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251520" y="1351309"/>
            <a:ext cx="8568952" cy="5174035"/>
          </a:xfrm>
        </p:spPr>
        <p:txBody>
          <a:bodyPr>
            <a:normAutofit/>
          </a:bodyPr>
          <a:lstStyle/>
          <a:p>
            <a:r>
              <a:rPr lang="en-US" altLang="ko-KR" dirty="0" smtClean="0"/>
              <a:t>`11</a:t>
            </a:r>
            <a:r>
              <a:rPr lang="ko-KR" altLang="en-US" dirty="0" smtClean="0"/>
              <a:t>년 부평 </a:t>
            </a:r>
            <a:r>
              <a:rPr lang="en-US" altLang="ko-KR" dirty="0" smtClean="0"/>
              <a:t>1,2</a:t>
            </a:r>
            <a:r>
              <a:rPr lang="ko-KR" altLang="en-US" dirty="0" smtClean="0"/>
              <a:t>공장 가동률 </a:t>
            </a:r>
            <a:r>
              <a:rPr lang="en-US" altLang="ko-KR" dirty="0" smtClean="0"/>
              <a:t>100% </a:t>
            </a:r>
            <a:r>
              <a:rPr lang="ko-KR" altLang="en-US" dirty="0" smtClean="0"/>
              <a:t>기준</a:t>
            </a:r>
            <a:endParaRPr lang="en-US" altLang="ko-KR" dirty="0" smtClean="0"/>
          </a:p>
          <a:p>
            <a:pPr lvl="1"/>
            <a:r>
              <a:rPr lang="ko-KR" altLang="en-US" dirty="0" smtClean="0"/>
              <a:t>부평 </a:t>
            </a:r>
            <a:r>
              <a:rPr lang="en-US" altLang="ko-KR" dirty="0" smtClean="0"/>
              <a:t>1</a:t>
            </a:r>
            <a:r>
              <a:rPr lang="ko-KR" altLang="en-US" dirty="0" smtClean="0"/>
              <a:t>공장</a:t>
            </a:r>
            <a:r>
              <a:rPr lang="en-US" altLang="ko-KR" dirty="0" smtClean="0"/>
              <a:t>: </a:t>
            </a:r>
            <a:r>
              <a:rPr lang="ko-KR" altLang="en-US" dirty="0" smtClean="0"/>
              <a:t>연 </a:t>
            </a:r>
            <a:r>
              <a:rPr lang="en-US" altLang="ko-KR" dirty="0" smtClean="0"/>
              <a:t>4,200</a:t>
            </a:r>
            <a:r>
              <a:rPr lang="ko-KR" altLang="en-US" dirty="0" smtClean="0"/>
              <a:t>시간을 </a:t>
            </a:r>
            <a:r>
              <a:rPr lang="en-US" altLang="ko-KR" dirty="0" smtClean="0"/>
              <a:t>63JPH</a:t>
            </a:r>
            <a:r>
              <a:rPr lang="ko-KR" altLang="en-US" dirty="0" smtClean="0"/>
              <a:t>로 생산</a:t>
            </a:r>
            <a:r>
              <a:rPr lang="en-US" altLang="ko-KR" dirty="0" smtClean="0"/>
              <a:t>. </a:t>
            </a:r>
          </a:p>
          <a:p>
            <a:pPr lvl="1"/>
            <a:r>
              <a:rPr lang="ko-KR" altLang="en-US" dirty="0" smtClean="0"/>
              <a:t>부평 </a:t>
            </a:r>
            <a:r>
              <a:rPr lang="en-US" altLang="ko-KR" dirty="0" smtClean="0"/>
              <a:t>2</a:t>
            </a:r>
            <a:r>
              <a:rPr lang="ko-KR" altLang="en-US" dirty="0" smtClean="0"/>
              <a:t>공장</a:t>
            </a:r>
            <a:r>
              <a:rPr lang="en-US" altLang="ko-KR" dirty="0" smtClean="0"/>
              <a:t>: </a:t>
            </a:r>
            <a:r>
              <a:rPr lang="ko-KR" altLang="en-US" dirty="0" smtClean="0"/>
              <a:t>연 </a:t>
            </a:r>
            <a:r>
              <a:rPr lang="en-US" altLang="ko-KR" dirty="0" smtClean="0"/>
              <a:t>4,200</a:t>
            </a:r>
            <a:r>
              <a:rPr lang="ko-KR" altLang="en-US" dirty="0" smtClean="0"/>
              <a:t>시간을 </a:t>
            </a:r>
            <a:r>
              <a:rPr lang="en-US" altLang="ko-KR" dirty="0" smtClean="0"/>
              <a:t>42JPH</a:t>
            </a:r>
            <a:r>
              <a:rPr lang="ko-KR" altLang="en-US" dirty="0" smtClean="0"/>
              <a:t>로 생산</a:t>
            </a:r>
            <a:r>
              <a:rPr lang="en-US" altLang="ko-KR" dirty="0" smtClean="0"/>
              <a:t>.</a:t>
            </a:r>
          </a:p>
          <a:p>
            <a:pPr lvl="1"/>
            <a:endParaRPr lang="en-US" altLang="ko-KR" dirty="0"/>
          </a:p>
          <a:p>
            <a:r>
              <a:rPr lang="ko-KR" altLang="en-US" dirty="0" smtClean="0"/>
              <a:t>현 설비와 인력으로는 달성 불가능한 </a:t>
            </a:r>
            <a:r>
              <a:rPr lang="en-US" altLang="ko-KR" dirty="0" smtClean="0"/>
              <a:t>JPH </a:t>
            </a:r>
            <a:r>
              <a:rPr lang="ko-KR" altLang="en-US" dirty="0" smtClean="0"/>
              <a:t>설정</a:t>
            </a:r>
            <a:r>
              <a:rPr lang="en-US" altLang="ko-KR" dirty="0" smtClean="0"/>
              <a:t>. </a:t>
            </a:r>
          </a:p>
          <a:p>
            <a:pPr lvl="1"/>
            <a:r>
              <a:rPr lang="ko-KR" altLang="en-US" dirty="0" smtClean="0"/>
              <a:t>장시간 </a:t>
            </a:r>
            <a:r>
              <a:rPr lang="en-US" altLang="ko-KR" dirty="0" smtClean="0"/>
              <a:t>OT</a:t>
            </a:r>
            <a:r>
              <a:rPr lang="ko-KR" altLang="en-US" dirty="0" smtClean="0"/>
              <a:t>로 벌충하지 않으면</a:t>
            </a:r>
            <a:r>
              <a:rPr lang="en-US" altLang="ko-KR" dirty="0" smtClean="0"/>
              <a:t>, </a:t>
            </a:r>
            <a:r>
              <a:rPr lang="ko-KR" altLang="en-US" dirty="0" smtClean="0"/>
              <a:t>공장가동률이 낮아질 수밖에 없음</a:t>
            </a:r>
            <a:r>
              <a:rPr lang="en-US" altLang="ko-KR" dirty="0" smtClean="0"/>
              <a:t>.</a:t>
            </a:r>
          </a:p>
          <a:p>
            <a:pPr lvl="1"/>
            <a:endParaRPr lang="en-US" altLang="ko-KR" dirty="0"/>
          </a:p>
          <a:p>
            <a:r>
              <a:rPr lang="ko-KR" altLang="en-US" dirty="0" smtClean="0"/>
              <a:t>가동률 기준을 높게 잡아 고용불안 분위기 조성</a:t>
            </a:r>
            <a:endParaRPr lang="en-US" altLang="ko-KR" dirty="0" smtClean="0"/>
          </a:p>
          <a:p>
            <a:pPr lvl="1"/>
            <a:r>
              <a:rPr lang="ko-KR" altLang="en-US" dirty="0" smtClean="0">
                <a:sym typeface="Wingdings" pitchFamily="2" charset="2"/>
              </a:rPr>
              <a:t>현 인원</a:t>
            </a:r>
            <a:r>
              <a:rPr lang="en-US" altLang="ko-KR" dirty="0" smtClean="0">
                <a:sym typeface="Wingdings" pitchFamily="2" charset="2"/>
              </a:rPr>
              <a:t>, </a:t>
            </a:r>
            <a:r>
              <a:rPr lang="ko-KR" altLang="en-US" dirty="0" smtClean="0">
                <a:sym typeface="Wingdings" pitchFamily="2" charset="2"/>
              </a:rPr>
              <a:t>적정노동강도</a:t>
            </a:r>
            <a:r>
              <a:rPr lang="en-US" altLang="ko-KR" dirty="0" smtClean="0">
                <a:sym typeface="Wingdings" pitchFamily="2" charset="2"/>
              </a:rPr>
              <a:t>, </a:t>
            </a:r>
            <a:r>
              <a:rPr lang="ko-KR" altLang="en-US" dirty="0" smtClean="0">
                <a:sym typeface="Wingdings" pitchFamily="2" charset="2"/>
              </a:rPr>
              <a:t>설비 수준에 따라 기준 </a:t>
            </a:r>
            <a:r>
              <a:rPr lang="en-US" altLang="ko-KR" dirty="0" smtClean="0">
                <a:sym typeface="Wingdings" pitchFamily="2" charset="2"/>
              </a:rPr>
              <a:t>JPH</a:t>
            </a:r>
            <a:r>
              <a:rPr lang="ko-KR" altLang="en-US" dirty="0" smtClean="0">
                <a:sym typeface="Wingdings" pitchFamily="2" charset="2"/>
              </a:rPr>
              <a:t>도 현실적으로 줄여야 함</a:t>
            </a:r>
            <a:r>
              <a:rPr lang="en-US" altLang="ko-KR" dirty="0" smtClean="0">
                <a:sym typeface="Wingdings" pitchFamily="2" charset="2"/>
              </a:rPr>
              <a:t>. </a:t>
            </a:r>
            <a:endParaRPr lang="en-US" altLang="ko-KR" dirty="0" smtClean="0"/>
          </a:p>
          <a:p>
            <a:endParaRPr lang="en-US" altLang="ko-KR" dirty="0"/>
          </a:p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18B7AE-80DC-4569-A5B1-53E2C2CC9D8F}" type="slidenum">
              <a:rPr lang="ko-KR" altLang="en-US" smtClean="0"/>
              <a:pPr/>
              <a:t>11</a:t>
            </a:fld>
            <a:endParaRPr lang="ko-KR" altLang="en-US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altLang="ko-KR" dirty="0" smtClean="0">
                <a:latin typeface="나눔고딕 ExtraBold" pitchFamily="50" charset="-127"/>
                <a:ea typeface="나눔고딕 ExtraBold" pitchFamily="50" charset="-127"/>
              </a:rPr>
              <a:t>4.</a:t>
            </a:r>
            <a:r>
              <a:rPr lang="ko-KR" altLang="en-US" dirty="0" smtClean="0">
                <a:latin typeface="나눔고딕 ExtraBold" pitchFamily="50" charset="-127"/>
                <a:ea typeface="나눔고딕 ExtraBold" pitchFamily="50" charset="-127"/>
              </a:rPr>
              <a:t>한국은 세계에서 가장 오래 일한다</a:t>
            </a:r>
            <a:endParaRPr lang="ko-KR" altLang="en-US" dirty="0">
              <a:latin typeface="나눔고딕 ExtraBold" pitchFamily="50" charset="-127"/>
              <a:ea typeface="나눔고딕 ExtraBold" pitchFamily="50" charset="-127"/>
            </a:endParaRP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ko-KR" altLang="en-US" dirty="0" smtClean="0"/>
              <a:t>한국 공장 연 노동시간 </a:t>
            </a:r>
            <a:r>
              <a:rPr lang="en-US" altLang="ko-KR" dirty="0" smtClean="0"/>
              <a:t>2,600</a:t>
            </a:r>
            <a:r>
              <a:rPr lang="ko-KR" altLang="en-US" dirty="0" smtClean="0"/>
              <a:t>시간 내외</a:t>
            </a:r>
            <a:endParaRPr lang="en-US" altLang="ko-KR" dirty="0" smtClean="0"/>
          </a:p>
          <a:p>
            <a:pPr lvl="1"/>
            <a:r>
              <a:rPr lang="ko-KR" altLang="en-US" dirty="0" smtClean="0"/>
              <a:t>미국 </a:t>
            </a:r>
            <a:r>
              <a:rPr lang="en-US" altLang="ko-KR" dirty="0" smtClean="0"/>
              <a:t>GM </a:t>
            </a:r>
            <a:r>
              <a:rPr lang="ko-KR" altLang="en-US" dirty="0" smtClean="0"/>
              <a:t>최고 </a:t>
            </a:r>
            <a:r>
              <a:rPr lang="en-US" altLang="ko-KR" dirty="0" smtClean="0"/>
              <a:t>2,200</a:t>
            </a:r>
            <a:r>
              <a:rPr lang="ko-KR" altLang="en-US" dirty="0" smtClean="0"/>
              <a:t>시간 내외</a:t>
            </a:r>
            <a:endParaRPr lang="en-US" altLang="ko-KR" dirty="0" smtClean="0"/>
          </a:p>
          <a:p>
            <a:pPr lvl="1"/>
            <a:r>
              <a:rPr lang="ko-KR" altLang="en-US" dirty="0" smtClean="0"/>
              <a:t>캐나다 </a:t>
            </a:r>
            <a:r>
              <a:rPr lang="en-US" altLang="ko-KR" dirty="0" smtClean="0"/>
              <a:t>GM </a:t>
            </a:r>
            <a:r>
              <a:rPr lang="ko-KR" altLang="en-US" dirty="0" smtClean="0"/>
              <a:t>최고 </a:t>
            </a:r>
            <a:r>
              <a:rPr lang="en-US" altLang="ko-KR" dirty="0" smtClean="0"/>
              <a:t>2,00</a:t>
            </a:r>
            <a:r>
              <a:rPr lang="ko-KR" altLang="en-US" dirty="0" smtClean="0"/>
              <a:t>시간 내외</a:t>
            </a:r>
            <a:endParaRPr lang="en-US" altLang="ko-KR" dirty="0" smtClean="0"/>
          </a:p>
          <a:p>
            <a:pPr lvl="1"/>
            <a:r>
              <a:rPr lang="ko-KR" altLang="en-US" dirty="0" err="1" smtClean="0"/>
              <a:t>오펠</a:t>
            </a:r>
            <a:r>
              <a:rPr lang="ko-KR" altLang="en-US" dirty="0" smtClean="0"/>
              <a:t> 최고 </a:t>
            </a:r>
            <a:r>
              <a:rPr lang="en-US" altLang="ko-KR" dirty="0" smtClean="0"/>
              <a:t>1,600</a:t>
            </a:r>
            <a:r>
              <a:rPr lang="ko-KR" altLang="en-US" dirty="0" smtClean="0"/>
              <a:t>시간 내외</a:t>
            </a:r>
            <a:endParaRPr lang="en-US" altLang="ko-KR" dirty="0" smtClean="0"/>
          </a:p>
          <a:p>
            <a:pPr lvl="1"/>
            <a:endParaRPr lang="en-US" altLang="ko-KR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18B7AE-80DC-4569-A5B1-53E2C2CC9D8F}" type="slidenum">
              <a:rPr lang="ko-KR" altLang="en-US" smtClean="0"/>
              <a:pPr/>
              <a:t>12</a:t>
            </a:fld>
            <a:endParaRPr lang="ko-KR" altLang="en-US"/>
          </a:p>
        </p:txBody>
      </p:sp>
      <p:graphicFrame>
        <p:nvGraphicFramePr>
          <p:cNvPr id="5" name="차트 4"/>
          <p:cNvGraphicFramePr/>
          <p:nvPr/>
        </p:nvGraphicFramePr>
        <p:xfrm>
          <a:off x="1907704" y="3284984"/>
          <a:ext cx="5472608" cy="316835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cxnSp>
        <p:nvCxnSpPr>
          <p:cNvPr id="7" name="직선 연결선 6"/>
          <p:cNvCxnSpPr/>
          <p:nvPr/>
        </p:nvCxnSpPr>
        <p:spPr>
          <a:xfrm>
            <a:off x="3995936" y="3789040"/>
            <a:ext cx="2880320" cy="0"/>
          </a:xfrm>
          <a:prstGeom prst="line">
            <a:avLst/>
          </a:prstGeom>
          <a:ln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직선 화살표 연결선 8"/>
          <p:cNvCxnSpPr/>
          <p:nvPr/>
        </p:nvCxnSpPr>
        <p:spPr>
          <a:xfrm rot="5400000">
            <a:off x="6084168" y="4149080"/>
            <a:ext cx="576064" cy="1588"/>
          </a:xfrm>
          <a:prstGeom prst="straightConnector1">
            <a:avLst/>
          </a:prstGeom>
          <a:ln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Box 9"/>
          <p:cNvSpPr txBox="1"/>
          <p:nvPr/>
        </p:nvSpPr>
        <p:spPr>
          <a:xfrm>
            <a:off x="6732240" y="3861048"/>
            <a:ext cx="1944216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500" b="1" dirty="0" smtClean="0"/>
              <a:t>한국</a:t>
            </a:r>
            <a:r>
              <a:rPr lang="en-US" altLang="ko-KR" sz="1500" b="1" dirty="0" smtClean="0"/>
              <a:t>GM</a:t>
            </a:r>
            <a:r>
              <a:rPr lang="ko-KR" altLang="en-US" sz="1500" b="1" dirty="0" smtClean="0"/>
              <a:t>노동자들은</a:t>
            </a:r>
            <a:endParaRPr lang="en-US" altLang="ko-KR" sz="1500" b="1" dirty="0" smtClean="0"/>
          </a:p>
          <a:p>
            <a:r>
              <a:rPr lang="ko-KR" altLang="en-US" sz="1500" b="1" dirty="0" smtClean="0"/>
              <a:t>연 </a:t>
            </a:r>
            <a:r>
              <a:rPr lang="en-US" altLang="ko-KR" sz="1500" b="1" dirty="0" smtClean="0"/>
              <a:t>1,000</a:t>
            </a:r>
            <a:r>
              <a:rPr lang="ko-KR" altLang="en-US" sz="1500" b="1" dirty="0" smtClean="0"/>
              <a:t>시간</a:t>
            </a:r>
            <a:r>
              <a:rPr lang="en-US" altLang="ko-KR" sz="1500" b="1" dirty="0" smtClean="0"/>
              <a:t>,</a:t>
            </a:r>
          </a:p>
          <a:p>
            <a:r>
              <a:rPr lang="ko-KR" altLang="en-US" sz="1500" b="1" dirty="0" smtClean="0"/>
              <a:t>월 </a:t>
            </a:r>
            <a:r>
              <a:rPr lang="en-US" altLang="ko-KR" sz="1500" b="1" dirty="0" smtClean="0"/>
              <a:t>83</a:t>
            </a:r>
            <a:r>
              <a:rPr lang="ko-KR" altLang="en-US" sz="1500" b="1" dirty="0" smtClean="0"/>
              <a:t>시간</a:t>
            </a:r>
            <a:r>
              <a:rPr lang="en-US" altLang="ko-KR" sz="1500" b="1" dirty="0" smtClean="0"/>
              <a:t>,</a:t>
            </a:r>
          </a:p>
          <a:p>
            <a:r>
              <a:rPr lang="ko-KR" altLang="en-US" sz="1500" b="1" dirty="0" smtClean="0"/>
              <a:t>일 </a:t>
            </a:r>
            <a:r>
              <a:rPr lang="en-US" altLang="ko-KR" sz="1500" b="1" dirty="0" smtClean="0"/>
              <a:t>3</a:t>
            </a:r>
            <a:r>
              <a:rPr lang="ko-KR" altLang="en-US" sz="1500" b="1" dirty="0" smtClean="0"/>
              <a:t>시간 더 일함</a:t>
            </a:r>
            <a:endParaRPr lang="ko-KR" altLang="en-US" sz="1500" b="1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한국은 세계에서 가장 오래 일한다</a:t>
            </a:r>
            <a:r>
              <a:rPr lang="en-US" altLang="ko-KR" dirty="0" smtClean="0"/>
              <a:t> 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251520" y="1351309"/>
            <a:ext cx="8568952" cy="5318051"/>
          </a:xfrm>
        </p:spPr>
        <p:txBody>
          <a:bodyPr/>
          <a:lstStyle/>
          <a:p>
            <a:r>
              <a:rPr lang="ko-KR" altLang="en-US" dirty="0" smtClean="0"/>
              <a:t>한국 경영진은 투자는 적게</a:t>
            </a:r>
            <a:r>
              <a:rPr lang="en-US" altLang="ko-KR" dirty="0" smtClean="0"/>
              <a:t>, </a:t>
            </a:r>
            <a:r>
              <a:rPr lang="ko-KR" altLang="en-US" dirty="0" smtClean="0"/>
              <a:t>생산대수는 무리하게 높게</a:t>
            </a:r>
            <a:r>
              <a:rPr lang="en-US" altLang="ko-KR" dirty="0" smtClean="0"/>
              <a:t>, </a:t>
            </a:r>
            <a:r>
              <a:rPr lang="ko-KR" altLang="en-US" dirty="0" smtClean="0"/>
              <a:t>생산 목표는 비현실적으로 잡는 것이 일반화</a:t>
            </a:r>
            <a:endParaRPr lang="en-US" altLang="ko-KR" dirty="0" smtClean="0"/>
          </a:p>
          <a:p>
            <a:pPr lvl="1"/>
            <a:r>
              <a:rPr lang="ko-KR" altLang="en-US" dirty="0" smtClean="0"/>
              <a:t>죽기 일보직전까지 해야 간신히 가동률 </a:t>
            </a:r>
            <a:r>
              <a:rPr lang="en-US" altLang="ko-KR" dirty="0" smtClean="0"/>
              <a:t>100%</a:t>
            </a:r>
          </a:p>
          <a:p>
            <a:pPr lvl="1"/>
            <a:endParaRPr lang="en-US" altLang="ko-KR" dirty="0" smtClean="0"/>
          </a:p>
          <a:p>
            <a:r>
              <a:rPr lang="ko-KR" altLang="en-US" dirty="0" smtClean="0"/>
              <a:t>통상시급이 적어 시간이 늘어날 수록 자본은 유리</a:t>
            </a:r>
            <a:r>
              <a:rPr lang="en-US" altLang="ko-KR" dirty="0" smtClean="0"/>
              <a:t>, </a:t>
            </a:r>
            <a:r>
              <a:rPr lang="ko-KR" altLang="en-US" dirty="0" smtClean="0"/>
              <a:t>노동자는 더 착취 당함</a:t>
            </a:r>
            <a:endParaRPr lang="en-US" altLang="ko-KR" dirty="0"/>
          </a:p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>
          <a:xfrm>
            <a:off x="6697216" y="6376243"/>
            <a:ext cx="2133600" cy="365125"/>
          </a:xfrm>
        </p:spPr>
        <p:txBody>
          <a:bodyPr/>
          <a:lstStyle/>
          <a:p>
            <a:fld id="{9A18B7AE-80DC-4569-A5B1-53E2C2CC9D8F}" type="slidenum">
              <a:rPr lang="ko-KR" altLang="en-US" smtClean="0"/>
              <a:pPr/>
              <a:t>13</a:t>
            </a:fld>
            <a:endParaRPr lang="ko-KR" altLang="en-US"/>
          </a:p>
        </p:txBody>
      </p:sp>
      <p:sp>
        <p:nvSpPr>
          <p:cNvPr id="5" name="모서리가 둥근 직사각형 4"/>
          <p:cNvSpPr/>
          <p:nvPr/>
        </p:nvSpPr>
        <p:spPr>
          <a:xfrm>
            <a:off x="3923928" y="5013176"/>
            <a:ext cx="2808312" cy="64807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" name="모서리가 둥근 직사각형 5"/>
          <p:cNvSpPr/>
          <p:nvPr/>
        </p:nvSpPr>
        <p:spPr>
          <a:xfrm>
            <a:off x="3995936" y="5085184"/>
            <a:ext cx="1800199" cy="504056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o-KR" altLang="en-US" dirty="0" smtClean="0">
                <a:latin typeface="휴먼둥근헤드라인" pitchFamily="18" charset="-127"/>
                <a:ea typeface="휴먼둥근헤드라인" pitchFamily="18" charset="-127"/>
              </a:rPr>
              <a:t>임금</a:t>
            </a:r>
            <a:endParaRPr lang="ko-KR" altLang="en-US" dirty="0">
              <a:latin typeface="휴먼둥근헤드라인" pitchFamily="18" charset="-127"/>
              <a:ea typeface="휴먼둥근헤드라인" pitchFamily="18" charset="-127"/>
            </a:endParaRPr>
          </a:p>
        </p:txBody>
      </p:sp>
      <p:cxnSp>
        <p:nvCxnSpPr>
          <p:cNvPr id="8" name="직선 화살표 연결선 7"/>
          <p:cNvCxnSpPr/>
          <p:nvPr/>
        </p:nvCxnSpPr>
        <p:spPr>
          <a:xfrm>
            <a:off x="3995936" y="4869160"/>
            <a:ext cx="4320480" cy="1588"/>
          </a:xfrm>
          <a:prstGeom prst="straightConnector1">
            <a:avLst/>
          </a:prstGeom>
          <a:ln>
            <a:headEnd type="triangl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Box 8"/>
          <p:cNvSpPr txBox="1"/>
          <p:nvPr/>
        </p:nvSpPr>
        <p:spPr>
          <a:xfrm>
            <a:off x="5220072" y="4509120"/>
            <a:ext cx="19605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b="1" dirty="0" smtClean="0"/>
              <a:t>노동시간</a:t>
            </a:r>
            <a:endParaRPr lang="ko-KR" altLang="en-US" b="1" dirty="0"/>
          </a:p>
        </p:txBody>
      </p:sp>
      <p:sp>
        <p:nvSpPr>
          <p:cNvPr id="10" name="모서리가 둥근 직사각형 9"/>
          <p:cNvSpPr/>
          <p:nvPr/>
        </p:nvSpPr>
        <p:spPr>
          <a:xfrm>
            <a:off x="3923928" y="5897165"/>
            <a:ext cx="4536504" cy="64807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1" name="모서리가 둥근 직사각형 10"/>
          <p:cNvSpPr/>
          <p:nvPr/>
        </p:nvSpPr>
        <p:spPr>
          <a:xfrm>
            <a:off x="3995936" y="5969173"/>
            <a:ext cx="2232248" cy="504056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o-KR" altLang="en-US" dirty="0" smtClean="0">
                <a:latin typeface="휴먼둥근헤드라인" pitchFamily="18" charset="-127"/>
                <a:ea typeface="휴먼둥근헤드라인" pitchFamily="18" charset="-127"/>
              </a:rPr>
              <a:t>임금</a:t>
            </a:r>
            <a:endParaRPr lang="ko-KR" altLang="en-US" dirty="0">
              <a:latin typeface="휴먼둥근헤드라인" pitchFamily="18" charset="-127"/>
              <a:ea typeface="휴먼둥근헤드라인" pitchFamily="18" charset="-127"/>
            </a:endParaRPr>
          </a:p>
        </p:txBody>
      </p:sp>
      <p:sp>
        <p:nvSpPr>
          <p:cNvPr id="14" name="모서리가 둥근 직사각형 13"/>
          <p:cNvSpPr/>
          <p:nvPr/>
        </p:nvSpPr>
        <p:spPr>
          <a:xfrm>
            <a:off x="5868144" y="5085184"/>
            <a:ext cx="697607" cy="504056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o-KR" altLang="en-US" smtClean="0">
                <a:latin typeface="휴먼둥근헤드라인" pitchFamily="18" charset="-127"/>
                <a:ea typeface="휴먼둥근헤드라인" pitchFamily="18" charset="-127"/>
              </a:rPr>
              <a:t>이윤</a:t>
            </a:r>
            <a:endParaRPr lang="ko-KR" altLang="en-US" dirty="0">
              <a:latin typeface="휴먼둥근헤드라인" pitchFamily="18" charset="-127"/>
              <a:ea typeface="휴먼둥근헤드라인" pitchFamily="18" charset="-127"/>
            </a:endParaRPr>
          </a:p>
        </p:txBody>
      </p:sp>
      <p:sp>
        <p:nvSpPr>
          <p:cNvPr id="16" name="모서리가 둥근 직사각형 15"/>
          <p:cNvSpPr/>
          <p:nvPr/>
        </p:nvSpPr>
        <p:spPr>
          <a:xfrm>
            <a:off x="6372200" y="5969173"/>
            <a:ext cx="1944216" cy="504056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o-KR" altLang="en-US" smtClean="0">
                <a:latin typeface="휴먼둥근헤드라인" pitchFamily="18" charset="-127"/>
                <a:ea typeface="휴먼둥근헤드라인" pitchFamily="18" charset="-127"/>
              </a:rPr>
              <a:t>이윤</a:t>
            </a:r>
            <a:endParaRPr lang="ko-KR" altLang="en-US" dirty="0">
              <a:latin typeface="휴먼둥근헤드라인" pitchFamily="18" charset="-127"/>
              <a:ea typeface="휴먼둥근헤드라인" pitchFamily="18" charset="-127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altLang="ko-KR" dirty="0" smtClean="0"/>
              <a:t>5. </a:t>
            </a:r>
            <a:r>
              <a:rPr lang="ko-KR" altLang="en-US" dirty="0" smtClean="0"/>
              <a:t>주간연속</a:t>
            </a:r>
            <a:r>
              <a:rPr lang="en-US" altLang="ko-KR" dirty="0" smtClean="0"/>
              <a:t>2</a:t>
            </a:r>
            <a:r>
              <a:rPr lang="ko-KR" altLang="en-US" dirty="0" smtClean="0"/>
              <a:t>교대제</a:t>
            </a:r>
            <a:r>
              <a:rPr lang="en-US" altLang="ko-KR" dirty="0" smtClean="0"/>
              <a:t>, </a:t>
            </a:r>
            <a:br>
              <a:rPr lang="en-US" altLang="ko-KR" dirty="0" smtClean="0"/>
            </a:br>
            <a:r>
              <a:rPr lang="ko-KR" altLang="en-US" dirty="0" smtClean="0"/>
              <a:t>못하는 것이 아니라 </a:t>
            </a:r>
            <a:r>
              <a:rPr lang="ko-KR" altLang="en-US" dirty="0" err="1" smtClean="0"/>
              <a:t>안하는</a:t>
            </a:r>
            <a:r>
              <a:rPr lang="ko-KR" altLang="en-US" dirty="0" smtClean="0"/>
              <a:t> 것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251520" y="1351309"/>
            <a:ext cx="8352928" cy="4813995"/>
          </a:xfrm>
        </p:spPr>
        <p:txBody>
          <a:bodyPr>
            <a:normAutofit lnSpcReduction="10000"/>
          </a:bodyPr>
          <a:lstStyle/>
          <a:p>
            <a:r>
              <a:rPr lang="ko-KR" altLang="en-US" dirty="0" err="1" smtClean="0"/>
              <a:t>완성차</a:t>
            </a:r>
            <a:r>
              <a:rPr lang="ko-KR" altLang="en-US" dirty="0" smtClean="0"/>
              <a:t> 업체 중 </a:t>
            </a:r>
            <a:r>
              <a:rPr lang="ko-KR" altLang="en-US" dirty="0" err="1" smtClean="0"/>
              <a:t>한국지엠은</a:t>
            </a:r>
            <a:r>
              <a:rPr lang="ko-KR" altLang="en-US" dirty="0" smtClean="0"/>
              <a:t> 이미 </a:t>
            </a:r>
            <a:r>
              <a:rPr lang="en-US" altLang="ko-KR" dirty="0" smtClean="0"/>
              <a:t>95</a:t>
            </a:r>
            <a:r>
              <a:rPr lang="ko-KR" altLang="en-US" dirty="0" smtClean="0"/>
              <a:t>년에 주간연속</a:t>
            </a:r>
            <a:r>
              <a:rPr lang="en-US" altLang="ko-KR" dirty="0" smtClean="0"/>
              <a:t>2</a:t>
            </a:r>
            <a:r>
              <a:rPr lang="ko-KR" altLang="en-US" dirty="0" smtClean="0"/>
              <a:t>교대제를 제시</a:t>
            </a:r>
            <a:r>
              <a:rPr lang="en-US" altLang="ko-KR" dirty="0" smtClean="0"/>
              <a:t>.</a:t>
            </a:r>
          </a:p>
          <a:p>
            <a:pPr lvl="1"/>
            <a:r>
              <a:rPr lang="en-US" altLang="ko-KR" dirty="0" smtClean="0"/>
              <a:t>GM </a:t>
            </a:r>
            <a:r>
              <a:rPr lang="ko-KR" altLang="en-US" dirty="0" smtClean="0"/>
              <a:t>인수 이후 진척 되지 않고 있음</a:t>
            </a:r>
            <a:r>
              <a:rPr lang="en-US" altLang="ko-KR" dirty="0" smtClean="0"/>
              <a:t>.</a:t>
            </a:r>
          </a:p>
          <a:p>
            <a:pPr lvl="1"/>
            <a:endParaRPr lang="en-US" altLang="ko-KR" dirty="0"/>
          </a:p>
          <a:p>
            <a:r>
              <a:rPr lang="ko-KR" altLang="en-US" dirty="0" smtClean="0"/>
              <a:t>노동부 실태 조사 결과 초과근로시간 위반 다량 </a:t>
            </a:r>
            <a:r>
              <a:rPr lang="ko-KR" altLang="en-US" dirty="0" smtClean="0"/>
              <a:t>발생</a:t>
            </a:r>
            <a:endParaRPr lang="en-US" altLang="ko-KR" dirty="0" smtClean="0"/>
          </a:p>
          <a:p>
            <a:r>
              <a:rPr lang="en-US" altLang="ko-KR" dirty="0" smtClean="0"/>
              <a:t>(</a:t>
            </a:r>
            <a:r>
              <a:rPr lang="en-US" altLang="ko-KR" dirty="0" smtClean="0"/>
              <a:t>3</a:t>
            </a:r>
            <a:r>
              <a:rPr lang="ko-KR" altLang="en-US" dirty="0" smtClean="0"/>
              <a:t>월부터 </a:t>
            </a:r>
            <a:r>
              <a:rPr lang="en-US" altLang="ko-KR" dirty="0" smtClean="0"/>
              <a:t>9</a:t>
            </a:r>
            <a:r>
              <a:rPr lang="ko-KR" altLang="en-US" dirty="0" smtClean="0"/>
              <a:t>월까지</a:t>
            </a:r>
            <a:r>
              <a:rPr lang="en-US" altLang="ko-KR" dirty="0" smtClean="0"/>
              <a:t>)</a:t>
            </a:r>
          </a:p>
          <a:p>
            <a:pPr lvl="1"/>
            <a:r>
              <a:rPr lang="ko-KR" altLang="en-US" dirty="0" smtClean="0"/>
              <a:t>부평 </a:t>
            </a:r>
            <a:r>
              <a:rPr lang="en-US" altLang="ko-KR" dirty="0" smtClean="0"/>
              <a:t>1</a:t>
            </a:r>
            <a:r>
              <a:rPr lang="ko-KR" altLang="en-US" dirty="0" smtClean="0"/>
              <a:t>공장 </a:t>
            </a:r>
            <a:r>
              <a:rPr lang="en-US" altLang="ko-KR" dirty="0" smtClean="0"/>
              <a:t>: 1,028</a:t>
            </a:r>
            <a:r>
              <a:rPr lang="ko-KR" altLang="en-US" dirty="0" smtClean="0"/>
              <a:t>건</a:t>
            </a:r>
            <a:endParaRPr lang="en-US" altLang="ko-KR" dirty="0" smtClean="0"/>
          </a:p>
          <a:p>
            <a:pPr lvl="1"/>
            <a:r>
              <a:rPr lang="ko-KR" altLang="en-US" dirty="0" smtClean="0"/>
              <a:t>부평 </a:t>
            </a:r>
            <a:r>
              <a:rPr lang="en-US" altLang="ko-KR" dirty="0" smtClean="0"/>
              <a:t>2</a:t>
            </a:r>
            <a:r>
              <a:rPr lang="ko-KR" altLang="en-US" dirty="0" smtClean="0"/>
              <a:t>공장 </a:t>
            </a:r>
            <a:r>
              <a:rPr lang="en-US" altLang="ko-KR" dirty="0" smtClean="0"/>
              <a:t>: 429</a:t>
            </a:r>
            <a:r>
              <a:rPr lang="ko-KR" altLang="en-US" dirty="0" smtClean="0"/>
              <a:t>건</a:t>
            </a:r>
            <a:endParaRPr lang="en-US" altLang="ko-KR" dirty="0" smtClean="0"/>
          </a:p>
          <a:p>
            <a:pPr lvl="1"/>
            <a:r>
              <a:rPr lang="ko-KR" altLang="en-US" dirty="0" smtClean="0"/>
              <a:t>부평 엔진 </a:t>
            </a:r>
            <a:r>
              <a:rPr lang="en-US" altLang="ko-KR" dirty="0" smtClean="0"/>
              <a:t>: 839</a:t>
            </a:r>
            <a:r>
              <a:rPr lang="ko-KR" altLang="en-US" dirty="0" smtClean="0"/>
              <a:t>건</a:t>
            </a:r>
            <a:endParaRPr lang="en-US" altLang="ko-KR" dirty="0" smtClean="0"/>
          </a:p>
          <a:p>
            <a:pPr lvl="1"/>
            <a:r>
              <a:rPr lang="ko-KR" altLang="en-US" dirty="0" smtClean="0"/>
              <a:t>부평 변속기 </a:t>
            </a:r>
            <a:r>
              <a:rPr lang="en-US" altLang="ko-KR" dirty="0" smtClean="0"/>
              <a:t>: 858</a:t>
            </a:r>
            <a:r>
              <a:rPr lang="ko-KR" altLang="en-US" dirty="0" smtClean="0"/>
              <a:t>건</a:t>
            </a:r>
            <a:r>
              <a:rPr lang="en-US" altLang="ko-KR" dirty="0" smtClean="0"/>
              <a:t>. ………. </a:t>
            </a:r>
            <a:r>
              <a:rPr lang="ko-KR" altLang="en-US" dirty="0" smtClean="0"/>
              <a:t>부평에서만 </a:t>
            </a:r>
            <a:r>
              <a:rPr lang="en-US" altLang="ko-KR" dirty="0" smtClean="0"/>
              <a:t>3</a:t>
            </a:r>
            <a:r>
              <a:rPr lang="ko-KR" altLang="en-US" dirty="0" smtClean="0"/>
              <a:t>천 건이 넘음</a:t>
            </a:r>
            <a:r>
              <a:rPr lang="en-US" altLang="ko-KR" dirty="0" smtClean="0"/>
              <a:t>.</a:t>
            </a:r>
          </a:p>
          <a:p>
            <a:pPr lvl="1"/>
            <a:r>
              <a:rPr lang="ko-KR" altLang="en-US" dirty="0" smtClean="0"/>
              <a:t>창원과 군산까지 합하면</a:t>
            </a:r>
            <a:r>
              <a:rPr lang="en-US" altLang="ko-KR" dirty="0" smtClean="0"/>
              <a:t>? </a:t>
            </a:r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18B7AE-80DC-4569-A5B1-53E2C2CC9D8F}" type="slidenum">
              <a:rPr lang="ko-KR" altLang="en-US" smtClean="0"/>
              <a:pPr/>
              <a:t>14</a:t>
            </a:fld>
            <a:endParaRPr lang="ko-KR" altLang="en-US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ko-KR" altLang="en-US" dirty="0" smtClean="0"/>
              <a:t>주간연속</a:t>
            </a:r>
            <a:r>
              <a:rPr lang="en-US" altLang="ko-KR" dirty="0" smtClean="0"/>
              <a:t>2</a:t>
            </a:r>
            <a:r>
              <a:rPr lang="ko-KR" altLang="en-US" dirty="0" smtClean="0"/>
              <a:t>교대제</a:t>
            </a:r>
            <a:r>
              <a:rPr lang="en-US" altLang="ko-KR" dirty="0" smtClean="0"/>
              <a:t>, </a:t>
            </a:r>
            <a:br>
              <a:rPr lang="en-US" altLang="ko-KR" dirty="0" smtClean="0"/>
            </a:br>
            <a:r>
              <a:rPr lang="ko-KR" altLang="en-US" dirty="0" smtClean="0"/>
              <a:t>못하는 것이 아니라 </a:t>
            </a:r>
            <a:r>
              <a:rPr lang="ko-KR" altLang="en-US" dirty="0" err="1" smtClean="0"/>
              <a:t>안하는</a:t>
            </a:r>
            <a:r>
              <a:rPr lang="ko-KR" altLang="en-US" dirty="0" smtClean="0"/>
              <a:t> 것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251520" y="1351309"/>
            <a:ext cx="8568952" cy="5174035"/>
          </a:xfrm>
        </p:spPr>
        <p:txBody>
          <a:bodyPr>
            <a:normAutofit lnSpcReduction="10000"/>
          </a:bodyPr>
          <a:lstStyle/>
          <a:p>
            <a:r>
              <a:rPr lang="ko-KR" altLang="en-US" dirty="0" smtClean="0"/>
              <a:t>선진국 공장에서는 주간연속</a:t>
            </a:r>
            <a:r>
              <a:rPr lang="en-US" altLang="ko-KR" dirty="0" smtClean="0"/>
              <a:t>2</a:t>
            </a:r>
            <a:r>
              <a:rPr lang="ko-KR" altLang="en-US" dirty="0" smtClean="0"/>
              <a:t>교대제가 이미 일반화</a:t>
            </a:r>
            <a:endParaRPr lang="en-US" altLang="ko-KR" dirty="0" smtClean="0"/>
          </a:p>
          <a:p>
            <a:endParaRPr lang="en-US" altLang="ko-KR" dirty="0"/>
          </a:p>
          <a:p>
            <a:endParaRPr lang="en-US" altLang="ko-KR" dirty="0" smtClean="0"/>
          </a:p>
          <a:p>
            <a:endParaRPr lang="en-US" altLang="ko-KR" dirty="0"/>
          </a:p>
          <a:p>
            <a:endParaRPr lang="en-US" altLang="ko-KR" dirty="0" smtClean="0"/>
          </a:p>
          <a:p>
            <a:endParaRPr lang="en-US" altLang="ko-KR" dirty="0"/>
          </a:p>
          <a:p>
            <a:endParaRPr lang="en-US" altLang="ko-KR" dirty="0" smtClean="0"/>
          </a:p>
          <a:p>
            <a:endParaRPr lang="en-US" altLang="ko-KR" dirty="0" smtClean="0"/>
          </a:p>
          <a:p>
            <a:endParaRPr lang="en-US" altLang="ko-KR" dirty="0"/>
          </a:p>
          <a:p>
            <a:endParaRPr lang="en-US" altLang="ko-KR" dirty="0" smtClean="0"/>
          </a:p>
          <a:p>
            <a:r>
              <a:rPr lang="ko-KR" altLang="en-US" dirty="0" smtClean="0"/>
              <a:t>한국공장 생산성과 임금을 고려할 때 못할 이유가 없음</a:t>
            </a:r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18B7AE-80DC-4569-A5B1-53E2C2CC9D8F}" type="slidenum">
              <a:rPr lang="ko-KR" altLang="en-US" smtClean="0"/>
              <a:pPr/>
              <a:t>15</a:t>
            </a:fld>
            <a:endParaRPr lang="ko-KR" altLang="en-US"/>
          </a:p>
        </p:txBody>
      </p:sp>
      <p:pic>
        <p:nvPicPr>
          <p:cNvPr id="21508" name="Picture 4" descr="http://www.610cktb.com/Pics/News/Logos/GM%20Canada%20Logo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27584" y="2132856"/>
            <a:ext cx="1262909" cy="1563603"/>
          </a:xfrm>
          <a:prstGeom prst="rect">
            <a:avLst/>
          </a:prstGeom>
          <a:noFill/>
        </p:spPr>
      </p:pic>
      <p:graphicFrame>
        <p:nvGraphicFramePr>
          <p:cNvPr id="7" name="표 6"/>
          <p:cNvGraphicFramePr>
            <a:graphicFrameLocks noGrp="1"/>
          </p:cNvGraphicFramePr>
          <p:nvPr/>
        </p:nvGraphicFramePr>
        <p:xfrm>
          <a:off x="2627784" y="2204864"/>
          <a:ext cx="6096000" cy="156645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048000"/>
                <a:gridCol w="3048000"/>
              </a:tblGrid>
              <a:tr h="338614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b="1" dirty="0" err="1" smtClean="0">
                          <a:latin typeface="+mj-ea"/>
                          <a:ea typeface="+mj-ea"/>
                        </a:rPr>
                        <a:t>오전조</a:t>
                      </a:r>
                      <a:endParaRPr lang="ko-KR" altLang="en-US" b="1" dirty="0">
                        <a:latin typeface="+mj-ea"/>
                        <a:ea typeface="+mj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b="1" dirty="0" err="1" smtClean="0">
                          <a:latin typeface="+mj-ea"/>
                          <a:ea typeface="+mj-ea"/>
                        </a:rPr>
                        <a:t>오후조</a:t>
                      </a:r>
                      <a:endParaRPr lang="ko-KR" altLang="en-US" b="1" dirty="0">
                        <a:latin typeface="+mj-ea"/>
                        <a:ea typeface="+mj-ea"/>
                      </a:endParaRPr>
                    </a:p>
                  </a:txBody>
                  <a:tcPr/>
                </a:tc>
              </a:tr>
              <a:tr h="338614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800" b="1" kern="120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06:30 ~ 14:20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800" b="1" kern="120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14:30 ~ 22:20</a:t>
                      </a:r>
                    </a:p>
                  </a:txBody>
                  <a:tcPr/>
                </a:tc>
              </a:tr>
              <a:tr h="834939">
                <a:tc gridSpan="2"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800" b="1" kern="120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교대방식</a:t>
                      </a:r>
                      <a:r>
                        <a:rPr lang="en-US" altLang="ko-KR" sz="1800" b="1" kern="120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: 2</a:t>
                      </a:r>
                      <a:r>
                        <a:rPr lang="ko-KR" altLang="en-US" sz="1800" b="1" kern="120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주 단위</a:t>
                      </a:r>
                      <a:r>
                        <a:rPr lang="en-US" altLang="ko-KR" sz="1800" b="1" kern="120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,</a:t>
                      </a:r>
                    </a:p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800" b="1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단협으로</a:t>
                      </a:r>
                      <a:r>
                        <a:rPr lang="ko-KR" altLang="en-US" sz="180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잔업 및 휴일특근을 조합원에게 균등하게 배분</a:t>
                      </a:r>
                      <a:endParaRPr lang="ko-KR" altLang="en-US" sz="1800" b="1" kern="1200" dirty="0" smtClean="0">
                        <a:solidFill>
                          <a:schemeClr val="dk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21510" name="Picture 6" descr="http://www.topnews.in/files/opel_logo_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1560" y="4077072"/>
            <a:ext cx="1800200" cy="1422158"/>
          </a:xfrm>
          <a:prstGeom prst="rect">
            <a:avLst/>
          </a:prstGeom>
          <a:noFill/>
        </p:spPr>
      </p:pic>
      <p:graphicFrame>
        <p:nvGraphicFramePr>
          <p:cNvPr id="10" name="표 9"/>
          <p:cNvGraphicFramePr>
            <a:graphicFrameLocks noGrp="1"/>
          </p:cNvGraphicFramePr>
          <p:nvPr/>
        </p:nvGraphicFramePr>
        <p:xfrm>
          <a:off x="2627784" y="4077072"/>
          <a:ext cx="6096000" cy="156645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048000"/>
                <a:gridCol w="3048000"/>
              </a:tblGrid>
              <a:tr h="338614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b="1" dirty="0" err="1" smtClean="0">
                          <a:latin typeface="+mj-ea"/>
                          <a:ea typeface="+mj-ea"/>
                        </a:rPr>
                        <a:t>오전조</a:t>
                      </a:r>
                      <a:endParaRPr lang="ko-KR" altLang="en-US" b="1" dirty="0">
                        <a:latin typeface="+mj-ea"/>
                        <a:ea typeface="+mj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b="1" dirty="0" err="1" smtClean="0">
                          <a:latin typeface="+mj-ea"/>
                          <a:ea typeface="+mj-ea"/>
                        </a:rPr>
                        <a:t>오후조</a:t>
                      </a:r>
                      <a:endParaRPr lang="ko-KR" altLang="en-US" b="1" dirty="0">
                        <a:latin typeface="+mj-ea"/>
                        <a:ea typeface="+mj-ea"/>
                      </a:endParaRPr>
                    </a:p>
                  </a:txBody>
                  <a:tcPr/>
                </a:tc>
              </a:tr>
              <a:tr h="338614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800" b="1" kern="120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06:30 ~ 14:20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800" b="1" kern="120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14:30 ~ 22:20</a:t>
                      </a:r>
                    </a:p>
                  </a:txBody>
                  <a:tcPr/>
                </a:tc>
              </a:tr>
              <a:tr h="834939">
                <a:tc gridSpan="2"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80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휴일특근은 기본적으로 없으며</a:t>
                      </a:r>
                      <a:r>
                        <a:rPr lang="en-US" altLang="ko-KR" sz="180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ko-KR" altLang="en-US" sz="180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물량에 따라 주 </a:t>
                      </a:r>
                      <a:r>
                        <a:rPr lang="en-US" altLang="ko-KR" sz="180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4</a:t>
                      </a:r>
                      <a:r>
                        <a:rPr lang="ko-KR" altLang="en-US" sz="180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일 또는 </a:t>
                      </a:r>
                      <a:r>
                        <a:rPr lang="en-US" altLang="ko-KR" sz="180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5</a:t>
                      </a:r>
                      <a:r>
                        <a:rPr lang="ko-KR" altLang="en-US" sz="180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일 근무</a:t>
                      </a:r>
                      <a:r>
                        <a:rPr lang="en-US" altLang="ko-KR" sz="180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 </a:t>
                      </a:r>
                      <a:r>
                        <a:rPr lang="ko-KR" altLang="en-US" sz="180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휴일특근을 하는 경우 이후 공장 휴업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6.GMS</a:t>
            </a:r>
            <a:r>
              <a:rPr lang="ko-KR" altLang="en-US" dirty="0" smtClean="0"/>
              <a:t>는 꼼수다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 smtClean="0"/>
              <a:t>한국 경영진은 </a:t>
            </a:r>
            <a:r>
              <a:rPr lang="en-US" altLang="ko-KR" dirty="0" smtClean="0"/>
              <a:t>GMS</a:t>
            </a:r>
            <a:r>
              <a:rPr lang="ko-KR" altLang="en-US" dirty="0" smtClean="0"/>
              <a:t>를 근거로 현장을 통제</a:t>
            </a:r>
            <a:endParaRPr lang="en-US" altLang="ko-KR" dirty="0" smtClean="0"/>
          </a:p>
          <a:p>
            <a:pPr lvl="1"/>
            <a:r>
              <a:rPr lang="ko-KR" altLang="en-US" dirty="0" smtClean="0"/>
              <a:t>하지만 실제 생산 현장에서는 오히려 불편한 경우가 다수</a:t>
            </a:r>
            <a:r>
              <a:rPr lang="en-US" altLang="ko-KR" dirty="0" smtClean="0"/>
              <a:t>.</a:t>
            </a:r>
          </a:p>
          <a:p>
            <a:pPr lvl="1"/>
            <a:r>
              <a:rPr lang="ko-KR" altLang="en-US" dirty="0" smtClean="0"/>
              <a:t>관리자들도 잘 알지 못함</a:t>
            </a:r>
            <a:r>
              <a:rPr lang="en-US" altLang="ko-KR" dirty="0" smtClean="0"/>
              <a:t>. ‘</a:t>
            </a:r>
            <a:r>
              <a:rPr lang="ko-KR" altLang="en-US" dirty="0" smtClean="0"/>
              <a:t>시키니까</a:t>
            </a:r>
            <a:r>
              <a:rPr lang="en-US" altLang="ko-KR" dirty="0" smtClean="0"/>
              <a:t>’</a:t>
            </a:r>
            <a:r>
              <a:rPr lang="ko-KR" altLang="en-US" dirty="0" smtClean="0"/>
              <a:t>가 대부분</a:t>
            </a:r>
            <a:r>
              <a:rPr lang="en-US" altLang="ko-KR" dirty="0" smtClean="0"/>
              <a:t>.</a:t>
            </a:r>
          </a:p>
          <a:p>
            <a:pPr lvl="1"/>
            <a:endParaRPr lang="en-US" altLang="ko-KR" dirty="0"/>
          </a:p>
          <a:p>
            <a:r>
              <a:rPr lang="en-US" altLang="ko-KR" dirty="0" smtClean="0"/>
              <a:t>GMS</a:t>
            </a:r>
            <a:r>
              <a:rPr lang="ko-KR" altLang="en-US" dirty="0" smtClean="0"/>
              <a:t>는 과학적 관리보다 심리적 현장 </a:t>
            </a:r>
            <a:r>
              <a:rPr lang="ko-KR" altLang="en-US" dirty="0" smtClean="0"/>
              <a:t>통제에 더 효과적</a:t>
            </a:r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18B7AE-80DC-4569-A5B1-53E2C2CC9D8F}" type="slidenum">
              <a:rPr lang="ko-KR" altLang="en-US" smtClean="0"/>
              <a:pPr/>
              <a:t>16</a:t>
            </a:fld>
            <a:endParaRPr lang="ko-KR" altLang="en-US"/>
          </a:p>
        </p:txBody>
      </p:sp>
      <p:pic>
        <p:nvPicPr>
          <p:cNvPr id="26626" name="Picture 2" descr="http://2.bp.blogspot.com/_wAETpohuUBI/Rl-PGOYA4bI/AAAAAAAAAiA/Ez7N1qvcP-s/s400/GM_JanesvilleSign0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4" y="4077072"/>
            <a:ext cx="3240360" cy="2430270"/>
          </a:xfrm>
          <a:prstGeom prst="rect">
            <a:avLst/>
          </a:prstGeom>
          <a:noFill/>
        </p:spPr>
      </p:pic>
      <p:sp>
        <p:nvSpPr>
          <p:cNvPr id="6" name="TextBox 5"/>
          <p:cNvSpPr txBox="1"/>
          <p:nvPr/>
        </p:nvSpPr>
        <p:spPr>
          <a:xfrm>
            <a:off x="3923928" y="4221088"/>
            <a:ext cx="4536504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b="1" i="1" dirty="0" smtClean="0"/>
              <a:t>“GMS</a:t>
            </a:r>
            <a:r>
              <a:rPr lang="ko-KR" altLang="en-US" b="1" i="1" dirty="0" smtClean="0"/>
              <a:t>는 현실 적용보다도 현장 노동자들을 귀찮게 해 생산성을 억지로 높이도록 하는 효과</a:t>
            </a:r>
            <a:r>
              <a:rPr lang="en-US" altLang="ko-KR" b="1" i="1" dirty="0" smtClean="0"/>
              <a:t>. GMS </a:t>
            </a:r>
            <a:r>
              <a:rPr lang="ko-KR" altLang="en-US" b="1" i="1" dirty="0" smtClean="0"/>
              <a:t>대로 하려면 너무 귀찮으니까 차라리 그냥 </a:t>
            </a:r>
            <a:r>
              <a:rPr lang="en-US" altLang="ko-KR" b="1" i="1" dirty="0" smtClean="0"/>
              <a:t>JPH</a:t>
            </a:r>
            <a:r>
              <a:rPr lang="ko-KR" altLang="en-US" b="1" i="1" dirty="0" smtClean="0"/>
              <a:t>를 높이는 것을 선택</a:t>
            </a:r>
            <a:r>
              <a:rPr lang="en-US" altLang="ko-KR" b="1" i="1" dirty="0" smtClean="0"/>
              <a:t>. </a:t>
            </a:r>
            <a:r>
              <a:rPr lang="ko-KR" altLang="en-US" b="1" i="1" dirty="0" smtClean="0"/>
              <a:t>현장 통제의 심리적 수단</a:t>
            </a:r>
            <a:r>
              <a:rPr lang="en-US" altLang="ko-KR" b="1" i="1" dirty="0" smtClean="0"/>
              <a:t>”</a:t>
            </a:r>
          </a:p>
          <a:p>
            <a:endParaRPr lang="en-US" altLang="ko-KR" b="1" i="1" dirty="0" smtClean="0"/>
          </a:p>
          <a:p>
            <a:r>
              <a:rPr lang="en-US" altLang="ko-KR" b="1" i="1" dirty="0" smtClean="0"/>
              <a:t>- 2005</a:t>
            </a:r>
            <a:r>
              <a:rPr lang="ko-KR" altLang="en-US" b="1" i="1" dirty="0" smtClean="0"/>
              <a:t>년 위스콘신 대학 논문</a:t>
            </a:r>
            <a:endParaRPr lang="ko-KR" altLang="en-US" b="1" i="1" dirty="0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GMS</a:t>
            </a:r>
            <a:r>
              <a:rPr lang="ko-KR" altLang="en-US" dirty="0" smtClean="0"/>
              <a:t>는 꼼수다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ko-KR" dirty="0" smtClean="0"/>
              <a:t>GMS</a:t>
            </a:r>
            <a:r>
              <a:rPr lang="ko-KR" altLang="en-US" dirty="0" smtClean="0"/>
              <a:t>를 수동적으로 받아들이는 것보다 노동자 주도의 노동안전 강화 정책을 사측에 요구해야 함</a:t>
            </a:r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18B7AE-80DC-4569-A5B1-53E2C2CC9D8F}" type="slidenum">
              <a:rPr lang="ko-KR" altLang="en-US" smtClean="0"/>
              <a:pPr/>
              <a:t>17</a:t>
            </a:fld>
            <a:endParaRPr lang="ko-KR" altLang="en-US"/>
          </a:p>
        </p:txBody>
      </p:sp>
      <p:sp>
        <p:nvSpPr>
          <p:cNvPr id="5" name="TextBox 4"/>
          <p:cNvSpPr txBox="1"/>
          <p:nvPr/>
        </p:nvSpPr>
        <p:spPr>
          <a:xfrm>
            <a:off x="827584" y="2448293"/>
            <a:ext cx="7416824" cy="17007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b="1" dirty="0"/>
              <a:t>예</a:t>
            </a:r>
            <a:r>
              <a:rPr lang="en-US" altLang="ko-KR" b="1" dirty="0" smtClean="0"/>
              <a:t>) </a:t>
            </a:r>
            <a:r>
              <a:rPr lang="ko-KR" altLang="en-US" b="1" dirty="0" err="1" smtClean="0"/>
              <a:t>오샤와</a:t>
            </a:r>
            <a:r>
              <a:rPr lang="ko-KR" altLang="en-US" b="1" dirty="0" smtClean="0"/>
              <a:t> 트럭 공장</a:t>
            </a:r>
            <a:endParaRPr lang="en-US" altLang="ko-KR" b="1" dirty="0" smtClean="0"/>
          </a:p>
          <a:p>
            <a:pPr lvl="1">
              <a:lnSpc>
                <a:spcPct val="150000"/>
              </a:lnSpc>
            </a:pPr>
            <a:r>
              <a:rPr lang="en-US" altLang="ko-KR" b="1" dirty="0" smtClean="0"/>
              <a:t>2001</a:t>
            </a:r>
            <a:r>
              <a:rPr lang="ko-KR" altLang="en-US" b="1" dirty="0" smtClean="0"/>
              <a:t>년 </a:t>
            </a:r>
            <a:r>
              <a:rPr lang="en-US" altLang="ko-KR" b="1" dirty="0" smtClean="0"/>
              <a:t>GMS</a:t>
            </a:r>
            <a:r>
              <a:rPr lang="ko-KR" altLang="en-US" b="1" dirty="0" smtClean="0"/>
              <a:t>가 노동보건에 문제가 있음을 지적하고 오히려 노동보건 조항 강화를 위해 투쟁</a:t>
            </a:r>
            <a:endParaRPr lang="en-US" altLang="ko-KR" b="1" dirty="0" smtClean="0"/>
          </a:p>
          <a:p>
            <a:pPr lvl="1">
              <a:lnSpc>
                <a:spcPct val="150000"/>
              </a:lnSpc>
            </a:pPr>
            <a:r>
              <a:rPr lang="ko-KR" altLang="en-US" b="1" dirty="0" smtClean="0"/>
              <a:t>그 결과 </a:t>
            </a:r>
            <a:r>
              <a:rPr lang="en-US" altLang="ko-KR" b="1" dirty="0" smtClean="0"/>
              <a:t>2001</a:t>
            </a:r>
            <a:r>
              <a:rPr lang="ko-KR" altLang="en-US" b="1" dirty="0" smtClean="0"/>
              <a:t>년 이후 안전사고 비율이 대폭 감소 </a:t>
            </a:r>
            <a:endParaRPr lang="ko-KR" altLang="en-US" b="1" dirty="0"/>
          </a:p>
        </p:txBody>
      </p:sp>
      <p:pic>
        <p:nvPicPr>
          <p:cNvPr id="8" name="_x71340384" descr="EMB000002942401"/>
          <p:cNvPicPr>
            <a:picLocks noChangeAspect="1" noChangeArrowheads="1"/>
          </p:cNvPicPr>
          <p:nvPr/>
        </p:nvPicPr>
        <p:blipFill>
          <a:blip r:embed="rId2" cstate="print"/>
          <a:srcRect t="14792"/>
          <a:stretch>
            <a:fillRect/>
          </a:stretch>
        </p:blipFill>
        <p:spPr bwMode="auto">
          <a:xfrm>
            <a:off x="1475657" y="4118340"/>
            <a:ext cx="5616624" cy="2457273"/>
          </a:xfrm>
          <a:prstGeom prst="rect">
            <a:avLst/>
          </a:prstGeom>
          <a:noFill/>
        </p:spPr>
      </p:pic>
      <p:sp>
        <p:nvSpPr>
          <p:cNvPr id="9" name="타원 8"/>
          <p:cNvSpPr/>
          <p:nvPr/>
        </p:nvSpPr>
        <p:spPr>
          <a:xfrm>
            <a:off x="4644008" y="5301208"/>
            <a:ext cx="834546" cy="842358"/>
          </a:xfrm>
          <a:prstGeom prst="ellipse">
            <a:avLst/>
          </a:prstGeom>
          <a:noFill/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0" name="TextBox 9"/>
          <p:cNvSpPr txBox="1"/>
          <p:nvPr/>
        </p:nvSpPr>
        <p:spPr>
          <a:xfrm>
            <a:off x="1111660" y="4093376"/>
            <a:ext cx="415498" cy="1474126"/>
          </a:xfrm>
          <a:prstGeom prst="rect">
            <a:avLst/>
          </a:prstGeom>
          <a:solidFill>
            <a:schemeClr val="bg1"/>
          </a:solidFill>
        </p:spPr>
        <p:txBody>
          <a:bodyPr vert="eaVert" wrap="square" rtlCol="0">
            <a:spAutoFit/>
          </a:bodyPr>
          <a:lstStyle/>
          <a:p>
            <a:r>
              <a:rPr lang="ko-KR" altLang="en-US" sz="1500" b="1" dirty="0" smtClean="0"/>
              <a:t>안전사고 빈도</a:t>
            </a:r>
            <a:endParaRPr lang="ko-KR" altLang="en-US" sz="1500" b="1" dirty="0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altLang="ko-KR" dirty="0" smtClean="0"/>
              <a:t>7. </a:t>
            </a:r>
            <a:r>
              <a:rPr lang="ko-KR" altLang="en-US" dirty="0" smtClean="0"/>
              <a:t>한국이 멈추면 글로벌 </a:t>
            </a:r>
            <a:r>
              <a:rPr lang="en-US" altLang="ko-KR" dirty="0" smtClean="0"/>
              <a:t>GM</a:t>
            </a:r>
            <a:r>
              <a:rPr lang="ko-KR" altLang="en-US" dirty="0" smtClean="0"/>
              <a:t>이 멈춘다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 smtClean="0"/>
              <a:t>한국은 본사를 위협할 수 있는 교섭력 가지고 있음</a:t>
            </a:r>
            <a:r>
              <a:rPr lang="en-US" altLang="ko-KR" dirty="0" smtClean="0"/>
              <a:t>.</a:t>
            </a:r>
          </a:p>
          <a:p>
            <a:pPr lvl="1"/>
            <a:r>
              <a:rPr lang="ko-KR" altLang="en-US" dirty="0" smtClean="0"/>
              <a:t>쫄지 말고 </a:t>
            </a:r>
            <a:r>
              <a:rPr lang="ko-KR" altLang="en-US" dirty="0" smtClean="0"/>
              <a:t>싸울 수 있어야 함</a:t>
            </a:r>
            <a:r>
              <a:rPr lang="en-US" altLang="ko-KR" dirty="0" smtClean="0"/>
              <a:t>. </a:t>
            </a:r>
            <a:r>
              <a:rPr lang="ko-KR" altLang="en-US" dirty="0" smtClean="0"/>
              <a:t>본사 </a:t>
            </a:r>
            <a:r>
              <a:rPr lang="ko-KR" altLang="en-US" dirty="0" smtClean="0"/>
              <a:t>직접 교섭도 </a:t>
            </a:r>
            <a:r>
              <a:rPr lang="ko-KR" altLang="en-US" dirty="0" err="1" smtClean="0"/>
              <a:t>요구할만</a:t>
            </a:r>
            <a:r>
              <a:rPr lang="en-US" altLang="ko-KR" dirty="0" smtClean="0"/>
              <a:t>.</a:t>
            </a:r>
            <a:endParaRPr lang="en-US" altLang="ko-KR" dirty="0" smtClean="0"/>
          </a:p>
          <a:p>
            <a:pPr lvl="1"/>
            <a:r>
              <a:rPr lang="ko-KR" altLang="en-US" dirty="0" smtClean="0"/>
              <a:t>유럽</a:t>
            </a:r>
            <a:r>
              <a:rPr lang="en-US" altLang="ko-KR" dirty="0" smtClean="0"/>
              <a:t>, </a:t>
            </a:r>
            <a:r>
              <a:rPr lang="ko-KR" altLang="en-US" dirty="0" smtClean="0"/>
              <a:t>동유럽</a:t>
            </a:r>
            <a:r>
              <a:rPr lang="en-US" altLang="ko-KR" dirty="0" smtClean="0"/>
              <a:t>, </a:t>
            </a:r>
            <a:r>
              <a:rPr lang="ko-KR" altLang="en-US" dirty="0" smtClean="0"/>
              <a:t>남미 등 </a:t>
            </a:r>
            <a:r>
              <a:rPr lang="ko-KR" altLang="en-US" dirty="0" smtClean="0"/>
              <a:t>생산중단</a:t>
            </a:r>
            <a:endParaRPr lang="en-US" altLang="ko-KR" dirty="0" smtClean="0"/>
          </a:p>
          <a:p>
            <a:pPr lvl="1"/>
            <a:r>
              <a:rPr lang="ko-KR" altLang="en-US" dirty="0" smtClean="0"/>
              <a:t>중국 </a:t>
            </a:r>
            <a:r>
              <a:rPr lang="ko-KR" altLang="en-US" dirty="0" smtClean="0"/>
              <a:t>역시 </a:t>
            </a:r>
            <a:r>
              <a:rPr lang="ko-KR" altLang="en-US" dirty="0" smtClean="0"/>
              <a:t>문제 </a:t>
            </a:r>
            <a:r>
              <a:rPr lang="ko-KR" altLang="en-US" dirty="0" smtClean="0"/>
              <a:t>발생</a:t>
            </a:r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18B7AE-80DC-4569-A5B1-53E2C2CC9D8F}" type="slidenum">
              <a:rPr lang="ko-KR" altLang="en-US" smtClean="0"/>
              <a:pPr/>
              <a:t>18</a:t>
            </a:fld>
            <a:endParaRPr lang="ko-KR" altLang="en-US"/>
          </a:p>
        </p:txBody>
      </p:sp>
      <p:grpSp>
        <p:nvGrpSpPr>
          <p:cNvPr id="16" name="그룹 15"/>
          <p:cNvGrpSpPr/>
          <p:nvPr/>
        </p:nvGrpSpPr>
        <p:grpSpPr>
          <a:xfrm>
            <a:off x="899592" y="3140968"/>
            <a:ext cx="7092280" cy="3526620"/>
            <a:chOff x="899592" y="2996952"/>
            <a:chExt cx="7092280" cy="3526620"/>
          </a:xfrm>
        </p:grpSpPr>
        <p:pic>
          <p:nvPicPr>
            <p:cNvPr id="27650" name="Picture 2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899592" y="2996952"/>
              <a:ext cx="7092280" cy="352662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9" name="아래로 구부러진 화살표 8"/>
            <p:cNvSpPr/>
            <p:nvPr/>
          </p:nvSpPr>
          <p:spPr>
            <a:xfrm rot="4119885">
              <a:off x="6869816" y="4677437"/>
              <a:ext cx="1698583" cy="373214"/>
            </a:xfrm>
            <a:prstGeom prst="curvedDownArrow">
              <a:avLst/>
            </a:prstGeom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schemeClr val="tx1"/>
                </a:solidFill>
              </a:endParaRPr>
            </a:p>
          </p:txBody>
        </p:sp>
        <p:sp>
          <p:nvSpPr>
            <p:cNvPr id="11" name="오른쪽으로 구부러진 화살표 10"/>
            <p:cNvSpPr/>
            <p:nvPr/>
          </p:nvSpPr>
          <p:spPr>
            <a:xfrm rot="4838368">
              <a:off x="6668684" y="3703890"/>
              <a:ext cx="162608" cy="738969"/>
            </a:xfrm>
            <a:prstGeom prst="curvedRightArrow">
              <a:avLst/>
            </a:prstGeom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schemeClr val="tx1"/>
                </a:solidFill>
              </a:endParaRPr>
            </a:p>
          </p:txBody>
        </p:sp>
        <p:sp>
          <p:nvSpPr>
            <p:cNvPr id="12" name="오른쪽으로 구부러진 화살표 11"/>
            <p:cNvSpPr/>
            <p:nvPr/>
          </p:nvSpPr>
          <p:spPr>
            <a:xfrm rot="6359066">
              <a:off x="6001379" y="2576988"/>
              <a:ext cx="381654" cy="2062946"/>
            </a:xfrm>
            <a:prstGeom prst="curvedRightArrow">
              <a:avLst/>
            </a:prstGeom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schemeClr val="tx1"/>
                </a:solidFill>
              </a:endParaRPr>
            </a:p>
          </p:txBody>
        </p:sp>
        <p:sp>
          <p:nvSpPr>
            <p:cNvPr id="13" name="오른쪽으로 구부러진 화살표 12"/>
            <p:cNvSpPr/>
            <p:nvPr/>
          </p:nvSpPr>
          <p:spPr>
            <a:xfrm rot="5400000">
              <a:off x="5562269" y="2510739"/>
              <a:ext cx="444627" cy="2569182"/>
            </a:xfrm>
            <a:prstGeom prst="curvedRightArrow">
              <a:avLst>
                <a:gd name="adj1" fmla="val 17078"/>
                <a:gd name="adj2" fmla="val 17078"/>
                <a:gd name="adj3" fmla="val 56160"/>
              </a:avLst>
            </a:prstGeom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schemeClr val="tx1"/>
                </a:solidFill>
              </a:endParaRPr>
            </a:p>
          </p:txBody>
        </p:sp>
        <p:sp>
          <p:nvSpPr>
            <p:cNvPr id="14" name="오른쪽으로 구부러진 화살표 13"/>
            <p:cNvSpPr/>
            <p:nvPr/>
          </p:nvSpPr>
          <p:spPr>
            <a:xfrm rot="5166362">
              <a:off x="4172751" y="1210355"/>
              <a:ext cx="504579" cy="5300677"/>
            </a:xfrm>
            <a:prstGeom prst="curvedRightArrow">
              <a:avLst>
                <a:gd name="adj1" fmla="val 25000"/>
                <a:gd name="adj2" fmla="val 50000"/>
                <a:gd name="adj3" fmla="val 36198"/>
              </a:avLst>
            </a:prstGeom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schemeClr val="tx1"/>
                </a:solidFill>
              </a:endParaRPr>
            </a:p>
          </p:txBody>
        </p:sp>
        <p:sp>
          <p:nvSpPr>
            <p:cNvPr id="15" name="오른쪽으로 구부러진 화살표 14"/>
            <p:cNvSpPr/>
            <p:nvPr/>
          </p:nvSpPr>
          <p:spPr>
            <a:xfrm rot="4019891">
              <a:off x="4520815" y="2231099"/>
              <a:ext cx="548393" cy="4758591"/>
            </a:xfrm>
            <a:prstGeom prst="curvedRightArrow">
              <a:avLst>
                <a:gd name="adj1" fmla="val 25000"/>
                <a:gd name="adj2" fmla="val 50000"/>
                <a:gd name="adj3" fmla="val 36198"/>
              </a:avLst>
            </a:prstGeom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schemeClr val="tx1"/>
                </a:solidFill>
              </a:endParaRPr>
            </a:p>
          </p:txBody>
        </p:sp>
      </p:grp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8. </a:t>
            </a:r>
            <a:r>
              <a:rPr lang="ko-KR" altLang="en-US" dirty="0" smtClean="0"/>
              <a:t>내수 강조는 노동통제용이다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 smtClean="0"/>
              <a:t>경영진은 언제나 내수 증가만이 살길이라고 말함</a:t>
            </a:r>
            <a:endParaRPr lang="en-US" altLang="ko-KR" dirty="0" smtClean="0"/>
          </a:p>
          <a:p>
            <a:pPr lvl="1"/>
            <a:r>
              <a:rPr lang="en-US" altLang="ko-KR" dirty="0" smtClean="0"/>
              <a:t>`11</a:t>
            </a:r>
            <a:r>
              <a:rPr lang="ko-KR" altLang="en-US" dirty="0" smtClean="0"/>
              <a:t>년 한국시장점유율 </a:t>
            </a:r>
            <a:r>
              <a:rPr lang="en-US" altLang="ko-KR" dirty="0" smtClean="0"/>
              <a:t>9%. </a:t>
            </a:r>
          </a:p>
          <a:p>
            <a:pPr lvl="1"/>
            <a:endParaRPr lang="en-US" altLang="ko-KR" dirty="0" smtClean="0"/>
          </a:p>
          <a:p>
            <a:r>
              <a:rPr lang="en-US" altLang="ko-KR" dirty="0" smtClean="0"/>
              <a:t> </a:t>
            </a:r>
            <a:r>
              <a:rPr lang="ko-KR" altLang="en-US" dirty="0" smtClean="0"/>
              <a:t>한국 시장 기여율 글로벌 </a:t>
            </a:r>
            <a:r>
              <a:rPr lang="en-US" altLang="ko-KR" dirty="0" smtClean="0"/>
              <a:t>GM</a:t>
            </a:r>
            <a:r>
              <a:rPr lang="ko-KR" altLang="en-US" dirty="0" smtClean="0"/>
              <a:t>에서 매우 미약</a:t>
            </a:r>
            <a:endParaRPr lang="en-US" altLang="ko-KR" dirty="0" smtClean="0"/>
          </a:p>
          <a:p>
            <a:pPr lvl="1"/>
            <a:r>
              <a:rPr lang="en-US" altLang="ko-KR" dirty="0" smtClean="0"/>
              <a:t>GM </a:t>
            </a:r>
            <a:r>
              <a:rPr lang="ko-KR" altLang="en-US" dirty="0" smtClean="0"/>
              <a:t>판매량에서 한국 시장 비중은 </a:t>
            </a:r>
            <a:r>
              <a:rPr lang="en-US" altLang="ko-KR" dirty="0" smtClean="0"/>
              <a:t>1.4%</a:t>
            </a:r>
          </a:p>
          <a:p>
            <a:pPr lvl="1"/>
            <a:r>
              <a:rPr lang="ko-KR" altLang="en-US" dirty="0" smtClean="0"/>
              <a:t>두 </a:t>
            </a:r>
            <a:r>
              <a:rPr lang="ko-KR" altLang="en-US" dirty="0" err="1" smtClean="0"/>
              <a:t>자리수</a:t>
            </a:r>
            <a:r>
              <a:rPr lang="ko-KR" altLang="en-US" dirty="0" smtClean="0"/>
              <a:t> 판매해도 </a:t>
            </a:r>
            <a:r>
              <a:rPr lang="en-US" altLang="ko-KR" dirty="0" smtClean="0"/>
              <a:t>0.1~0.2% </a:t>
            </a:r>
            <a:r>
              <a:rPr lang="ko-KR" altLang="en-US" dirty="0" smtClean="0"/>
              <a:t>상승 효과</a:t>
            </a:r>
            <a:endParaRPr lang="en-US" altLang="ko-KR" dirty="0" smtClean="0"/>
          </a:p>
          <a:p>
            <a:pPr lvl="1"/>
            <a:endParaRPr lang="en-US" altLang="ko-KR" dirty="0" smtClean="0"/>
          </a:p>
          <a:p>
            <a:r>
              <a:rPr lang="ko-KR" altLang="en-US" dirty="0" smtClean="0"/>
              <a:t>한국</a:t>
            </a:r>
            <a:r>
              <a:rPr lang="en-US" altLang="ko-KR" dirty="0" smtClean="0"/>
              <a:t>GM</a:t>
            </a:r>
            <a:r>
              <a:rPr lang="ko-KR" altLang="en-US" dirty="0" smtClean="0"/>
              <a:t>의 수출 기여는 타의 추종을 불허</a:t>
            </a:r>
            <a:endParaRPr lang="en-US" altLang="ko-KR" dirty="0" smtClean="0"/>
          </a:p>
          <a:p>
            <a:pPr lvl="1"/>
            <a:r>
              <a:rPr lang="en-US" altLang="ko-KR" dirty="0" smtClean="0"/>
              <a:t>GM </a:t>
            </a:r>
            <a:r>
              <a:rPr lang="ko-KR" altLang="en-US" dirty="0" smtClean="0"/>
              <a:t>글로벌 판매량에서 </a:t>
            </a:r>
            <a:r>
              <a:rPr lang="ko-KR" altLang="en-US" dirty="0" err="1" smtClean="0"/>
              <a:t>한국지엠</a:t>
            </a:r>
            <a:r>
              <a:rPr lang="en-US" altLang="ko-KR" dirty="0" smtClean="0"/>
              <a:t> </a:t>
            </a:r>
            <a:r>
              <a:rPr lang="ko-KR" altLang="en-US" dirty="0" smtClean="0"/>
              <a:t>관계 차량은 </a:t>
            </a:r>
            <a:r>
              <a:rPr lang="en-US" altLang="ko-KR" dirty="0" smtClean="0"/>
              <a:t>20~30%.</a:t>
            </a:r>
          </a:p>
          <a:p>
            <a:pPr lvl="1"/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18B7AE-80DC-4569-A5B1-53E2C2CC9D8F}" type="slidenum">
              <a:rPr lang="ko-KR" altLang="en-US" smtClean="0"/>
              <a:pPr/>
              <a:t>19</a:t>
            </a:fld>
            <a:endParaRPr lang="ko-KR" altLang="en-US"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내수 강조는 노동통제용이다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 smtClean="0"/>
              <a:t>한국</a:t>
            </a:r>
            <a:r>
              <a:rPr lang="en-US" altLang="ko-KR" dirty="0" smtClean="0"/>
              <a:t>GM</a:t>
            </a:r>
            <a:r>
              <a:rPr lang="ko-KR" altLang="en-US" dirty="0" smtClean="0"/>
              <a:t>은 황금알을 낳는 거위다</a:t>
            </a:r>
            <a:endParaRPr lang="en-US" altLang="ko-KR" dirty="0" smtClean="0"/>
          </a:p>
          <a:p>
            <a:pPr lvl="1"/>
            <a:r>
              <a:rPr lang="en-US" altLang="ko-KR" dirty="0" smtClean="0"/>
              <a:t>GM </a:t>
            </a:r>
            <a:r>
              <a:rPr lang="ko-KR" altLang="en-US" dirty="0" smtClean="0"/>
              <a:t>입장에서 한국</a:t>
            </a:r>
            <a:r>
              <a:rPr lang="en-US" altLang="ko-KR" dirty="0" smtClean="0"/>
              <a:t>GM</a:t>
            </a:r>
            <a:r>
              <a:rPr lang="ko-KR" altLang="en-US" dirty="0" smtClean="0"/>
              <a:t>은 전세계 생산의 버팀목 역할</a:t>
            </a:r>
            <a:endParaRPr lang="en-US" altLang="ko-KR" dirty="0" smtClean="0"/>
          </a:p>
          <a:p>
            <a:pPr lvl="1"/>
            <a:r>
              <a:rPr lang="ko-KR" altLang="en-US" dirty="0" smtClean="0"/>
              <a:t>그럼에도 내수를 강조하는 것은 내수만을 가지고 한국 노동자들의 기여를 좁히겠다는 꼼수</a:t>
            </a:r>
            <a:r>
              <a:rPr lang="en-US" altLang="ko-KR" dirty="0" smtClean="0"/>
              <a:t>.</a:t>
            </a:r>
          </a:p>
          <a:p>
            <a:pPr lvl="1"/>
            <a:endParaRPr lang="en-US" altLang="ko-KR" dirty="0" smtClean="0"/>
          </a:p>
          <a:p>
            <a:r>
              <a:rPr lang="ko-KR" altLang="en-US" dirty="0" smtClean="0"/>
              <a:t>조합원 스스로 국제적 </a:t>
            </a:r>
            <a:r>
              <a:rPr lang="en-US" altLang="ko-KR" dirty="0" smtClean="0"/>
              <a:t>‘</a:t>
            </a:r>
            <a:r>
              <a:rPr lang="ko-KR" altLang="en-US" dirty="0" smtClean="0"/>
              <a:t>역할</a:t>
            </a:r>
            <a:r>
              <a:rPr lang="en-US" altLang="ko-KR" dirty="0" smtClean="0"/>
              <a:t>’</a:t>
            </a:r>
            <a:r>
              <a:rPr lang="ko-KR" altLang="en-US" dirty="0" smtClean="0"/>
              <a:t>을 자각하고 </a:t>
            </a:r>
            <a:r>
              <a:rPr lang="en-US" altLang="ko-KR" dirty="0" smtClean="0"/>
              <a:t>‘</a:t>
            </a:r>
            <a:r>
              <a:rPr lang="ko-KR" altLang="en-US" dirty="0" smtClean="0"/>
              <a:t>자신감</a:t>
            </a:r>
            <a:r>
              <a:rPr lang="en-US" altLang="ko-KR" dirty="0" smtClean="0"/>
              <a:t>’</a:t>
            </a:r>
            <a:r>
              <a:rPr lang="ko-KR" altLang="en-US" dirty="0" smtClean="0"/>
              <a:t>있게 경영진에 대응하는 것이 핵심</a:t>
            </a:r>
            <a:endParaRPr lang="en-US" altLang="ko-KR" dirty="0" smtClean="0"/>
          </a:p>
          <a:p>
            <a:pPr lvl="1"/>
            <a:r>
              <a:rPr lang="ko-KR" altLang="en-US" dirty="0" smtClean="0"/>
              <a:t>적극적 설비 투자 요구</a:t>
            </a:r>
            <a:r>
              <a:rPr lang="en-US" altLang="ko-KR" dirty="0" smtClean="0"/>
              <a:t>. </a:t>
            </a:r>
            <a:r>
              <a:rPr lang="ko-KR" altLang="en-US" dirty="0" smtClean="0"/>
              <a:t>국제적 기여에 걸맞은 분배 요구</a:t>
            </a:r>
            <a:r>
              <a:rPr lang="en-US" altLang="ko-KR" dirty="0" smtClean="0"/>
              <a:t>.</a:t>
            </a:r>
          </a:p>
          <a:p>
            <a:pPr lvl="1"/>
            <a:r>
              <a:rPr lang="ko-KR" altLang="en-US" dirty="0" smtClean="0"/>
              <a:t>오히려 </a:t>
            </a:r>
            <a:r>
              <a:rPr lang="en-US" altLang="ko-KR" dirty="0" smtClean="0"/>
              <a:t>‘</a:t>
            </a:r>
            <a:r>
              <a:rPr lang="ko-KR" altLang="en-US" dirty="0" smtClean="0"/>
              <a:t>쫄면</a:t>
            </a:r>
            <a:r>
              <a:rPr lang="en-US" altLang="ko-KR" dirty="0" smtClean="0"/>
              <a:t>’ </a:t>
            </a:r>
            <a:r>
              <a:rPr lang="ko-KR" altLang="en-US" dirty="0" smtClean="0"/>
              <a:t>고용과 임금에 큰 악영향</a:t>
            </a:r>
            <a:r>
              <a:rPr lang="en-US" altLang="ko-KR" dirty="0" smtClean="0"/>
              <a:t>. </a:t>
            </a:r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18B7AE-80DC-4569-A5B1-53E2C2CC9D8F}" type="slidenum">
              <a:rPr lang="ko-KR" altLang="en-US" smtClean="0"/>
              <a:pPr/>
              <a:t>20</a:t>
            </a:fld>
            <a:endParaRPr lang="ko-KR" altLang="en-US"/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altLang="ko-KR" dirty="0" smtClean="0"/>
              <a:t>9. </a:t>
            </a:r>
            <a:r>
              <a:rPr lang="ko-KR" altLang="en-US" dirty="0" smtClean="0"/>
              <a:t>한국</a:t>
            </a:r>
            <a:r>
              <a:rPr lang="en-US" altLang="ko-KR" dirty="0" smtClean="0"/>
              <a:t>GM</a:t>
            </a:r>
            <a:r>
              <a:rPr lang="ko-KR" altLang="en-US" dirty="0" smtClean="0"/>
              <a:t>의 희생</a:t>
            </a:r>
            <a:r>
              <a:rPr lang="en-US" altLang="ko-KR" dirty="0" smtClean="0"/>
              <a:t>, </a:t>
            </a:r>
            <a:r>
              <a:rPr lang="ko-KR" altLang="en-US" dirty="0" smtClean="0"/>
              <a:t>돈은 본사가 번다</a:t>
            </a:r>
            <a:r>
              <a:rPr lang="en-US" altLang="ko-KR" dirty="0" smtClean="0"/>
              <a:t>.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 smtClean="0"/>
              <a:t>최근 </a:t>
            </a:r>
            <a:r>
              <a:rPr lang="en-US" altLang="ko-KR" dirty="0" smtClean="0"/>
              <a:t>Opel</a:t>
            </a:r>
            <a:r>
              <a:rPr lang="ko-KR" altLang="en-US" dirty="0" smtClean="0"/>
              <a:t>로 </a:t>
            </a:r>
            <a:r>
              <a:rPr lang="ko-KR" altLang="en-US" dirty="0" err="1" smtClean="0"/>
              <a:t>크루즈와</a:t>
            </a:r>
            <a:r>
              <a:rPr lang="ko-KR" altLang="en-US" dirty="0" smtClean="0"/>
              <a:t> </a:t>
            </a:r>
            <a:r>
              <a:rPr lang="ko-KR" altLang="en-US" dirty="0" err="1" smtClean="0"/>
              <a:t>올란도</a:t>
            </a:r>
            <a:r>
              <a:rPr lang="ko-KR" altLang="en-US" dirty="0" smtClean="0"/>
              <a:t> 생산 이전 보도</a:t>
            </a:r>
            <a:endParaRPr lang="en-US" altLang="ko-KR" dirty="0" smtClean="0"/>
          </a:p>
          <a:p>
            <a:pPr lvl="1"/>
            <a:r>
              <a:rPr lang="en-US" altLang="ko-KR" dirty="0" smtClean="0"/>
              <a:t>“</a:t>
            </a:r>
            <a:r>
              <a:rPr lang="ko-KR" altLang="en-US" dirty="0" smtClean="0"/>
              <a:t>유럽 사업부 유지를 위해서 한국에서 생산 중인 차종 일부를 폴란드와 독일 공장에서 생산할 것을 논의</a:t>
            </a:r>
            <a:r>
              <a:rPr lang="en-US" altLang="ko-KR" dirty="0" smtClean="0"/>
              <a:t>”</a:t>
            </a:r>
          </a:p>
          <a:p>
            <a:pPr lvl="1"/>
            <a:endParaRPr lang="en-US" altLang="ko-KR" dirty="0" smtClean="0"/>
          </a:p>
          <a:p>
            <a:r>
              <a:rPr lang="ko-KR" altLang="en-US" dirty="0" smtClean="0"/>
              <a:t>유럽 부분</a:t>
            </a:r>
            <a:r>
              <a:rPr lang="en-US" altLang="ko-KR" dirty="0" smtClean="0"/>
              <a:t>(GME) </a:t>
            </a:r>
            <a:r>
              <a:rPr lang="ko-KR" altLang="en-US" dirty="0" smtClean="0"/>
              <a:t>현황</a:t>
            </a:r>
            <a:endParaRPr lang="en-US" altLang="ko-KR" dirty="0" smtClean="0"/>
          </a:p>
          <a:p>
            <a:pPr lvl="1">
              <a:buNone/>
            </a:pPr>
            <a:r>
              <a:rPr lang="ko-KR" altLang="en-US" dirty="0" smtClean="0"/>
              <a:t> </a:t>
            </a:r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18B7AE-80DC-4569-A5B1-53E2C2CC9D8F}" type="slidenum">
              <a:rPr lang="ko-KR" altLang="en-US" smtClean="0"/>
              <a:pPr/>
              <a:t>21</a:t>
            </a:fld>
            <a:endParaRPr lang="ko-KR" altLang="en-US"/>
          </a:p>
        </p:txBody>
      </p:sp>
      <p:graphicFrame>
        <p:nvGraphicFramePr>
          <p:cNvPr id="5" name="차트 4"/>
          <p:cNvGraphicFramePr/>
          <p:nvPr/>
        </p:nvGraphicFramePr>
        <p:xfrm>
          <a:off x="0" y="3717032"/>
          <a:ext cx="4176464" cy="284036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755576" y="3501008"/>
            <a:ext cx="6696744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500" b="1" dirty="0" smtClean="0"/>
              <a:t>166</a:t>
            </a:r>
            <a:r>
              <a:rPr lang="ko-KR" altLang="en-US" sz="1500" b="1" dirty="0" smtClean="0"/>
              <a:t>만대 판매</a:t>
            </a:r>
            <a:r>
              <a:rPr lang="en-US" altLang="ko-KR" sz="1500" b="1" dirty="0" smtClean="0"/>
              <a:t>. </a:t>
            </a:r>
            <a:r>
              <a:rPr lang="ko-KR" altLang="en-US" sz="1500" b="1" dirty="0" err="1" smtClean="0"/>
              <a:t>한국지엠</a:t>
            </a:r>
            <a:r>
              <a:rPr lang="ko-KR" altLang="en-US" sz="1500" b="1" dirty="0" smtClean="0"/>
              <a:t> </a:t>
            </a:r>
            <a:r>
              <a:rPr lang="en-US" altLang="ko-KR" sz="1500" b="1" dirty="0" smtClean="0"/>
              <a:t>14%(</a:t>
            </a:r>
            <a:r>
              <a:rPr lang="ko-KR" altLang="en-US" sz="1500" b="1" dirty="0" err="1" smtClean="0"/>
              <a:t>완성차</a:t>
            </a:r>
            <a:r>
              <a:rPr lang="en-US" altLang="ko-KR" sz="1500" b="1" dirty="0" smtClean="0"/>
              <a:t>), </a:t>
            </a:r>
            <a:r>
              <a:rPr lang="ko-KR" altLang="en-US" sz="1500" b="1" dirty="0" smtClean="0"/>
              <a:t>나머지 </a:t>
            </a:r>
            <a:r>
              <a:rPr lang="en-US" altLang="ko-KR" sz="1500" b="1" dirty="0" smtClean="0"/>
              <a:t>20%(CKD, CSO</a:t>
            </a:r>
            <a:r>
              <a:rPr lang="ko-KR" altLang="en-US" sz="1500" b="1" dirty="0" smtClean="0"/>
              <a:t>등 간접영향</a:t>
            </a:r>
            <a:r>
              <a:rPr lang="en-US" altLang="ko-KR" sz="1500" b="1" dirty="0" smtClean="0"/>
              <a:t>)</a:t>
            </a:r>
            <a:endParaRPr lang="ko-KR" altLang="en-US" sz="1500" b="1" dirty="0"/>
          </a:p>
        </p:txBody>
      </p:sp>
      <p:graphicFrame>
        <p:nvGraphicFramePr>
          <p:cNvPr id="7" name="차트 6"/>
          <p:cNvGraphicFramePr/>
          <p:nvPr>
            <p:extLst>
              <p:ext uri="{D42A27DB-BD31-4B8C-83A1-F6EECF244321}">
                <p14:modId xmlns:p14="http://schemas.microsoft.com/office/powerpoint/2010/main" val="1545926030"/>
              </p:ext>
            </p:extLst>
          </p:nvPr>
        </p:nvGraphicFramePr>
        <p:xfrm>
          <a:off x="4103948" y="3695715"/>
          <a:ext cx="4572000" cy="27432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한국</a:t>
            </a:r>
            <a:r>
              <a:rPr lang="en-US" altLang="ko-KR" dirty="0"/>
              <a:t>GM</a:t>
            </a:r>
            <a:r>
              <a:rPr lang="ko-KR" altLang="en-US" dirty="0"/>
              <a:t>의 희생</a:t>
            </a:r>
            <a:r>
              <a:rPr lang="en-US" altLang="ko-KR" dirty="0"/>
              <a:t>, </a:t>
            </a:r>
            <a:r>
              <a:rPr lang="ko-KR" altLang="en-US" dirty="0"/>
              <a:t>돈은 본사가 번다</a:t>
            </a:r>
            <a:r>
              <a:rPr lang="en-US" altLang="ko-KR" dirty="0"/>
              <a:t>.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altLang="ko-KR" dirty="0" smtClean="0"/>
              <a:t>2009</a:t>
            </a:r>
            <a:r>
              <a:rPr lang="ko-KR" altLang="en-US" dirty="0" smtClean="0"/>
              <a:t>년 이후 </a:t>
            </a:r>
            <a:r>
              <a:rPr lang="ko-KR" altLang="en-US" dirty="0" err="1" smtClean="0"/>
              <a:t>오펠</a:t>
            </a:r>
            <a:r>
              <a:rPr lang="ko-KR" altLang="en-US" dirty="0" smtClean="0"/>
              <a:t> 구조조정 내역</a:t>
            </a:r>
            <a:endParaRPr lang="en-US" altLang="ko-KR" dirty="0" smtClean="0"/>
          </a:p>
          <a:p>
            <a:pPr lvl="1"/>
            <a:endParaRPr lang="en-US" altLang="ko-KR" sz="2400" dirty="0" smtClean="0"/>
          </a:p>
          <a:p>
            <a:pPr lvl="1"/>
            <a:r>
              <a:rPr lang="en-US" altLang="ko-KR" sz="2400" dirty="0" smtClean="0"/>
              <a:t>2010</a:t>
            </a:r>
            <a:r>
              <a:rPr lang="ko-KR" altLang="en-US" sz="2400" dirty="0" smtClean="0"/>
              <a:t>년 유럽 구조조정 기금 총 </a:t>
            </a:r>
            <a:r>
              <a:rPr lang="en-US" altLang="ko-KR" sz="2400" dirty="0" smtClean="0"/>
              <a:t>42</a:t>
            </a:r>
            <a:r>
              <a:rPr lang="ko-KR" altLang="en-US" sz="2400" dirty="0" smtClean="0"/>
              <a:t>억 달러</a:t>
            </a:r>
            <a:r>
              <a:rPr lang="en-US" altLang="ko-KR" sz="2400" dirty="0" smtClean="0"/>
              <a:t>(</a:t>
            </a:r>
            <a:r>
              <a:rPr lang="ko-KR" altLang="en-US" sz="2400" dirty="0" smtClean="0"/>
              <a:t>약 </a:t>
            </a:r>
            <a:r>
              <a:rPr lang="en-US" altLang="ko-KR" sz="2400" dirty="0" smtClean="0"/>
              <a:t>5</a:t>
            </a:r>
            <a:r>
              <a:rPr lang="ko-KR" altLang="en-US" sz="2400" dirty="0" smtClean="0"/>
              <a:t>조원</a:t>
            </a:r>
            <a:r>
              <a:rPr lang="en-US" altLang="ko-KR" sz="2400" dirty="0" smtClean="0"/>
              <a:t>)</a:t>
            </a:r>
            <a:endParaRPr lang="ko-KR" altLang="en-US" sz="2400" dirty="0" smtClean="0"/>
          </a:p>
          <a:p>
            <a:pPr lvl="1"/>
            <a:r>
              <a:rPr lang="ko-KR" altLang="en-US" sz="2400" dirty="0" smtClean="0"/>
              <a:t>자금은 </a:t>
            </a:r>
            <a:r>
              <a:rPr lang="en-US" altLang="ko-KR" sz="2400" dirty="0" smtClean="0"/>
              <a:t>Opel </a:t>
            </a:r>
            <a:r>
              <a:rPr lang="ko-KR" altLang="en-US" sz="2400" dirty="0" smtClean="0"/>
              <a:t>내부 </a:t>
            </a:r>
            <a:r>
              <a:rPr lang="en-US" altLang="ko-KR" sz="2400" dirty="0" smtClean="0"/>
              <a:t>33</a:t>
            </a:r>
            <a:r>
              <a:rPr lang="ko-KR" altLang="en-US" sz="2400" dirty="0" smtClean="0"/>
              <a:t>억 달러</a:t>
            </a:r>
            <a:r>
              <a:rPr lang="en-US" altLang="ko-KR" sz="2400" dirty="0" smtClean="0"/>
              <a:t>, </a:t>
            </a:r>
            <a:r>
              <a:rPr lang="ko-KR" altLang="en-US" sz="2400" dirty="0" smtClean="0"/>
              <a:t>본사 자본 확충 </a:t>
            </a:r>
            <a:r>
              <a:rPr lang="en-US" altLang="ko-KR" sz="2400" dirty="0" smtClean="0"/>
              <a:t>9</a:t>
            </a:r>
            <a:r>
              <a:rPr lang="ko-KR" altLang="en-US" sz="2400" dirty="0" smtClean="0"/>
              <a:t>억 달러</a:t>
            </a:r>
            <a:r>
              <a:rPr lang="en-US" altLang="ko-KR" sz="2400" dirty="0" smtClean="0"/>
              <a:t>.</a:t>
            </a:r>
            <a:endParaRPr lang="ko-KR" altLang="en-US" sz="2400" dirty="0" smtClean="0"/>
          </a:p>
          <a:p>
            <a:pPr lvl="1"/>
            <a:endParaRPr lang="en-US" altLang="ko-KR" sz="2400" dirty="0" smtClean="0"/>
          </a:p>
          <a:p>
            <a:pPr lvl="2"/>
            <a:r>
              <a:rPr lang="ko-KR" altLang="en-US" sz="2100" dirty="0" smtClean="0"/>
              <a:t>유럽 구제금융 상환금 </a:t>
            </a:r>
            <a:r>
              <a:rPr lang="en-US" altLang="ko-KR" sz="2100" dirty="0" smtClean="0"/>
              <a:t>14</a:t>
            </a:r>
            <a:r>
              <a:rPr lang="ko-KR" altLang="en-US" sz="2100" dirty="0" smtClean="0"/>
              <a:t>억 달러 지출</a:t>
            </a:r>
          </a:p>
          <a:p>
            <a:pPr lvl="2"/>
            <a:r>
              <a:rPr lang="ko-KR" altLang="en-US" sz="2100" dirty="0" err="1" smtClean="0"/>
              <a:t>안트베르펜</a:t>
            </a:r>
            <a:r>
              <a:rPr lang="ko-KR" altLang="en-US" sz="2100" dirty="0" smtClean="0"/>
              <a:t> 공장 폐쇄 퇴직금 등 </a:t>
            </a:r>
            <a:r>
              <a:rPr lang="en-US" altLang="ko-KR" sz="2100" dirty="0" smtClean="0"/>
              <a:t>5.3</a:t>
            </a:r>
            <a:r>
              <a:rPr lang="ko-KR" altLang="en-US" sz="2100" dirty="0" smtClean="0"/>
              <a:t>억 달러 지출</a:t>
            </a:r>
          </a:p>
          <a:p>
            <a:pPr lvl="2"/>
            <a:r>
              <a:rPr lang="ko-KR" altLang="en-US" sz="2100" dirty="0" smtClean="0"/>
              <a:t>영국</a:t>
            </a:r>
            <a:r>
              <a:rPr lang="en-US" altLang="ko-KR" sz="2100" dirty="0" smtClean="0"/>
              <a:t>, </a:t>
            </a:r>
            <a:r>
              <a:rPr lang="ko-KR" altLang="en-US" sz="2100" dirty="0" smtClean="0"/>
              <a:t>독일 법인 분리 자금 </a:t>
            </a:r>
            <a:r>
              <a:rPr lang="en-US" altLang="ko-KR" sz="2100" dirty="0" smtClean="0"/>
              <a:t>8</a:t>
            </a:r>
            <a:r>
              <a:rPr lang="ko-KR" altLang="en-US" sz="2100" dirty="0" smtClean="0"/>
              <a:t>천만 달러 지출</a:t>
            </a:r>
          </a:p>
          <a:p>
            <a:pPr lvl="2"/>
            <a:r>
              <a:rPr lang="ko-KR" altLang="en-US" sz="2100" dirty="0" smtClean="0"/>
              <a:t>스페인 희망퇴직 </a:t>
            </a:r>
            <a:r>
              <a:rPr lang="en-US" altLang="ko-KR" sz="2100" dirty="0" smtClean="0"/>
              <a:t>6</a:t>
            </a:r>
            <a:r>
              <a:rPr lang="ko-KR" altLang="en-US" sz="2100" dirty="0" smtClean="0"/>
              <a:t>천만 달러 지출</a:t>
            </a:r>
          </a:p>
          <a:p>
            <a:pPr lvl="2"/>
            <a:r>
              <a:rPr lang="ko-KR" altLang="en-US" sz="2100" dirty="0" smtClean="0"/>
              <a:t>나머지는 개발투자 및 운영자금 등으로 사용</a:t>
            </a:r>
          </a:p>
          <a:p>
            <a:pPr lvl="1"/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18B7AE-80DC-4569-A5B1-53E2C2CC9D8F}" type="slidenum">
              <a:rPr lang="ko-KR" altLang="en-US" smtClean="0"/>
              <a:pPr/>
              <a:t>22</a:t>
            </a:fld>
            <a:endParaRPr lang="ko-KR" altLang="en-US"/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한국</a:t>
            </a:r>
            <a:r>
              <a:rPr lang="en-US" altLang="ko-KR" dirty="0"/>
              <a:t>GM</a:t>
            </a:r>
            <a:r>
              <a:rPr lang="ko-KR" altLang="en-US" dirty="0"/>
              <a:t>의 희생</a:t>
            </a:r>
            <a:r>
              <a:rPr lang="en-US" altLang="ko-KR" dirty="0"/>
              <a:t>, </a:t>
            </a:r>
            <a:r>
              <a:rPr lang="ko-KR" altLang="en-US" dirty="0"/>
              <a:t>돈은 본사가 번다</a:t>
            </a:r>
            <a:r>
              <a:rPr lang="en-US" altLang="ko-KR" dirty="0"/>
              <a:t>.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 smtClean="0"/>
              <a:t>군산 공장 영향</a:t>
            </a:r>
            <a:endParaRPr lang="en-US" altLang="ko-KR" dirty="0" smtClean="0"/>
          </a:p>
          <a:p>
            <a:pPr lvl="1"/>
            <a:r>
              <a:rPr lang="ko-KR" altLang="en-US" dirty="0" err="1" smtClean="0"/>
              <a:t>크루즈는</a:t>
            </a:r>
            <a:r>
              <a:rPr lang="ko-KR" altLang="en-US" dirty="0" smtClean="0"/>
              <a:t> 미국</a:t>
            </a:r>
            <a:r>
              <a:rPr lang="en-US" altLang="ko-KR" dirty="0" smtClean="0"/>
              <a:t>, </a:t>
            </a:r>
            <a:r>
              <a:rPr lang="ko-KR" altLang="en-US" dirty="0" smtClean="0"/>
              <a:t>호주  생산 여파로 이미 감소세 </a:t>
            </a:r>
            <a:r>
              <a:rPr lang="ko-KR" altLang="en-US" dirty="0" err="1" smtClean="0"/>
              <a:t>뚜렷</a:t>
            </a:r>
            <a:endParaRPr lang="en-US" altLang="ko-KR" dirty="0" smtClean="0"/>
          </a:p>
          <a:p>
            <a:pPr lvl="2"/>
            <a:r>
              <a:rPr lang="en-US" altLang="ko-KR" dirty="0" smtClean="0"/>
              <a:t>`10</a:t>
            </a:r>
            <a:r>
              <a:rPr lang="ko-KR" altLang="en-US" dirty="0" smtClean="0"/>
              <a:t>년 </a:t>
            </a:r>
            <a:r>
              <a:rPr lang="en-US" altLang="ko-KR" dirty="0" smtClean="0"/>
              <a:t>17</a:t>
            </a:r>
            <a:r>
              <a:rPr lang="ko-KR" altLang="en-US" dirty="0" smtClean="0"/>
              <a:t>만대 </a:t>
            </a:r>
            <a:r>
              <a:rPr lang="en-US" altLang="ko-KR" dirty="0" smtClean="0">
                <a:sym typeface="Wingdings" pitchFamily="2" charset="2"/>
              </a:rPr>
              <a:t> `11</a:t>
            </a:r>
            <a:r>
              <a:rPr lang="ko-KR" altLang="en-US" dirty="0" smtClean="0">
                <a:sym typeface="Wingdings" pitchFamily="2" charset="2"/>
              </a:rPr>
              <a:t>년 </a:t>
            </a:r>
            <a:r>
              <a:rPr lang="en-US" altLang="ko-KR" dirty="0" smtClean="0">
                <a:sym typeface="Wingdings" pitchFamily="2" charset="2"/>
              </a:rPr>
              <a:t>14.5</a:t>
            </a:r>
            <a:r>
              <a:rPr lang="ko-KR" altLang="en-US" dirty="0" smtClean="0">
                <a:sym typeface="Wingdings" pitchFamily="2" charset="2"/>
              </a:rPr>
              <a:t>만대 </a:t>
            </a:r>
            <a:r>
              <a:rPr lang="en-US" altLang="ko-KR" dirty="0" smtClean="0">
                <a:sym typeface="Wingdings" pitchFamily="2" charset="2"/>
              </a:rPr>
              <a:t> `12</a:t>
            </a:r>
            <a:r>
              <a:rPr lang="ko-KR" altLang="en-US" dirty="0" smtClean="0">
                <a:sym typeface="Wingdings" pitchFamily="2" charset="2"/>
              </a:rPr>
              <a:t>년 </a:t>
            </a:r>
            <a:r>
              <a:rPr lang="en-US" altLang="ko-KR" dirty="0" smtClean="0">
                <a:sym typeface="Wingdings" pitchFamily="2" charset="2"/>
              </a:rPr>
              <a:t>? (</a:t>
            </a:r>
            <a:r>
              <a:rPr lang="ko-KR" altLang="en-US" dirty="0" smtClean="0">
                <a:sym typeface="Wingdings" pitchFamily="2" charset="2"/>
              </a:rPr>
              <a:t>폴란드 공장 증산</a:t>
            </a:r>
            <a:r>
              <a:rPr lang="en-US" altLang="ko-KR" dirty="0" smtClean="0">
                <a:sym typeface="Wingdings" pitchFamily="2" charset="2"/>
              </a:rPr>
              <a:t>?)</a:t>
            </a:r>
          </a:p>
          <a:p>
            <a:pPr lvl="2"/>
            <a:r>
              <a:rPr lang="en-US" altLang="ko-KR" dirty="0" smtClean="0">
                <a:sym typeface="Wingdings" pitchFamily="2" charset="2"/>
              </a:rPr>
              <a:t>GM</a:t>
            </a:r>
            <a:r>
              <a:rPr lang="ko-KR" altLang="en-US" dirty="0" smtClean="0">
                <a:sym typeface="Wingdings" pitchFamily="2" charset="2"/>
              </a:rPr>
              <a:t>은 세계 히트 상품 크루즈를 </a:t>
            </a:r>
            <a:r>
              <a:rPr lang="ko-KR" altLang="en-US" dirty="0" err="1" smtClean="0">
                <a:sym typeface="Wingdings" pitchFamily="2" charset="2"/>
              </a:rPr>
              <a:t>대륙별</a:t>
            </a:r>
            <a:r>
              <a:rPr lang="ko-KR" altLang="en-US" dirty="0" smtClean="0">
                <a:sym typeface="Wingdings" pitchFamily="2" charset="2"/>
              </a:rPr>
              <a:t> 생산 체제로 바꾸는 중</a:t>
            </a:r>
            <a:r>
              <a:rPr lang="en-US" altLang="ko-KR" dirty="0" smtClean="0">
                <a:sym typeface="Wingdings" pitchFamily="2" charset="2"/>
              </a:rPr>
              <a:t>.</a:t>
            </a:r>
          </a:p>
          <a:p>
            <a:pPr lvl="1"/>
            <a:endParaRPr lang="en-US" altLang="ko-KR" dirty="0" smtClean="0">
              <a:sym typeface="Wingdings" pitchFamily="2" charset="2"/>
            </a:endParaRPr>
          </a:p>
          <a:p>
            <a:pPr lvl="1"/>
            <a:r>
              <a:rPr lang="ko-KR" altLang="en-US" dirty="0" err="1" smtClean="0">
                <a:sym typeface="Wingdings" pitchFamily="2" charset="2"/>
              </a:rPr>
              <a:t>올란도는</a:t>
            </a:r>
            <a:r>
              <a:rPr lang="ko-KR" altLang="en-US" dirty="0" smtClean="0">
                <a:sym typeface="Wingdings" pitchFamily="2" charset="2"/>
              </a:rPr>
              <a:t> 미지수</a:t>
            </a:r>
            <a:endParaRPr lang="en-US" altLang="ko-KR" dirty="0" smtClean="0">
              <a:sym typeface="Wingdings" pitchFamily="2" charset="2"/>
            </a:endParaRPr>
          </a:p>
          <a:p>
            <a:pPr lvl="2"/>
            <a:r>
              <a:rPr lang="en-US" altLang="ko-KR" dirty="0" smtClean="0">
                <a:sym typeface="Wingdings" pitchFamily="2" charset="2"/>
              </a:rPr>
              <a:t>`11</a:t>
            </a:r>
            <a:r>
              <a:rPr lang="ko-KR" altLang="en-US" dirty="0" smtClean="0">
                <a:sym typeface="Wingdings" pitchFamily="2" charset="2"/>
              </a:rPr>
              <a:t>년 </a:t>
            </a:r>
            <a:r>
              <a:rPr lang="en-US" altLang="ko-KR" dirty="0" smtClean="0">
                <a:sym typeface="Wingdings" pitchFamily="2" charset="2"/>
              </a:rPr>
              <a:t>6.1</a:t>
            </a:r>
            <a:r>
              <a:rPr lang="ko-KR" altLang="en-US" dirty="0" smtClean="0">
                <a:sym typeface="Wingdings" pitchFamily="2" charset="2"/>
              </a:rPr>
              <a:t>만대 </a:t>
            </a:r>
            <a:r>
              <a:rPr lang="en-US" altLang="ko-KR" dirty="0" smtClean="0">
                <a:sym typeface="Wingdings" pitchFamily="2" charset="2"/>
              </a:rPr>
              <a:t>`12</a:t>
            </a:r>
            <a:r>
              <a:rPr lang="ko-KR" altLang="en-US" dirty="0" smtClean="0">
                <a:sym typeface="Wingdings" pitchFamily="2" charset="2"/>
              </a:rPr>
              <a:t>년 </a:t>
            </a:r>
            <a:r>
              <a:rPr lang="en-US" altLang="ko-KR" dirty="0" smtClean="0">
                <a:sym typeface="Wingdings" pitchFamily="2" charset="2"/>
              </a:rPr>
              <a:t>? (</a:t>
            </a:r>
            <a:r>
              <a:rPr lang="ko-KR" altLang="en-US" dirty="0" smtClean="0">
                <a:sym typeface="Wingdings" pitchFamily="2" charset="2"/>
              </a:rPr>
              <a:t>독일 공장</a:t>
            </a:r>
            <a:r>
              <a:rPr lang="en-US" altLang="ko-KR" dirty="0" smtClean="0">
                <a:sym typeface="Wingdings" pitchFamily="2" charset="2"/>
              </a:rPr>
              <a:t>)</a:t>
            </a:r>
          </a:p>
          <a:p>
            <a:pPr lvl="2"/>
            <a:r>
              <a:rPr lang="ko-KR" altLang="en-US" dirty="0" err="1" smtClean="0">
                <a:sym typeface="Wingdings" pitchFamily="2" charset="2"/>
              </a:rPr>
              <a:t>크루즈와</a:t>
            </a:r>
            <a:r>
              <a:rPr lang="ko-KR" altLang="en-US" dirty="0" smtClean="0">
                <a:sym typeface="Wingdings" pitchFamily="2" charset="2"/>
              </a:rPr>
              <a:t> 달리 </a:t>
            </a:r>
            <a:r>
              <a:rPr lang="ko-KR" altLang="en-US" dirty="0" err="1" smtClean="0">
                <a:sym typeface="Wingdings" pitchFamily="2" charset="2"/>
              </a:rPr>
              <a:t>올란도는</a:t>
            </a:r>
            <a:r>
              <a:rPr lang="ko-KR" altLang="en-US" dirty="0" smtClean="0">
                <a:sym typeface="Wingdings" pitchFamily="2" charset="2"/>
              </a:rPr>
              <a:t> 물량 이전 수준 미지수</a:t>
            </a:r>
            <a:endParaRPr lang="en-US" altLang="ko-KR" dirty="0" smtClean="0">
              <a:sym typeface="Wingdings" pitchFamily="2" charset="2"/>
            </a:endParaRPr>
          </a:p>
          <a:p>
            <a:pPr lvl="2"/>
            <a:r>
              <a:rPr lang="ko-KR" altLang="en-US" dirty="0" smtClean="0">
                <a:sym typeface="Wingdings" pitchFamily="2" charset="2"/>
              </a:rPr>
              <a:t>독일 공장의 비용 절감 계획 추진 정도에 따라 변화할 것</a:t>
            </a:r>
            <a:r>
              <a:rPr lang="en-US" altLang="ko-KR" dirty="0" smtClean="0">
                <a:sym typeface="Wingdings" pitchFamily="2" charset="2"/>
              </a:rPr>
              <a:t>.</a:t>
            </a:r>
          </a:p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18B7AE-80DC-4569-A5B1-53E2C2CC9D8F}" type="slidenum">
              <a:rPr lang="ko-KR" altLang="en-US" smtClean="0"/>
              <a:pPr/>
              <a:t>23</a:t>
            </a:fld>
            <a:endParaRPr lang="ko-KR" altLang="en-US"/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한국</a:t>
            </a:r>
            <a:r>
              <a:rPr lang="en-US" altLang="ko-KR" dirty="0" smtClean="0"/>
              <a:t>GM</a:t>
            </a:r>
            <a:r>
              <a:rPr lang="ko-KR" altLang="en-US" dirty="0" smtClean="0"/>
              <a:t>은 언제나 희생을 강요받는다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251520" y="1351309"/>
            <a:ext cx="8568952" cy="5102027"/>
          </a:xfrm>
        </p:spPr>
        <p:txBody>
          <a:bodyPr>
            <a:normAutofit fontScale="85000" lnSpcReduction="20000"/>
          </a:bodyPr>
          <a:lstStyle/>
          <a:p>
            <a:r>
              <a:rPr lang="ko-KR" altLang="en-US" dirty="0" smtClean="0"/>
              <a:t>독일 금속노조 </a:t>
            </a:r>
            <a:r>
              <a:rPr lang="en-US" altLang="ko-KR" dirty="0" smtClean="0"/>
              <a:t>2010</a:t>
            </a:r>
            <a:r>
              <a:rPr lang="ko-KR" altLang="en-US" dirty="0" smtClean="0"/>
              <a:t>년 단체협약</a:t>
            </a:r>
            <a:endParaRPr lang="en-US" altLang="ko-KR" dirty="0" smtClean="0"/>
          </a:p>
          <a:p>
            <a:pPr lvl="1"/>
            <a:r>
              <a:rPr lang="en-US" altLang="ko-KR" dirty="0" smtClean="0"/>
              <a:t>1</a:t>
            </a:r>
            <a:r>
              <a:rPr lang="ko-KR" altLang="en-US" dirty="0" err="1" smtClean="0"/>
              <a:t>만명</a:t>
            </a:r>
            <a:r>
              <a:rPr lang="ko-KR" altLang="en-US" dirty="0" smtClean="0"/>
              <a:t> 구조조정</a:t>
            </a:r>
            <a:r>
              <a:rPr lang="en-US" altLang="ko-KR" dirty="0" smtClean="0"/>
              <a:t>, </a:t>
            </a:r>
            <a:r>
              <a:rPr lang="ko-KR" altLang="en-US" dirty="0" smtClean="0"/>
              <a:t>연 </a:t>
            </a:r>
            <a:r>
              <a:rPr lang="en-US" altLang="ko-KR" dirty="0" smtClean="0"/>
              <a:t>2.6</a:t>
            </a:r>
            <a:r>
              <a:rPr lang="ko-KR" altLang="en-US" dirty="0" err="1" smtClean="0"/>
              <a:t>억유로</a:t>
            </a:r>
            <a:r>
              <a:rPr lang="en-US" altLang="ko-KR" dirty="0" smtClean="0"/>
              <a:t>(</a:t>
            </a:r>
            <a:r>
              <a:rPr lang="ko-KR" altLang="en-US" dirty="0" smtClean="0"/>
              <a:t>약 </a:t>
            </a:r>
            <a:r>
              <a:rPr lang="en-US" altLang="ko-KR" dirty="0" smtClean="0"/>
              <a:t>3</a:t>
            </a:r>
            <a:r>
              <a:rPr lang="ko-KR" altLang="en-US" dirty="0" smtClean="0"/>
              <a:t>천억 원</a:t>
            </a:r>
            <a:r>
              <a:rPr lang="en-US" altLang="ko-KR" dirty="0" smtClean="0"/>
              <a:t>) </a:t>
            </a:r>
            <a:r>
              <a:rPr lang="ko-KR" altLang="en-US" dirty="0" smtClean="0"/>
              <a:t>비용절감 합의</a:t>
            </a:r>
            <a:endParaRPr lang="en-US" altLang="ko-KR" dirty="0" smtClean="0"/>
          </a:p>
          <a:p>
            <a:pPr lvl="1"/>
            <a:r>
              <a:rPr lang="ko-KR" altLang="en-US" dirty="0" smtClean="0"/>
              <a:t>정리해고</a:t>
            </a:r>
            <a:r>
              <a:rPr lang="en-US" altLang="ko-KR" dirty="0" smtClean="0"/>
              <a:t>, </a:t>
            </a:r>
            <a:r>
              <a:rPr lang="ko-KR" altLang="en-US" dirty="0" smtClean="0"/>
              <a:t>공장폐쇄 시 금속노조와 사전 합의 </a:t>
            </a:r>
            <a:endParaRPr lang="en-US" altLang="ko-KR" dirty="0" smtClean="0"/>
          </a:p>
          <a:p>
            <a:endParaRPr lang="en-US" altLang="ko-KR" dirty="0" smtClean="0"/>
          </a:p>
          <a:p>
            <a:r>
              <a:rPr lang="ko-KR" altLang="en-US" dirty="0" smtClean="0"/>
              <a:t>산업은행의 견제 수단</a:t>
            </a:r>
            <a:endParaRPr lang="en-US" altLang="ko-KR" dirty="0" smtClean="0"/>
          </a:p>
          <a:p>
            <a:pPr lvl="1"/>
            <a:r>
              <a:rPr lang="ko-KR" altLang="en-US" dirty="0" smtClean="0"/>
              <a:t>본사에 대해 우선주 </a:t>
            </a:r>
            <a:r>
              <a:rPr lang="en-US" altLang="ko-KR" dirty="0" smtClean="0"/>
              <a:t>1</a:t>
            </a:r>
            <a:r>
              <a:rPr lang="ko-KR" altLang="en-US" dirty="0" smtClean="0"/>
              <a:t>조</a:t>
            </a:r>
            <a:r>
              <a:rPr lang="en-US" altLang="ko-KR" dirty="0"/>
              <a:t>6</a:t>
            </a:r>
            <a:r>
              <a:rPr lang="ko-KR" altLang="en-US" dirty="0" smtClean="0"/>
              <a:t>천억</a:t>
            </a:r>
            <a:r>
              <a:rPr lang="en-US" altLang="ko-KR" dirty="0" smtClean="0"/>
              <a:t>(+</a:t>
            </a:r>
            <a:r>
              <a:rPr lang="ko-KR" altLang="en-US" dirty="0" smtClean="0"/>
              <a:t>배당금 </a:t>
            </a:r>
            <a:r>
              <a:rPr lang="en-US" altLang="ko-KR" dirty="0" smtClean="0"/>
              <a:t>600</a:t>
            </a:r>
            <a:r>
              <a:rPr lang="ko-KR" altLang="en-US" dirty="0" smtClean="0"/>
              <a:t>억</a:t>
            </a:r>
            <a:r>
              <a:rPr lang="en-US" altLang="ko-KR" dirty="0" smtClean="0"/>
              <a:t>)</a:t>
            </a:r>
            <a:r>
              <a:rPr lang="ko-KR" altLang="en-US" dirty="0" smtClean="0"/>
              <a:t> 상환 요구 가능</a:t>
            </a:r>
            <a:r>
              <a:rPr lang="en-US" altLang="ko-KR" dirty="0" smtClean="0"/>
              <a:t>. </a:t>
            </a:r>
          </a:p>
          <a:p>
            <a:pPr lvl="1"/>
            <a:r>
              <a:rPr lang="ko-KR" altLang="en-US" dirty="0" err="1" smtClean="0"/>
              <a:t>한국지엠</a:t>
            </a:r>
            <a:r>
              <a:rPr lang="ko-KR" altLang="en-US" dirty="0" smtClean="0"/>
              <a:t> 이사회 </a:t>
            </a:r>
            <a:r>
              <a:rPr lang="ko-KR" altLang="en-US" dirty="0" err="1" smtClean="0"/>
              <a:t>비토권</a:t>
            </a:r>
            <a:r>
              <a:rPr lang="en-US" altLang="ko-KR" dirty="0" smtClean="0"/>
              <a:t> </a:t>
            </a:r>
            <a:r>
              <a:rPr lang="ko-KR" altLang="en-US" dirty="0" smtClean="0"/>
              <a:t>가지고 있음</a:t>
            </a:r>
            <a:r>
              <a:rPr lang="en-US" altLang="ko-KR" dirty="0" smtClean="0"/>
              <a:t>.(</a:t>
            </a:r>
            <a:r>
              <a:rPr lang="ko-KR" altLang="en-US" dirty="0" smtClean="0"/>
              <a:t>물량은 한국 권한 아님</a:t>
            </a:r>
            <a:r>
              <a:rPr lang="en-US" altLang="ko-KR" dirty="0" smtClean="0"/>
              <a:t>)</a:t>
            </a:r>
          </a:p>
          <a:p>
            <a:pPr lvl="1"/>
            <a:endParaRPr lang="en-US" altLang="ko-KR" dirty="0" smtClean="0"/>
          </a:p>
          <a:p>
            <a:r>
              <a:rPr lang="ko-KR" altLang="en-US" dirty="0" smtClean="0"/>
              <a:t>본사에 대한 투쟁이 필요하다</a:t>
            </a:r>
            <a:endParaRPr lang="en-US" altLang="ko-KR" dirty="0" smtClean="0"/>
          </a:p>
          <a:p>
            <a:pPr lvl="1"/>
            <a:r>
              <a:rPr lang="ko-KR" altLang="en-US" dirty="0" smtClean="0"/>
              <a:t> 현재 </a:t>
            </a:r>
            <a:r>
              <a:rPr lang="en-US" altLang="ko-KR" dirty="0" smtClean="0"/>
              <a:t>GM</a:t>
            </a:r>
            <a:r>
              <a:rPr lang="ko-KR" altLang="en-US" dirty="0" smtClean="0"/>
              <a:t>본사</a:t>
            </a:r>
            <a:r>
              <a:rPr lang="ko-KR" altLang="en-US" dirty="0"/>
              <a:t>는</a:t>
            </a:r>
            <a:r>
              <a:rPr lang="ko-KR" altLang="en-US" dirty="0" smtClean="0"/>
              <a:t> 유럽 부실을 한국 노동자에게 부담시킴</a:t>
            </a:r>
            <a:r>
              <a:rPr lang="en-US" altLang="ko-KR" dirty="0" smtClean="0"/>
              <a:t>.</a:t>
            </a:r>
          </a:p>
          <a:p>
            <a:pPr lvl="1"/>
            <a:r>
              <a:rPr lang="en-US" altLang="ko-KR" dirty="0" smtClean="0"/>
              <a:t> </a:t>
            </a:r>
            <a:r>
              <a:rPr lang="ko-KR" altLang="en-US" dirty="0" smtClean="0"/>
              <a:t>한국</a:t>
            </a:r>
            <a:r>
              <a:rPr lang="en-US" altLang="ko-KR" dirty="0" smtClean="0"/>
              <a:t>-</a:t>
            </a:r>
            <a:r>
              <a:rPr lang="ko-KR" altLang="en-US" dirty="0" smtClean="0"/>
              <a:t>독일 노동자 간 비용 경쟁은 본사의 의도</a:t>
            </a:r>
            <a:r>
              <a:rPr lang="en-US" altLang="ko-KR" dirty="0" smtClean="0"/>
              <a:t>.</a:t>
            </a:r>
          </a:p>
          <a:p>
            <a:pPr lvl="1"/>
            <a:r>
              <a:rPr lang="en-US" altLang="ko-KR" dirty="0" smtClean="0"/>
              <a:t> </a:t>
            </a:r>
            <a:r>
              <a:rPr lang="ko-KR" altLang="en-US" dirty="0" smtClean="0"/>
              <a:t>한국 경영진은 힘이 없음</a:t>
            </a:r>
            <a:r>
              <a:rPr lang="en-US" altLang="ko-KR" dirty="0" smtClean="0"/>
              <a:t>.</a:t>
            </a:r>
          </a:p>
          <a:p>
            <a:pPr lvl="1"/>
            <a:r>
              <a:rPr lang="ko-KR" altLang="en-US" dirty="0" smtClean="0"/>
              <a:t>이번 건을 계기로 </a:t>
            </a:r>
            <a:r>
              <a:rPr lang="en-US" altLang="ko-KR" dirty="0" smtClean="0"/>
              <a:t>‘</a:t>
            </a:r>
            <a:r>
              <a:rPr lang="ko-KR" altLang="en-US" dirty="0" smtClean="0"/>
              <a:t>고용</a:t>
            </a:r>
            <a:r>
              <a:rPr lang="en-US" altLang="ko-KR" dirty="0" smtClean="0"/>
              <a:t>, </a:t>
            </a:r>
            <a:r>
              <a:rPr lang="ko-KR" altLang="en-US" dirty="0" smtClean="0"/>
              <a:t>임금</a:t>
            </a:r>
            <a:r>
              <a:rPr lang="en-US" altLang="ko-KR" dirty="0" smtClean="0"/>
              <a:t>, </a:t>
            </a:r>
            <a:r>
              <a:rPr lang="ko-KR" altLang="en-US" dirty="0" smtClean="0"/>
              <a:t>노동시간</a:t>
            </a:r>
            <a:r>
              <a:rPr lang="en-US" altLang="ko-KR" dirty="0" smtClean="0"/>
              <a:t>’ </a:t>
            </a:r>
            <a:r>
              <a:rPr lang="ko-KR" altLang="en-US" dirty="0" smtClean="0"/>
              <a:t>등에 대한 포괄적 협약을 본사와 체결해볼 필요</a:t>
            </a:r>
            <a:r>
              <a:rPr lang="en-US" altLang="ko-KR" dirty="0" smtClean="0"/>
              <a:t>.</a:t>
            </a:r>
          </a:p>
          <a:p>
            <a:pPr lvl="1"/>
            <a:r>
              <a:rPr lang="en-US" altLang="ko-KR" dirty="0" smtClean="0"/>
              <a:t>2012</a:t>
            </a:r>
            <a:r>
              <a:rPr lang="ko-KR" altLang="en-US" dirty="0" smtClean="0"/>
              <a:t>년 정치적 계절에 산업은행에 대한 압박도 필요</a:t>
            </a:r>
            <a:r>
              <a:rPr lang="en-US" altLang="ko-KR" dirty="0" smtClean="0"/>
              <a:t>.</a:t>
            </a:r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18B7AE-80DC-4569-A5B1-53E2C2CC9D8F}" type="slidenum">
              <a:rPr lang="ko-KR" altLang="en-US" smtClean="0"/>
              <a:pPr/>
              <a:t>24</a:t>
            </a:fld>
            <a:endParaRPr lang="ko-KR" altLang="en-US"/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10. 2012</a:t>
            </a:r>
            <a:r>
              <a:rPr lang="ko-KR" altLang="en-US" dirty="0" smtClean="0"/>
              <a:t>년은 위기이자 기회다</a:t>
            </a:r>
            <a:r>
              <a:rPr lang="en-US" altLang="ko-KR" dirty="0" smtClean="0"/>
              <a:t>!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 smtClean="0"/>
              <a:t>위기 요인</a:t>
            </a:r>
            <a:endParaRPr lang="en-US" altLang="ko-KR" dirty="0" smtClean="0"/>
          </a:p>
          <a:p>
            <a:pPr lvl="1"/>
            <a:r>
              <a:rPr lang="ko-KR" altLang="en-US" dirty="0" smtClean="0"/>
              <a:t>유럽 재정 위기</a:t>
            </a:r>
            <a:r>
              <a:rPr lang="en-US" altLang="ko-KR" dirty="0" smtClean="0"/>
              <a:t>. </a:t>
            </a:r>
            <a:r>
              <a:rPr lang="ko-KR" altLang="en-US" dirty="0" smtClean="0"/>
              <a:t>유럽 수출 감소 가능</a:t>
            </a:r>
            <a:r>
              <a:rPr lang="en-US" altLang="ko-KR" dirty="0" smtClean="0"/>
              <a:t>. `11</a:t>
            </a:r>
            <a:r>
              <a:rPr lang="ko-KR" altLang="en-US" dirty="0" smtClean="0"/>
              <a:t>년 </a:t>
            </a:r>
            <a:r>
              <a:rPr lang="en-US" altLang="ko-KR" dirty="0" smtClean="0"/>
              <a:t>21</a:t>
            </a:r>
            <a:r>
              <a:rPr lang="ko-KR" altLang="en-US" dirty="0" smtClean="0"/>
              <a:t>만대수출</a:t>
            </a:r>
            <a:r>
              <a:rPr lang="en-US" altLang="ko-KR" dirty="0" smtClean="0"/>
              <a:t>.</a:t>
            </a:r>
          </a:p>
          <a:p>
            <a:pPr lvl="1"/>
            <a:r>
              <a:rPr lang="ko-KR" altLang="en-US" dirty="0" smtClean="0"/>
              <a:t>소형</a:t>
            </a:r>
            <a:r>
              <a:rPr lang="ko-KR" altLang="en-US" dirty="0"/>
              <a:t>차</a:t>
            </a:r>
            <a:r>
              <a:rPr lang="ko-KR" altLang="en-US" dirty="0" smtClean="0"/>
              <a:t> 글로벌 생산 확대</a:t>
            </a:r>
            <a:r>
              <a:rPr lang="en-US" altLang="ko-KR" dirty="0" smtClean="0"/>
              <a:t>. </a:t>
            </a:r>
          </a:p>
          <a:p>
            <a:pPr lvl="2"/>
            <a:r>
              <a:rPr lang="ko-KR" altLang="en-US" dirty="0" smtClean="0"/>
              <a:t>미국</a:t>
            </a:r>
            <a:r>
              <a:rPr lang="en-US" altLang="ko-KR" dirty="0" smtClean="0"/>
              <a:t>(</a:t>
            </a:r>
            <a:r>
              <a:rPr lang="ko-KR" altLang="en-US" dirty="0" err="1" smtClean="0"/>
              <a:t>크루즈</a:t>
            </a:r>
            <a:r>
              <a:rPr lang="en-US" altLang="ko-KR" dirty="0" smtClean="0"/>
              <a:t>, </a:t>
            </a:r>
            <a:r>
              <a:rPr lang="ko-KR" altLang="en-US" dirty="0" err="1" smtClean="0"/>
              <a:t>아베오</a:t>
            </a:r>
            <a:r>
              <a:rPr lang="en-US" altLang="ko-KR" dirty="0" smtClean="0"/>
              <a:t>). </a:t>
            </a:r>
            <a:r>
              <a:rPr lang="ko-KR" altLang="en-US" dirty="0" smtClean="0"/>
              <a:t>호주</a:t>
            </a:r>
            <a:r>
              <a:rPr lang="en-US" altLang="ko-KR" dirty="0" smtClean="0"/>
              <a:t>(</a:t>
            </a:r>
            <a:r>
              <a:rPr lang="ko-KR" altLang="en-US" dirty="0" err="1" smtClean="0"/>
              <a:t>크루즈</a:t>
            </a:r>
            <a:r>
              <a:rPr lang="ko-KR" altLang="en-US" dirty="0" smtClean="0"/>
              <a:t> 해치백</a:t>
            </a:r>
            <a:r>
              <a:rPr lang="en-US" altLang="ko-KR" dirty="0" smtClean="0"/>
              <a:t>)</a:t>
            </a:r>
          </a:p>
          <a:p>
            <a:pPr lvl="2"/>
            <a:endParaRPr lang="en-US" altLang="ko-KR" dirty="0"/>
          </a:p>
          <a:p>
            <a:r>
              <a:rPr lang="ko-KR" altLang="en-US" dirty="0" smtClean="0"/>
              <a:t>기회 요인</a:t>
            </a:r>
            <a:endParaRPr lang="en-US" altLang="ko-KR" dirty="0" smtClean="0"/>
          </a:p>
          <a:p>
            <a:pPr lvl="1"/>
            <a:r>
              <a:rPr lang="ko-KR" altLang="en-US" dirty="0" smtClean="0"/>
              <a:t>미국 경기 회복</a:t>
            </a:r>
            <a:r>
              <a:rPr lang="en-US" altLang="ko-KR" dirty="0" smtClean="0"/>
              <a:t>. </a:t>
            </a:r>
            <a:r>
              <a:rPr lang="ko-KR" altLang="en-US" dirty="0" smtClean="0"/>
              <a:t>미국 </a:t>
            </a:r>
            <a:r>
              <a:rPr lang="en-US" altLang="ko-KR" dirty="0" smtClean="0"/>
              <a:t>GM</a:t>
            </a:r>
            <a:r>
              <a:rPr lang="ko-KR" altLang="en-US" dirty="0" smtClean="0"/>
              <a:t>본사 이익 급증</a:t>
            </a:r>
            <a:endParaRPr lang="en-US" altLang="ko-KR" dirty="0" smtClean="0"/>
          </a:p>
          <a:p>
            <a:pPr lvl="2"/>
            <a:r>
              <a:rPr lang="en-US" altLang="ko-KR" dirty="0" smtClean="0"/>
              <a:t>`10</a:t>
            </a:r>
            <a:r>
              <a:rPr lang="ko-KR" altLang="en-US" dirty="0" err="1" smtClean="0"/>
              <a:t>년대비</a:t>
            </a:r>
            <a:r>
              <a:rPr lang="ko-KR" altLang="en-US" dirty="0" smtClean="0"/>
              <a:t> </a:t>
            </a:r>
            <a:r>
              <a:rPr lang="en-US" altLang="ko-KR" dirty="0" smtClean="0"/>
              <a:t>80% </a:t>
            </a:r>
            <a:r>
              <a:rPr lang="ko-KR" altLang="en-US" dirty="0" smtClean="0"/>
              <a:t>증가</a:t>
            </a:r>
            <a:r>
              <a:rPr lang="en-US" altLang="ko-KR" dirty="0" smtClean="0"/>
              <a:t>!</a:t>
            </a:r>
          </a:p>
          <a:p>
            <a:pPr lvl="1"/>
            <a:r>
              <a:rPr lang="ko-KR" altLang="en-US" dirty="0" smtClean="0"/>
              <a:t>국제적 교섭력 증가</a:t>
            </a:r>
            <a:r>
              <a:rPr lang="en-US" altLang="ko-KR" dirty="0" smtClean="0"/>
              <a:t>.</a:t>
            </a:r>
          </a:p>
          <a:p>
            <a:pPr lvl="2"/>
            <a:r>
              <a:rPr lang="ko-KR" altLang="en-US" dirty="0" smtClean="0"/>
              <a:t>한국</a:t>
            </a:r>
            <a:r>
              <a:rPr lang="en-US" altLang="ko-KR" dirty="0" smtClean="0"/>
              <a:t>GM</a:t>
            </a:r>
            <a:r>
              <a:rPr lang="ko-KR" altLang="en-US" dirty="0" smtClean="0"/>
              <a:t>영업이익은 올해 더욱 떨어질 것으로 전망</a:t>
            </a:r>
            <a:r>
              <a:rPr lang="en-US" altLang="ko-KR" dirty="0" smtClean="0"/>
              <a:t>. </a:t>
            </a:r>
            <a:r>
              <a:rPr lang="ko-KR" altLang="en-US" dirty="0" smtClean="0"/>
              <a:t>하지만 반대로 한국</a:t>
            </a:r>
            <a:r>
              <a:rPr lang="en-US" altLang="ko-KR" dirty="0" smtClean="0"/>
              <a:t>GM</a:t>
            </a:r>
            <a:r>
              <a:rPr lang="ko-KR" altLang="en-US" dirty="0" smtClean="0"/>
              <a:t>의 글로벌 영향력은 더욱 증가</a:t>
            </a:r>
            <a:r>
              <a:rPr lang="en-US" altLang="ko-KR" dirty="0" smtClean="0"/>
              <a:t>.</a:t>
            </a:r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18B7AE-80DC-4569-A5B1-53E2C2CC9D8F}" type="slidenum">
              <a:rPr lang="ko-KR" altLang="en-US" smtClean="0"/>
              <a:pPr/>
              <a:t>25</a:t>
            </a:fld>
            <a:endParaRPr lang="ko-KR" altLang="en-US"/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2012</a:t>
            </a:r>
            <a:r>
              <a:rPr lang="ko-KR" altLang="en-US" dirty="0" smtClean="0"/>
              <a:t>년은 위기이자 기회다</a:t>
            </a:r>
            <a:r>
              <a:rPr lang="en-US" altLang="ko-KR" dirty="0" smtClean="0"/>
              <a:t>!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ko-KR" altLang="en-US" dirty="0" smtClean="0"/>
              <a:t>경영감시</a:t>
            </a:r>
            <a:r>
              <a:rPr lang="en-US" altLang="ko-KR" dirty="0" smtClean="0"/>
              <a:t>, </a:t>
            </a:r>
            <a:r>
              <a:rPr lang="ko-KR" altLang="en-US" dirty="0" smtClean="0"/>
              <a:t>현장권력 회복이 중요</a:t>
            </a:r>
            <a:endParaRPr lang="en-US" altLang="ko-KR" dirty="0" smtClean="0"/>
          </a:p>
          <a:p>
            <a:pPr lvl="1"/>
            <a:r>
              <a:rPr lang="ko-KR" altLang="en-US" dirty="0" smtClean="0"/>
              <a:t>경영진 공장가동률</a:t>
            </a:r>
            <a:r>
              <a:rPr lang="en-US" altLang="ko-KR" dirty="0" smtClean="0"/>
              <a:t>, </a:t>
            </a:r>
            <a:r>
              <a:rPr lang="ko-KR" altLang="en-US" dirty="0" smtClean="0"/>
              <a:t>노동비용</a:t>
            </a:r>
            <a:r>
              <a:rPr lang="en-US" altLang="ko-KR" dirty="0" smtClean="0"/>
              <a:t>, </a:t>
            </a:r>
            <a:r>
              <a:rPr lang="ko-KR" altLang="en-US" dirty="0" smtClean="0"/>
              <a:t>생산성 등 문제로 바람잡기 나설 것</a:t>
            </a:r>
            <a:r>
              <a:rPr lang="en-US" altLang="ko-KR" dirty="0" smtClean="0"/>
              <a:t>.</a:t>
            </a:r>
          </a:p>
          <a:p>
            <a:pPr lvl="1"/>
            <a:r>
              <a:rPr lang="ko-KR" altLang="en-US" dirty="0" smtClean="0"/>
              <a:t>쫄지 말고 대응하는 것이 중요</a:t>
            </a:r>
            <a:r>
              <a:rPr lang="en-US" altLang="ko-KR" dirty="0" smtClean="0"/>
              <a:t>. </a:t>
            </a:r>
          </a:p>
          <a:p>
            <a:pPr lvl="1"/>
            <a:r>
              <a:rPr lang="ko-KR" altLang="en-US" dirty="0" smtClean="0"/>
              <a:t>경영 현황에 대한 투명한 공개 요구</a:t>
            </a:r>
            <a:r>
              <a:rPr lang="en-US" altLang="ko-KR" dirty="0" smtClean="0"/>
              <a:t>, </a:t>
            </a:r>
            <a:r>
              <a:rPr lang="ko-KR" altLang="en-US" dirty="0" smtClean="0"/>
              <a:t>한국</a:t>
            </a:r>
            <a:r>
              <a:rPr lang="en-US" altLang="ko-KR" dirty="0" smtClean="0"/>
              <a:t>GM</a:t>
            </a:r>
            <a:r>
              <a:rPr lang="ko-KR" altLang="en-US" dirty="0" smtClean="0"/>
              <a:t>노동자들에 대한 적절한 보상 요구</a:t>
            </a:r>
            <a:endParaRPr lang="en-US" altLang="ko-KR" dirty="0"/>
          </a:p>
          <a:p>
            <a:pPr lvl="1"/>
            <a:endParaRPr lang="en-US" altLang="ko-KR" dirty="0" smtClean="0"/>
          </a:p>
          <a:p>
            <a:r>
              <a:rPr lang="ko-KR" altLang="en-US" dirty="0" smtClean="0"/>
              <a:t>한국</a:t>
            </a:r>
            <a:r>
              <a:rPr lang="en-US" altLang="ko-KR" dirty="0" smtClean="0"/>
              <a:t>GM</a:t>
            </a:r>
            <a:r>
              <a:rPr lang="ko-KR" altLang="en-US" dirty="0" smtClean="0"/>
              <a:t>이 아니라 글로벌 </a:t>
            </a:r>
            <a:r>
              <a:rPr lang="en-US" altLang="ko-KR" dirty="0" smtClean="0"/>
              <a:t>GM</a:t>
            </a:r>
            <a:r>
              <a:rPr lang="ko-KR" altLang="en-US" dirty="0" smtClean="0"/>
              <a:t>을 보고 요구</a:t>
            </a:r>
            <a:r>
              <a:rPr lang="en-US" altLang="ko-KR" dirty="0" smtClean="0"/>
              <a:t>.</a:t>
            </a:r>
          </a:p>
          <a:p>
            <a:pPr lvl="1"/>
            <a:r>
              <a:rPr lang="ko-KR" altLang="en-US" dirty="0" smtClean="0"/>
              <a:t>한국</a:t>
            </a:r>
            <a:r>
              <a:rPr lang="en-US" altLang="ko-KR" dirty="0" smtClean="0"/>
              <a:t>GM</a:t>
            </a:r>
            <a:r>
              <a:rPr lang="ko-KR" altLang="en-US" dirty="0" smtClean="0"/>
              <a:t>은 글로벌 </a:t>
            </a:r>
            <a:r>
              <a:rPr lang="en-US" altLang="ko-KR" dirty="0" smtClean="0"/>
              <a:t>GM</a:t>
            </a:r>
            <a:r>
              <a:rPr lang="ko-KR" altLang="en-US" dirty="0" smtClean="0"/>
              <a:t>의 핏줄 역할</a:t>
            </a:r>
            <a:r>
              <a:rPr lang="en-US" altLang="ko-KR" dirty="0" smtClean="0"/>
              <a:t>. </a:t>
            </a:r>
            <a:r>
              <a:rPr lang="ko-KR" altLang="en-US" dirty="0" smtClean="0"/>
              <a:t>글로벌 </a:t>
            </a:r>
            <a:r>
              <a:rPr lang="en-US" altLang="ko-KR" dirty="0" smtClean="0"/>
              <a:t>GM </a:t>
            </a:r>
            <a:r>
              <a:rPr lang="ko-KR" altLang="en-US" dirty="0" smtClean="0"/>
              <a:t>성과에 따라 임금인상과 노동시간단축 등을 요구해야 함</a:t>
            </a:r>
            <a:endParaRPr lang="en-US" altLang="ko-KR" dirty="0" smtClean="0"/>
          </a:p>
          <a:p>
            <a:pPr lvl="1"/>
            <a:r>
              <a:rPr lang="ko-KR" altLang="en-US" dirty="0" smtClean="0"/>
              <a:t>미국</a:t>
            </a:r>
            <a:r>
              <a:rPr lang="en-US" altLang="ko-KR" dirty="0" smtClean="0"/>
              <a:t>UAW</a:t>
            </a:r>
            <a:r>
              <a:rPr lang="ko-KR" altLang="en-US" dirty="0" smtClean="0"/>
              <a:t>의 경우 미국 실적이 아니라 북미전체</a:t>
            </a:r>
            <a:r>
              <a:rPr lang="en-US" altLang="ko-KR" dirty="0" smtClean="0"/>
              <a:t>(</a:t>
            </a:r>
            <a:r>
              <a:rPr lang="ko-KR" altLang="en-US" dirty="0" smtClean="0"/>
              <a:t>캐나다</a:t>
            </a:r>
            <a:r>
              <a:rPr lang="en-US" altLang="ko-KR" dirty="0" smtClean="0"/>
              <a:t>, </a:t>
            </a:r>
            <a:r>
              <a:rPr lang="ko-KR" altLang="en-US" dirty="0" smtClean="0"/>
              <a:t>미국</a:t>
            </a:r>
            <a:r>
              <a:rPr lang="en-US" altLang="ko-KR" dirty="0" smtClean="0"/>
              <a:t>, </a:t>
            </a:r>
            <a:r>
              <a:rPr lang="ko-KR" altLang="en-US" dirty="0" smtClean="0"/>
              <a:t>멕시코</a:t>
            </a:r>
            <a:r>
              <a:rPr lang="en-US" altLang="ko-KR" dirty="0" smtClean="0"/>
              <a:t>) </a:t>
            </a:r>
            <a:r>
              <a:rPr lang="ko-KR" altLang="en-US" dirty="0" smtClean="0"/>
              <a:t>실적으로 평가하기로 단체협약 체결</a:t>
            </a:r>
            <a:r>
              <a:rPr lang="en-US" altLang="ko-KR" dirty="0" smtClean="0"/>
              <a:t>.</a:t>
            </a: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18B7AE-80DC-4569-A5B1-53E2C2CC9D8F}" type="slidenum">
              <a:rPr lang="ko-KR" altLang="en-US" smtClean="0"/>
              <a:pPr/>
              <a:t>26</a:t>
            </a:fld>
            <a:endParaRPr lang="ko-KR" altLang="en-US"/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제목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감사합니다</a:t>
            </a:r>
            <a:endParaRPr lang="ko-KR" altLang="en-US" dirty="0"/>
          </a:p>
        </p:txBody>
      </p:sp>
      <p:sp>
        <p:nvSpPr>
          <p:cNvPr id="6" name="텍스트 개체 틀 5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ko-KR" altLang="en-US" dirty="0" smtClean="0"/>
              <a:t>사회진보연대 부설 노동자운동연구소 </a:t>
            </a:r>
            <a:r>
              <a:rPr lang="en-US" altLang="ko-KR" dirty="0" smtClean="0"/>
              <a:t>(www.awm.or.kr)</a:t>
            </a:r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18B7AE-80DC-4569-A5B1-53E2C2CC9D8F}" type="slidenum">
              <a:rPr lang="ko-KR" altLang="en-US" smtClean="0"/>
              <a:pPr/>
              <a:t>27</a:t>
            </a:fld>
            <a:endParaRPr lang="ko-KR" altLang="en-US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1945</TotalTime>
  <Words>1724</Words>
  <Application>Microsoft Office PowerPoint</Application>
  <PresentationFormat>화면 슬라이드 쇼(4:3)</PresentationFormat>
  <Paragraphs>324</Paragraphs>
  <Slides>27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8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27</vt:i4>
      </vt:variant>
    </vt:vector>
  </HeadingPairs>
  <TitlesOfParts>
    <vt:vector size="36" baseType="lpstr">
      <vt:lpstr>굴림</vt:lpstr>
      <vt:lpstr>Arial</vt:lpstr>
      <vt:lpstr>Wingdings</vt:lpstr>
      <vt:lpstr>나눔고딕</vt:lpstr>
      <vt:lpstr>나눔명조</vt:lpstr>
      <vt:lpstr>휴먼둥근헤드라인</vt:lpstr>
      <vt:lpstr>맑은 고딕</vt:lpstr>
      <vt:lpstr>나눔고딕 ExtraBold</vt:lpstr>
      <vt:lpstr>Office 테마</vt:lpstr>
      <vt:lpstr>한국GM 현황과 문제점</vt:lpstr>
      <vt:lpstr>PowerPoint 프레젠테이션</vt:lpstr>
      <vt:lpstr>한국GM은 충분히 많은 돈을 벌고 있다</vt:lpstr>
      <vt:lpstr>한국GM은 충분히 많은 돈을 벌고 있다.</vt:lpstr>
      <vt:lpstr>한국GM은 충분히 많은 돈을 벌고 있다.</vt:lpstr>
      <vt:lpstr>한국GM은 충분히 많은 돈을 벌고 있다</vt:lpstr>
      <vt:lpstr>한국GM은 충분히 많은 돈을 벌고 있다</vt:lpstr>
      <vt:lpstr>2. 한국GM은 중국과 경쟁관계가 아니다</vt:lpstr>
      <vt:lpstr>한국GM은 중국과 경쟁관계가 아니다</vt:lpstr>
      <vt:lpstr>3. 공장 가동률은 잘못 계산되었다</vt:lpstr>
      <vt:lpstr>공장 가동률은 잘못 계산되었다</vt:lpstr>
      <vt:lpstr>4.한국은 세계에서 가장 오래 일한다</vt:lpstr>
      <vt:lpstr>한국은 세계에서 가장 오래 일한다 </vt:lpstr>
      <vt:lpstr>5. 주간연속2교대제,  못하는 것이 아니라 안하는 것</vt:lpstr>
      <vt:lpstr>주간연속2교대제,  못하는 것이 아니라 안하는 것</vt:lpstr>
      <vt:lpstr>6.GMS는 꼼수다</vt:lpstr>
      <vt:lpstr>GMS는 꼼수다</vt:lpstr>
      <vt:lpstr>7. 한국이 멈추면 글로벌 GM이 멈춘다</vt:lpstr>
      <vt:lpstr>8. 내수 강조는 노동통제용이다</vt:lpstr>
      <vt:lpstr>내수 강조는 노동통제용이다</vt:lpstr>
      <vt:lpstr>9. 한국GM의 희생, 돈은 본사가 번다.</vt:lpstr>
      <vt:lpstr>한국GM의 희생, 돈은 본사가 번다.</vt:lpstr>
      <vt:lpstr>한국GM의 희생, 돈은 본사가 번다.</vt:lpstr>
      <vt:lpstr>한국GM은 언제나 희생을 강요받는다</vt:lpstr>
      <vt:lpstr>10. 2012년은 위기이자 기회다!</vt:lpstr>
      <vt:lpstr>2012년은 위기이자 기회다!</vt:lpstr>
      <vt:lpstr>감사합니다</vt:lpstr>
    </vt:vector>
  </TitlesOfParts>
  <Company>Samsung Electronics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GM이 말하지 않은 12가지</dc:title>
  <dc:creator>jwhan</dc:creator>
  <cp:lastModifiedBy>yoni</cp:lastModifiedBy>
  <cp:revision>29</cp:revision>
  <dcterms:created xsi:type="dcterms:W3CDTF">2012-01-09T22:24:12Z</dcterms:created>
  <dcterms:modified xsi:type="dcterms:W3CDTF">2012-02-22T19:24:20Z</dcterms:modified>
</cp:coreProperties>
</file>