
<file path=[Content_Types].xml><?xml version="1.0" encoding="utf-8"?>
<Types xmlns="http://schemas.openxmlformats.org/package/2006/content-types"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64" r:id="rId4"/>
    <p:sldId id="265" r:id="rId5"/>
    <p:sldId id="270" r:id="rId6"/>
    <p:sldId id="272" r:id="rId7"/>
    <p:sldId id="260" r:id="rId8"/>
    <p:sldId id="274" r:id="rId9"/>
    <p:sldId id="277" r:id="rId10"/>
    <p:sldId id="276" r:id="rId11"/>
    <p:sldId id="278" r:id="rId12"/>
    <p:sldId id="279" r:id="rId13"/>
    <p:sldId id="275" r:id="rId14"/>
    <p:sldId id="280" r:id="rId1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69" autoAdjust="0"/>
    <p:restoredTop sz="94660"/>
  </p:normalViewPr>
  <p:slideViewPr>
    <p:cSldViewPr snapToGrid="0">
      <p:cViewPr varScale="1">
        <p:scale>
          <a:sx n="87" d="100"/>
          <a:sy n="87" d="100"/>
        </p:scale>
        <p:origin x="64" y="55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2pPr>
            <a:lvl3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3pPr>
            <a:lvl4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4pPr>
            <a:lvl5pPr>
              <a:defRPr>
                <a:latin typeface="나눔고딕" panose="020D0604000000000000" pitchFamily="50" charset="-127"/>
                <a:ea typeface="나눔고딕" panose="020D0604000000000000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  <a:latin typeface="나눔고딕" panose="020D0604000000000000" pitchFamily="50" charset="-127"/>
                <a:ea typeface="나눔고딕" panose="020D0604000000000000" pitchFamily="50" charset="-127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712588-04B1-427B-82EE-E8DB90309F08}" type="datetimeFigureOut">
              <a:rPr lang="en-US" dirty="0"/>
              <a:t>4/28/2015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FF9F0C5-380F-41C2-899A-BAC0F0927E16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4/28/2015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4/28/2015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4/28/2015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A54C80-263E-416B-A8E0-580EDEADCBDC}" type="datetimeFigureOut">
              <a:rPr lang="en-US" dirty="0"/>
              <a:t>4/28/2015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9954A3-9DFD-4C44-94BA-B95130A3BA1C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4/28/2015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제목 및 캡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캡션 있는 인용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인용문 있는 명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참 또는 거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C6B4A9-1611-4792-9094-5F34BCA07E0B}" type="datetimeFigureOut">
              <a:rPr lang="en-US" dirty="0"/>
              <a:t>4/28/2015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333C77-0158-454C-844F-B7AB9BD7DAD4}" type="slidenum">
              <a:rPr lang="en-US" dirty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4/28/2015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1BEF0D-F0BB-DE4B-95CE-6DB70DBA9567}" type="datetimeFigureOut">
              <a:rPr lang="en-US" dirty="0"/>
              <a:pPr/>
              <a:t>4/28/2015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5" r:id="rId4"/>
    <p:sldLayoutId id="2147483653" r:id="rId5"/>
    <p:sldLayoutId id="2147483654" r:id="rId6"/>
    <p:sldLayoutId id="2147483655" r:id="rId7"/>
    <p:sldLayoutId id="2147483666" r:id="rId8"/>
    <p:sldLayoutId id="2147483657" r:id="rId9"/>
    <p:sldLayoutId id="2147483660" r:id="rId10"/>
    <p:sldLayoutId id="2147483661" r:id="rId11"/>
    <p:sldLayoutId id="2147483662" r:id="rId12"/>
    <p:sldLayoutId id="2147483663" r:id="rId13"/>
    <p:sldLayoutId id="2147483664" r:id="rId14"/>
    <p:sldLayoutId id="2147483667" r:id="rId15"/>
    <p:sldLayoutId id="2147483659" r:id="rId16"/>
  </p:sldLayoutIdLst>
  <p:txStyles>
    <p:titleStyle>
      <a:lvl1pPr algn="l" defTabSz="457200" rtl="0" eaLnBrk="1" latinLnBrk="1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latinLnBrk="1" hangingPunct="1">
        <a:defRPr>
          <a:solidFill>
            <a:schemeClr val="tx2"/>
          </a:solidFill>
        </a:defRPr>
      </a:lvl2pPr>
      <a:lvl3pPr eaLnBrk="1" latinLnBrk="1" hangingPunct="1">
        <a:defRPr>
          <a:solidFill>
            <a:schemeClr val="tx2"/>
          </a:solidFill>
        </a:defRPr>
      </a:lvl3pPr>
      <a:lvl4pPr eaLnBrk="1" latinLnBrk="1" hangingPunct="1">
        <a:defRPr>
          <a:solidFill>
            <a:schemeClr val="tx2"/>
          </a:solidFill>
        </a:defRPr>
      </a:lvl4pPr>
      <a:lvl5pPr eaLnBrk="1" latinLnBrk="1" hangingPunct="1">
        <a:defRPr>
          <a:solidFill>
            <a:schemeClr val="tx2"/>
          </a:solidFill>
        </a:defRPr>
      </a:lvl5pPr>
      <a:lvl6pPr eaLnBrk="1" latinLnBrk="1" hangingPunct="1">
        <a:defRPr>
          <a:solidFill>
            <a:schemeClr val="tx2"/>
          </a:solidFill>
        </a:defRPr>
      </a:lvl6pPr>
      <a:lvl7pPr eaLnBrk="1" latinLnBrk="1" hangingPunct="1">
        <a:defRPr>
          <a:solidFill>
            <a:schemeClr val="tx2"/>
          </a:solidFill>
        </a:defRPr>
      </a:lvl7pPr>
      <a:lvl8pPr eaLnBrk="1" latinLnBrk="1" hangingPunct="1">
        <a:defRPr>
          <a:solidFill>
            <a:schemeClr val="tx2"/>
          </a:solidFill>
        </a:defRPr>
      </a:lvl8pPr>
      <a:lvl9pPr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1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wmf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wmf"/><Relationship Id="rId2" Type="http://schemas.openxmlformats.org/officeDocument/2006/relationships/image" Target="../media/image9.wmf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wmf"/><Relationship Id="rId4" Type="http://schemas.openxmlformats.org/officeDocument/2006/relationships/image" Target="../media/image11.w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07067" y="2061634"/>
            <a:ext cx="8818034" cy="1646302"/>
          </a:xfrm>
        </p:spPr>
        <p:txBody>
          <a:bodyPr/>
          <a:lstStyle/>
          <a:p>
            <a:pPr algn="ctr"/>
            <a:r>
              <a:rPr lang="ko-KR" altLang="en-US" sz="4400" dirty="0" smtClean="0"/>
              <a:t>서울디지털산업단지의 노동환경</a:t>
            </a:r>
            <a:endParaRPr lang="ko-KR" altLang="en-US" sz="4400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8818034" cy="1096899"/>
          </a:xfrm>
        </p:spPr>
        <p:txBody>
          <a:bodyPr/>
          <a:lstStyle/>
          <a:p>
            <a:pPr algn="ctr"/>
            <a:endParaRPr lang="ko-KR" alt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2431797" y="5630672"/>
            <a:ext cx="647004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latin typeface="+mj-ea"/>
                <a:ea typeface="+mj-ea"/>
              </a:rPr>
              <a:t>박준도 </a:t>
            </a:r>
            <a:r>
              <a:rPr lang="en-US" altLang="ko-KR" dirty="0" smtClean="0">
                <a:latin typeface="+mj-ea"/>
                <a:ea typeface="+mj-ea"/>
              </a:rPr>
              <a:t>| </a:t>
            </a:r>
            <a:r>
              <a:rPr lang="ko-KR" altLang="en-US" dirty="0" smtClean="0">
                <a:latin typeface="+mj-ea"/>
                <a:ea typeface="+mj-ea"/>
              </a:rPr>
              <a:t>사회진보연대 사무처장</a:t>
            </a:r>
            <a:r>
              <a:rPr lang="en-US" altLang="ko-KR" dirty="0" smtClean="0">
                <a:latin typeface="+mj-ea"/>
                <a:ea typeface="+mj-ea"/>
              </a:rPr>
              <a:t>, </a:t>
            </a:r>
            <a:r>
              <a:rPr lang="ko-KR" altLang="en-US" dirty="0" smtClean="0">
                <a:latin typeface="+mj-ea"/>
                <a:ea typeface="+mj-ea"/>
              </a:rPr>
              <a:t>노동자운동연구소 기획실장</a:t>
            </a:r>
            <a:endParaRPr lang="ko-KR" altLang="en-US" dirty="0"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8335000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구로공단 </a:t>
            </a:r>
            <a:r>
              <a:rPr lang="en-US" altLang="ko-KR" dirty="0"/>
              <a:t>1990</a:t>
            </a:r>
            <a:r>
              <a:rPr lang="ko-KR" altLang="en-US" dirty="0"/>
              <a:t>년대 </a:t>
            </a:r>
            <a:r>
              <a:rPr lang="ko-KR" altLang="en-US" dirty="0" smtClean="0"/>
              <a:t>산업구조조정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sz="2400" dirty="0" smtClean="0"/>
              <a:t>수출산업단지에서 내수산업단지로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b="1" dirty="0"/>
              <a:t>수출산업단지에서 </a:t>
            </a:r>
            <a:r>
              <a:rPr lang="ko-KR" altLang="en-US" b="1" dirty="0" smtClean="0"/>
              <a:t>내수산업단지로</a:t>
            </a:r>
            <a:endParaRPr lang="en-US" altLang="ko-KR" b="1" dirty="0"/>
          </a:p>
          <a:p>
            <a:pPr lvl="1"/>
            <a:r>
              <a:rPr lang="ko-KR" altLang="en-US" dirty="0" smtClean="0"/>
              <a:t>국제 수출환경 변화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기업의 생존전략 </a:t>
            </a:r>
            <a:r>
              <a:rPr lang="en-US" altLang="ko-KR" dirty="0" smtClean="0"/>
              <a:t>: </a:t>
            </a:r>
            <a:r>
              <a:rPr lang="ko-KR" altLang="en-US" dirty="0" smtClean="0"/>
              <a:t>구로공단에서 입주업체 급격한 변화 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내수업종이자 도시형 업종인 인쇄출판업체가 섬유산업을 대체</a:t>
            </a:r>
            <a:endParaRPr lang="en-US" altLang="ko-KR" dirty="0" smtClean="0"/>
          </a:p>
          <a:p>
            <a:r>
              <a:rPr lang="ko-KR" altLang="en-US" dirty="0" smtClean="0"/>
              <a:t>토지이용 고도화</a:t>
            </a:r>
            <a:r>
              <a:rPr lang="en-US" altLang="ko-KR" dirty="0" smtClean="0"/>
              <a:t>(</a:t>
            </a:r>
            <a:r>
              <a:rPr lang="ko-KR" altLang="en-US" dirty="0" smtClean="0"/>
              <a:t>공장용지 → 주거용지</a:t>
            </a:r>
            <a:r>
              <a:rPr lang="en-US" altLang="ko-KR" dirty="0" smtClean="0"/>
              <a:t>, </a:t>
            </a:r>
            <a:r>
              <a:rPr lang="ko-KR" altLang="en-US" dirty="0" smtClean="0"/>
              <a:t>상업용지</a:t>
            </a:r>
            <a:r>
              <a:rPr lang="en-US" altLang="ko-KR" dirty="0" smtClean="0"/>
              <a:t>)</a:t>
            </a:r>
            <a:r>
              <a:rPr lang="ko-KR" altLang="en-US" dirty="0" smtClean="0"/>
              <a:t>를 </a:t>
            </a:r>
            <a:r>
              <a:rPr lang="ko-KR" altLang="en-US" dirty="0"/>
              <a:t>통한 </a:t>
            </a:r>
            <a:r>
              <a:rPr lang="ko-KR" altLang="en-US" b="1" dirty="0"/>
              <a:t>부동산 재개발 </a:t>
            </a:r>
            <a:r>
              <a:rPr lang="ko-KR" altLang="en-US" b="1" dirty="0" smtClean="0"/>
              <a:t>압력</a:t>
            </a:r>
            <a:endParaRPr lang="ko-KR" altLang="en-US" b="1" dirty="0"/>
          </a:p>
          <a:p>
            <a:r>
              <a:rPr lang="ko-KR" altLang="en-US" dirty="0"/>
              <a:t>생산라인 폐쇄 → </a:t>
            </a:r>
            <a:r>
              <a:rPr lang="ko-KR" altLang="en-US" b="1" dirty="0" err="1"/>
              <a:t>탈제조업화</a:t>
            </a:r>
            <a:r>
              <a:rPr lang="en-US" altLang="ko-KR" b="1" dirty="0"/>
              <a:t>, </a:t>
            </a:r>
            <a:r>
              <a:rPr lang="ko-KR" altLang="en-US" b="1" dirty="0"/>
              <a:t>임차업체 증가</a:t>
            </a:r>
          </a:p>
          <a:p>
            <a:pPr marL="457200" lvl="1" indent="0">
              <a:buNone/>
            </a:pPr>
            <a:endParaRPr lang="en-US" altLang="ko-KR" dirty="0" smtClean="0"/>
          </a:p>
          <a:p>
            <a:pPr>
              <a:buFont typeface="Wingdings" panose="05000000000000000000" pitchFamily="2" charset="2"/>
              <a:buChar char="§"/>
            </a:pPr>
            <a:r>
              <a:rPr lang="ko-KR" altLang="en-US" dirty="0"/>
              <a:t>지대 상승 </a:t>
            </a:r>
            <a:r>
              <a:rPr lang="en-US" altLang="ko-KR" dirty="0"/>
              <a:t>: </a:t>
            </a:r>
            <a:r>
              <a:rPr lang="ko-KR" altLang="en-US" dirty="0"/>
              <a:t>평당 </a:t>
            </a:r>
            <a:r>
              <a:rPr lang="en-US" altLang="ko-KR" dirty="0"/>
              <a:t>100</a:t>
            </a:r>
            <a:r>
              <a:rPr lang="ko-KR" altLang="en-US" dirty="0"/>
              <a:t>만원 </a:t>
            </a:r>
            <a:r>
              <a:rPr lang="en-US" altLang="ko-KR" dirty="0"/>
              <a:t>(1991) </a:t>
            </a:r>
            <a:r>
              <a:rPr lang="ko-KR" altLang="en-US" dirty="0"/>
              <a:t>→ 평당 </a:t>
            </a:r>
            <a:r>
              <a:rPr lang="en-US" altLang="ko-KR" dirty="0"/>
              <a:t>250</a:t>
            </a:r>
            <a:r>
              <a:rPr lang="ko-KR" altLang="en-US" dirty="0"/>
              <a:t>만원 </a:t>
            </a:r>
            <a:r>
              <a:rPr lang="en-US" altLang="ko-KR" dirty="0"/>
              <a:t>(1999) </a:t>
            </a:r>
            <a:r>
              <a:rPr lang="en-US" altLang="ko-KR" sz="3600" dirty="0"/>
              <a:t>2.5</a:t>
            </a:r>
            <a:r>
              <a:rPr lang="ko-KR" altLang="en-US" sz="3600" dirty="0"/>
              <a:t>배</a:t>
            </a:r>
            <a:endParaRPr lang="ko-KR" altLang="en-US" dirty="0"/>
          </a:p>
          <a:p>
            <a:pPr>
              <a:buFont typeface="Wingdings" panose="05000000000000000000" pitchFamily="2" charset="2"/>
              <a:buChar char="§"/>
            </a:pPr>
            <a:r>
              <a:rPr lang="ko-KR" altLang="en-US" dirty="0" smtClean="0"/>
              <a:t>임차업체 </a:t>
            </a:r>
            <a:r>
              <a:rPr lang="ko-KR" altLang="en-US" dirty="0"/>
              <a:t>증가 </a:t>
            </a:r>
            <a:r>
              <a:rPr lang="en-US" altLang="ko-KR" dirty="0"/>
              <a:t>: 86</a:t>
            </a:r>
            <a:r>
              <a:rPr lang="ko-KR" altLang="en-US" dirty="0"/>
              <a:t>개사</a:t>
            </a:r>
            <a:r>
              <a:rPr lang="en-US" altLang="ko-KR" dirty="0"/>
              <a:t>(1993) </a:t>
            </a:r>
            <a:r>
              <a:rPr lang="ko-KR" altLang="en-US" dirty="0"/>
              <a:t>→ </a:t>
            </a:r>
            <a:r>
              <a:rPr lang="en-US" altLang="ko-KR" dirty="0"/>
              <a:t>214</a:t>
            </a:r>
            <a:r>
              <a:rPr lang="ko-KR" altLang="en-US" dirty="0"/>
              <a:t>개사 </a:t>
            </a:r>
            <a:r>
              <a:rPr lang="en-US" altLang="ko-KR" dirty="0"/>
              <a:t>(1999) </a:t>
            </a:r>
            <a:r>
              <a:rPr lang="en-US" altLang="ko-KR" sz="3200" dirty="0"/>
              <a:t>2.5</a:t>
            </a:r>
            <a:r>
              <a:rPr lang="ko-KR" altLang="en-US" sz="3200" dirty="0"/>
              <a:t>배 </a:t>
            </a:r>
            <a:endParaRPr lang="en-US" altLang="ko-KR" dirty="0"/>
          </a:p>
          <a:p>
            <a:pPr marL="457200" lvl="1" indent="0">
              <a:buNone/>
            </a:pPr>
            <a:endParaRPr lang="ko-KR" altLang="en-US" dirty="0"/>
          </a:p>
        </p:txBody>
      </p:sp>
      <p:sp>
        <p:nvSpPr>
          <p:cNvPr id="4" name="아래쪽 화살표 3"/>
          <p:cNvSpPr/>
          <p:nvPr/>
        </p:nvSpPr>
        <p:spPr>
          <a:xfrm rot="10800000">
            <a:off x="8169148" y="4621618"/>
            <a:ext cx="341376" cy="39694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아래쪽 화살표 4"/>
          <p:cNvSpPr/>
          <p:nvPr/>
        </p:nvSpPr>
        <p:spPr>
          <a:xfrm rot="10800000">
            <a:off x="7234982" y="5266659"/>
            <a:ext cx="341376" cy="382773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94819249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구로공단 </a:t>
            </a:r>
            <a:r>
              <a:rPr lang="en-US" altLang="ko-KR" dirty="0"/>
              <a:t>1990</a:t>
            </a:r>
            <a:r>
              <a:rPr lang="ko-KR" altLang="en-US" dirty="0"/>
              <a:t>년대 </a:t>
            </a:r>
            <a:r>
              <a:rPr lang="ko-KR" altLang="en-US" dirty="0" smtClean="0"/>
              <a:t>산업구조조정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en-US" altLang="ko-KR" dirty="0" smtClean="0"/>
              <a:t>- </a:t>
            </a:r>
            <a:r>
              <a:rPr lang="ko-KR" altLang="en-US" sz="2400" dirty="0" smtClean="0"/>
              <a:t>하청기지화</a:t>
            </a:r>
            <a:r>
              <a:rPr lang="en-US" altLang="ko-KR" sz="2400" dirty="0" smtClean="0"/>
              <a:t>, </a:t>
            </a:r>
            <a:r>
              <a:rPr lang="ko-KR" altLang="en-US" sz="2400" dirty="0" smtClean="0"/>
              <a:t>기혼여성노동력의 활용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b="1" dirty="0"/>
              <a:t>하청기지화</a:t>
            </a:r>
            <a:r>
              <a:rPr lang="ko-KR" altLang="en-US" dirty="0"/>
              <a:t> 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공장이전</a:t>
            </a:r>
            <a:r>
              <a:rPr lang="en-US" altLang="ko-KR" dirty="0" smtClean="0"/>
              <a:t>, </a:t>
            </a:r>
            <a:r>
              <a:rPr lang="ko-KR" altLang="en-US" dirty="0" smtClean="0"/>
              <a:t>기술혁신의 한계 → 생산조직의 유연성 확보</a:t>
            </a:r>
            <a:endParaRPr lang="en-US" altLang="ko-KR" dirty="0" smtClean="0"/>
          </a:p>
          <a:p>
            <a:pPr lvl="1"/>
            <a:r>
              <a:rPr lang="ko-KR" altLang="en-US" dirty="0"/>
              <a:t>대기업 분공장의 하청 자임</a:t>
            </a:r>
            <a:r>
              <a:rPr lang="en-US" altLang="ko-KR" dirty="0"/>
              <a:t>, </a:t>
            </a:r>
            <a:r>
              <a:rPr lang="ko-KR" altLang="en-US" dirty="0"/>
              <a:t>영세사업장으로 </a:t>
            </a:r>
            <a:r>
              <a:rPr lang="en-US" altLang="ko-KR" dirty="0" smtClean="0"/>
              <a:t>(</a:t>
            </a:r>
            <a:r>
              <a:rPr lang="ko-KR" altLang="en-US" dirty="0" smtClean="0"/>
              <a:t>재차</a:t>
            </a:r>
            <a:r>
              <a:rPr lang="en-US" altLang="ko-KR" dirty="0" smtClean="0"/>
              <a:t>) </a:t>
            </a:r>
            <a:r>
              <a:rPr lang="ko-KR" altLang="en-US" dirty="0" smtClean="0"/>
              <a:t>하청</a:t>
            </a:r>
            <a:endParaRPr lang="en-US" altLang="ko-KR" dirty="0" smtClean="0"/>
          </a:p>
          <a:p>
            <a:r>
              <a:rPr lang="ko-KR" altLang="en-US" dirty="0" smtClean="0"/>
              <a:t>생산조직의 유연성 확보 </a:t>
            </a:r>
            <a:r>
              <a:rPr lang="en-US" altLang="ko-KR" dirty="0" smtClean="0"/>
              <a:t>: </a:t>
            </a:r>
          </a:p>
          <a:p>
            <a:pPr lvl="1"/>
            <a:r>
              <a:rPr lang="ko-KR" altLang="en-US" dirty="0" smtClean="0"/>
              <a:t>① </a:t>
            </a:r>
            <a:r>
              <a:rPr lang="ko-KR" altLang="en-US" b="1" dirty="0"/>
              <a:t>외부하청 생산 </a:t>
            </a:r>
            <a:r>
              <a:rPr lang="ko-KR" altLang="en-US" dirty="0" smtClean="0"/>
              <a:t>② </a:t>
            </a:r>
            <a:r>
              <a:rPr lang="ko-KR" altLang="en-US" b="1" dirty="0" err="1"/>
              <a:t>소사장제</a:t>
            </a:r>
            <a:r>
              <a:rPr lang="ko-KR" altLang="en-US" b="1" dirty="0"/>
              <a:t> 도입 </a:t>
            </a:r>
            <a:r>
              <a:rPr lang="en-US" altLang="ko-KR" dirty="0"/>
              <a:t>: </a:t>
            </a:r>
            <a:r>
              <a:rPr lang="ko-KR" altLang="en-US" dirty="0"/>
              <a:t>사내하청의 기원</a:t>
            </a:r>
          </a:p>
          <a:p>
            <a:r>
              <a:rPr lang="ko-KR" altLang="en-US" dirty="0"/>
              <a:t>저임금 노동력 시장 의존 심화 </a:t>
            </a:r>
          </a:p>
          <a:p>
            <a:pPr lvl="1"/>
            <a:r>
              <a:rPr lang="ko-KR" altLang="en-US" dirty="0"/>
              <a:t>산업연수생 제도를 통한 </a:t>
            </a:r>
            <a:r>
              <a:rPr lang="ko-KR" altLang="en-US" b="1" dirty="0"/>
              <a:t>이주노동자 활용</a:t>
            </a:r>
          </a:p>
          <a:p>
            <a:pPr lvl="1"/>
            <a:r>
              <a:rPr lang="ko-KR" altLang="en-US" dirty="0" smtClean="0"/>
              <a:t>주거지역으로 하청 이동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생계긴박도가 </a:t>
            </a:r>
            <a:r>
              <a:rPr lang="ko-KR" altLang="en-US" dirty="0"/>
              <a:t>높은 </a:t>
            </a:r>
            <a:r>
              <a:rPr lang="en-US" altLang="ko-KR" b="1" dirty="0" smtClean="0"/>
              <a:t>“</a:t>
            </a:r>
            <a:r>
              <a:rPr lang="ko-KR" altLang="en-US" b="1" dirty="0" smtClean="0"/>
              <a:t>여성 </a:t>
            </a:r>
            <a:r>
              <a:rPr lang="ko-KR" altLang="en-US" b="1" dirty="0"/>
              <a:t>주부 </a:t>
            </a:r>
            <a:r>
              <a:rPr lang="ko-KR" altLang="en-US" b="1" dirty="0" smtClean="0"/>
              <a:t>노동력</a:t>
            </a:r>
            <a:r>
              <a:rPr lang="en-US" altLang="ko-KR" b="1" dirty="0" smtClean="0"/>
              <a:t>”</a:t>
            </a:r>
            <a:r>
              <a:rPr lang="ko-KR" altLang="en-US" b="1" dirty="0" smtClean="0"/>
              <a:t> 활용</a:t>
            </a:r>
            <a:endParaRPr lang="ko-KR" altLang="en-US" b="1" dirty="0"/>
          </a:p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3144909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/>
              <a:t>구로공단에서 서울디지털산업단지로</a:t>
            </a:r>
            <a:r>
              <a:rPr lang="en-US" altLang="ko-KR" dirty="0"/>
              <a:t>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4443411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구로산업단지 </a:t>
            </a:r>
            <a:r>
              <a:rPr lang="ko-KR" altLang="en-US" dirty="0"/>
              <a:t>첨단화 </a:t>
            </a:r>
            <a:r>
              <a:rPr lang="ko-KR" altLang="en-US" dirty="0" smtClean="0"/>
              <a:t>계획 수립</a:t>
            </a:r>
            <a:r>
              <a:rPr lang="en-US" altLang="ko-KR" dirty="0" smtClean="0"/>
              <a:t>. 1997.7.18.</a:t>
            </a:r>
          </a:p>
          <a:p>
            <a:r>
              <a:rPr lang="ko-KR" altLang="en-US" dirty="0" smtClean="0"/>
              <a:t>서울디지털산업단지로 명칭 변경</a:t>
            </a:r>
            <a:r>
              <a:rPr lang="en-US" altLang="ko-KR" dirty="0" smtClean="0"/>
              <a:t>. 2000.12.14.</a:t>
            </a:r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r>
              <a:rPr lang="ko-KR" altLang="en-US" dirty="0" err="1"/>
              <a:t>구로공단역</a:t>
            </a:r>
            <a:r>
              <a:rPr lang="ko-KR" altLang="en-US" dirty="0"/>
              <a:t> → </a:t>
            </a:r>
            <a:r>
              <a:rPr lang="ko-KR" altLang="en-US" dirty="0" err="1"/>
              <a:t>구로디지털단지역</a:t>
            </a:r>
            <a:r>
              <a:rPr lang="ko-KR" altLang="en-US" dirty="0"/>
              <a:t> </a:t>
            </a:r>
            <a:r>
              <a:rPr lang="en-US" altLang="ko-KR" dirty="0"/>
              <a:t>2004.4.23 </a:t>
            </a:r>
          </a:p>
          <a:p>
            <a:r>
              <a:rPr lang="ko-KR" altLang="en-US" dirty="0" err="1"/>
              <a:t>가리봉역</a:t>
            </a:r>
            <a:r>
              <a:rPr lang="ko-KR" altLang="en-US" dirty="0"/>
              <a:t> → </a:t>
            </a:r>
            <a:r>
              <a:rPr lang="ko-KR" altLang="en-US" dirty="0" err="1"/>
              <a:t>가산디지털단지역</a:t>
            </a:r>
            <a:r>
              <a:rPr lang="ko-KR" altLang="en-US" dirty="0"/>
              <a:t> </a:t>
            </a:r>
            <a:r>
              <a:rPr lang="en-US" altLang="ko-KR" dirty="0" smtClean="0"/>
              <a:t>2005.7.1</a:t>
            </a:r>
            <a:endParaRPr lang="ko-KR" alt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117599" y="2921000"/>
            <a:ext cx="22999749" cy="8252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338940600" descr="EMB0000157c820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06500" y="3143103"/>
            <a:ext cx="3035300" cy="2255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285266" y="2921000"/>
            <a:ext cx="22999749" cy="7478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338940840" descr="EMB0000157c820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9409" y="3143102"/>
            <a:ext cx="3035301" cy="22559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오른쪽 화살표 5"/>
          <p:cNvSpPr/>
          <p:nvPr/>
        </p:nvSpPr>
        <p:spPr>
          <a:xfrm>
            <a:off x="4770966" y="3919475"/>
            <a:ext cx="858136" cy="817341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292910" y="5399033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1973</a:t>
            </a:r>
            <a:endParaRPr lang="ko-KR" altLang="en-US" dirty="0"/>
          </a:p>
        </p:txBody>
      </p:sp>
      <p:sp>
        <p:nvSpPr>
          <p:cNvPr id="8" name="TextBox 7"/>
          <p:cNvSpPr txBox="1"/>
          <p:nvPr/>
        </p:nvSpPr>
        <p:spPr>
          <a:xfrm>
            <a:off x="7351069" y="5399033"/>
            <a:ext cx="67197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2013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89055690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/>
              <a:t>서울디지털산업단지 </a:t>
            </a:r>
            <a:r>
              <a:rPr lang="ko-KR" altLang="en-US" dirty="0" smtClean="0"/>
              <a:t>첨단화</a:t>
            </a:r>
            <a:endParaRPr lang="ko-KR" altLang="en-US" sz="24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77334" y="2160589"/>
            <a:ext cx="8596668" cy="3529011"/>
          </a:xfrm>
        </p:spPr>
        <p:txBody>
          <a:bodyPr>
            <a:normAutofit/>
          </a:bodyPr>
          <a:lstStyle/>
          <a:p>
            <a:r>
              <a:rPr lang="ko-KR" altLang="en-US" b="1" dirty="0" smtClean="0"/>
              <a:t>제조업</a:t>
            </a:r>
            <a:r>
              <a:rPr lang="ko-KR" altLang="en-US" dirty="0" smtClean="0"/>
              <a:t> 공단에서 </a:t>
            </a:r>
            <a:r>
              <a:rPr lang="ko-KR" altLang="en-US" b="1" dirty="0" smtClean="0"/>
              <a:t>생산자서비스업</a:t>
            </a:r>
            <a:r>
              <a:rPr lang="ko-KR" altLang="en-US" dirty="0" smtClean="0"/>
              <a:t> 공단으로</a:t>
            </a:r>
            <a:endParaRPr lang="en-US" altLang="ko-KR" dirty="0"/>
          </a:p>
          <a:p>
            <a:pPr lvl="1"/>
            <a:r>
              <a:rPr lang="en-US" altLang="ko-KR" dirty="0" smtClean="0"/>
              <a:t>2000</a:t>
            </a:r>
            <a:r>
              <a:rPr lang="ko-KR" altLang="en-US" dirty="0"/>
              <a:t>년대 중반 이후 </a:t>
            </a:r>
            <a:r>
              <a:rPr lang="ko-KR" altLang="en-US" dirty="0" smtClean="0"/>
              <a:t>생산자서비스업</a:t>
            </a:r>
            <a:r>
              <a:rPr lang="en-US" altLang="ko-KR" dirty="0" smtClean="0"/>
              <a:t> </a:t>
            </a:r>
            <a:r>
              <a:rPr lang="ko-KR" altLang="en-US" dirty="0" smtClean="0"/>
              <a:t>진입</a:t>
            </a:r>
            <a:endParaRPr lang="en-US" altLang="ko-KR" dirty="0"/>
          </a:p>
          <a:p>
            <a:pPr marL="0" lvl="1" indent="-36000000" defTabSz="269875">
              <a:buNone/>
              <a:tabLst>
                <a:tab pos="444500" algn="l"/>
              </a:tabLst>
            </a:pPr>
            <a:r>
              <a:rPr lang="en-US" altLang="ko-KR" dirty="0" smtClean="0"/>
              <a:t>	※ </a:t>
            </a:r>
            <a:r>
              <a:rPr lang="ko-KR" altLang="en-US" dirty="0"/>
              <a:t>생산자서비스업 </a:t>
            </a:r>
            <a:r>
              <a:rPr lang="en-US" altLang="ko-KR" dirty="0"/>
              <a:t>: </a:t>
            </a:r>
            <a:r>
              <a:rPr lang="ko-KR" altLang="en-US" dirty="0" smtClean="0"/>
              <a:t>기업을 </a:t>
            </a:r>
            <a:r>
              <a:rPr lang="ko-KR" altLang="en-US" dirty="0"/>
              <a:t>상대로 서비스업</a:t>
            </a:r>
            <a:r>
              <a:rPr lang="en-US" altLang="ko-KR" dirty="0"/>
              <a:t>. </a:t>
            </a:r>
            <a:r>
              <a:rPr lang="ko-KR" altLang="en-US" dirty="0"/>
              <a:t>금융보험</a:t>
            </a:r>
            <a:r>
              <a:rPr lang="en-US" altLang="ko-KR" dirty="0"/>
              <a:t>, </a:t>
            </a:r>
            <a:r>
              <a:rPr lang="ko-KR" altLang="en-US" dirty="0"/>
              <a:t>부동산임대</a:t>
            </a:r>
            <a:r>
              <a:rPr lang="en-US" altLang="ko-KR" dirty="0"/>
              <a:t>, </a:t>
            </a:r>
            <a:r>
              <a:rPr lang="ko-KR" altLang="en-US" dirty="0"/>
              <a:t>사업서비스</a:t>
            </a:r>
            <a:r>
              <a:rPr lang="en-US" altLang="ko-KR" dirty="0"/>
              <a:t>, </a:t>
            </a:r>
          </a:p>
          <a:p>
            <a:pPr marL="0" lvl="1" indent="-36000000" defTabSz="269875">
              <a:buNone/>
              <a:tabLst>
                <a:tab pos="444500" algn="l"/>
              </a:tabLst>
            </a:pPr>
            <a:r>
              <a:rPr lang="en-US" altLang="ko-KR" dirty="0" smtClean="0"/>
              <a:t>                                       </a:t>
            </a:r>
            <a:r>
              <a:rPr lang="ko-KR" altLang="en-US" dirty="0" smtClean="0"/>
              <a:t>폐기물수집</a:t>
            </a:r>
            <a:r>
              <a:rPr lang="en-US" altLang="ko-KR" dirty="0"/>
              <a:t>-</a:t>
            </a:r>
            <a:r>
              <a:rPr lang="ko-KR" altLang="en-US" dirty="0"/>
              <a:t>환경복원</a:t>
            </a:r>
            <a:r>
              <a:rPr lang="en-US" altLang="ko-KR" dirty="0"/>
              <a:t>, </a:t>
            </a:r>
            <a:r>
              <a:rPr lang="ko-KR" altLang="en-US" dirty="0"/>
              <a:t>전문과학기술</a:t>
            </a:r>
            <a:r>
              <a:rPr lang="en-US" altLang="ko-KR" dirty="0"/>
              <a:t>,</a:t>
            </a:r>
            <a:r>
              <a:rPr lang="ko-KR" altLang="en-US" dirty="0"/>
              <a:t>컴퓨터프로그래밍</a:t>
            </a:r>
            <a:r>
              <a:rPr lang="en-US" altLang="ko-KR" dirty="0"/>
              <a:t>, </a:t>
            </a:r>
            <a:r>
              <a:rPr lang="ko-KR" altLang="en-US" dirty="0"/>
              <a:t>정보서비스 </a:t>
            </a:r>
            <a:r>
              <a:rPr lang="ko-KR" altLang="en-US" dirty="0" smtClean="0"/>
              <a:t>등</a:t>
            </a:r>
            <a:endParaRPr lang="en-US" altLang="ko-KR" dirty="0" smtClean="0"/>
          </a:p>
          <a:p>
            <a:pPr marL="742950" lvl="2" indent="-342900"/>
            <a:r>
              <a:rPr lang="en-US" altLang="ko-KR" dirty="0"/>
              <a:t>2001</a:t>
            </a:r>
            <a:r>
              <a:rPr lang="ko-KR" altLang="en-US" dirty="0"/>
              <a:t>년 </a:t>
            </a:r>
            <a:r>
              <a:rPr lang="en-US" altLang="ko-KR" dirty="0"/>
              <a:t>IT</a:t>
            </a:r>
            <a:r>
              <a:rPr lang="ko-KR" altLang="en-US" dirty="0"/>
              <a:t>경기 후퇴</a:t>
            </a:r>
            <a:r>
              <a:rPr lang="en-US" altLang="ko-KR" dirty="0"/>
              <a:t>, </a:t>
            </a:r>
            <a:r>
              <a:rPr lang="ko-KR" altLang="en-US" dirty="0"/>
              <a:t>강남 </a:t>
            </a:r>
            <a:r>
              <a:rPr lang="ko-KR" altLang="en-US" dirty="0" smtClean="0"/>
              <a:t>테헤란 로의 </a:t>
            </a:r>
            <a:r>
              <a:rPr lang="en-US" altLang="ko-KR" dirty="0"/>
              <a:t>IT </a:t>
            </a:r>
            <a:r>
              <a:rPr lang="ko-KR" altLang="en-US" dirty="0"/>
              <a:t>업계가 서울단지로 대거 진입</a:t>
            </a:r>
            <a:r>
              <a:rPr lang="en-US" altLang="ko-KR" dirty="0"/>
              <a:t>. </a:t>
            </a:r>
          </a:p>
          <a:p>
            <a:r>
              <a:rPr lang="ko-KR" altLang="en-US" dirty="0" smtClean="0"/>
              <a:t>상업자본으로의 </a:t>
            </a:r>
            <a:r>
              <a:rPr lang="ko-KR" altLang="en-US" dirty="0"/>
              <a:t>변모</a:t>
            </a:r>
            <a:r>
              <a:rPr lang="en-US" altLang="ko-KR" dirty="0"/>
              <a:t>, </a:t>
            </a:r>
            <a:r>
              <a:rPr lang="ko-KR" altLang="en-US" b="1" dirty="0"/>
              <a:t>상업지구화</a:t>
            </a:r>
          </a:p>
          <a:p>
            <a:pPr lvl="1"/>
            <a:r>
              <a:rPr lang="ko-KR" altLang="en-US" dirty="0"/>
              <a:t>의류제조업 → 의류판매업 </a:t>
            </a:r>
            <a:r>
              <a:rPr lang="en-US" altLang="ko-KR" dirty="0"/>
              <a:t>(</a:t>
            </a:r>
            <a:r>
              <a:rPr lang="ko-KR" altLang="en-US" dirty="0" err="1"/>
              <a:t>까르뜨니트</a:t>
            </a:r>
            <a:r>
              <a:rPr lang="ko-KR" altLang="en-US" dirty="0"/>
              <a:t> → </a:t>
            </a:r>
            <a:r>
              <a:rPr lang="ko-KR" altLang="en-US" dirty="0" err="1"/>
              <a:t>마리오아울렛</a:t>
            </a:r>
            <a:r>
              <a:rPr lang="en-US" altLang="ko-KR" dirty="0"/>
              <a:t>)</a:t>
            </a:r>
            <a:endParaRPr lang="ko-KR" altLang="en-US" dirty="0"/>
          </a:p>
          <a:p>
            <a:pPr lvl="1"/>
            <a:r>
              <a:rPr lang="en-US" altLang="ko-KR" dirty="0"/>
              <a:t>2</a:t>
            </a:r>
            <a:r>
              <a:rPr lang="ko-KR" altLang="en-US" dirty="0"/>
              <a:t>단지 전체가 지식기반산업 집적지구로 </a:t>
            </a:r>
            <a:r>
              <a:rPr lang="en-US" altLang="ko-KR" dirty="0"/>
              <a:t>(</a:t>
            </a:r>
            <a:r>
              <a:rPr lang="ko-KR" altLang="en-US" dirty="0" err="1"/>
              <a:t>아파트형</a:t>
            </a:r>
            <a:r>
              <a:rPr lang="ko-KR" altLang="en-US" dirty="0"/>
              <a:t> 공장 </a:t>
            </a:r>
            <a:r>
              <a:rPr lang="en-US" altLang="ko-KR" dirty="0"/>
              <a:t>50%</a:t>
            </a:r>
            <a:r>
              <a:rPr lang="ko-KR" altLang="en-US" dirty="0"/>
              <a:t>까지 </a:t>
            </a:r>
            <a:r>
              <a:rPr lang="ko-KR" altLang="en-US" dirty="0" smtClean="0"/>
              <a:t>도소매판매업 </a:t>
            </a:r>
            <a:r>
              <a:rPr lang="ko-KR" altLang="en-US" dirty="0"/>
              <a:t>허용</a:t>
            </a:r>
            <a:r>
              <a:rPr lang="en-US" altLang="ko-KR" dirty="0" smtClean="0"/>
              <a:t>)</a:t>
            </a:r>
          </a:p>
          <a:p>
            <a:r>
              <a:rPr lang="ko-KR" altLang="en-US" dirty="0" smtClean="0"/>
              <a:t>공업용수를 공급하던 </a:t>
            </a:r>
            <a:r>
              <a:rPr lang="ko-KR" altLang="en-US" dirty="0" err="1" smtClean="0"/>
              <a:t>정수장</a:t>
            </a:r>
            <a:r>
              <a:rPr lang="ko-KR" altLang="en-US" dirty="0" smtClean="0"/>
              <a:t> 운영 중단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1421394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01134" y="471489"/>
            <a:ext cx="8596668" cy="925511"/>
          </a:xfrm>
        </p:spPr>
        <p:txBody>
          <a:bodyPr/>
          <a:lstStyle/>
          <a:p>
            <a:r>
              <a:rPr lang="ko-KR" altLang="en-US" b="1" dirty="0"/>
              <a:t>제조업 노동자 </a:t>
            </a:r>
            <a:r>
              <a:rPr lang="en-US" altLang="ko-KR" dirty="0"/>
              <a:t>1997</a:t>
            </a:r>
            <a:r>
              <a:rPr lang="ko-KR" altLang="en-US" dirty="0"/>
              <a:t>년 </a:t>
            </a:r>
            <a:r>
              <a:rPr lang="en-US" altLang="ko-KR" dirty="0"/>
              <a:t>1.5</a:t>
            </a:r>
            <a:r>
              <a:rPr lang="ko-KR" altLang="en-US" dirty="0"/>
              <a:t>만 명에서 </a:t>
            </a:r>
            <a:r>
              <a:rPr lang="en-US" altLang="ko-KR" dirty="0"/>
              <a:t>2011</a:t>
            </a:r>
            <a:r>
              <a:rPr lang="ko-KR" altLang="en-US" dirty="0"/>
              <a:t>년 </a:t>
            </a:r>
            <a:r>
              <a:rPr lang="en-US" altLang="ko-KR" dirty="0"/>
              <a:t>3.4</a:t>
            </a:r>
            <a:r>
              <a:rPr lang="ko-KR" altLang="en-US" dirty="0"/>
              <a:t>만 명 </a:t>
            </a:r>
            <a:r>
              <a:rPr lang="en-US" altLang="ko-KR" b="1" dirty="0"/>
              <a:t>2</a:t>
            </a:r>
            <a:r>
              <a:rPr lang="ko-KR" altLang="en-US" b="1" dirty="0" smtClean="0"/>
              <a:t>배</a:t>
            </a:r>
            <a:r>
              <a:rPr lang="ko-KR" altLang="en-US" dirty="0" smtClean="0"/>
              <a:t> 증가 </a:t>
            </a:r>
            <a:endParaRPr lang="en-US" altLang="ko-KR" dirty="0" smtClean="0"/>
          </a:p>
          <a:p>
            <a:r>
              <a:rPr lang="ko-KR" altLang="en-US" b="1" dirty="0" smtClean="0"/>
              <a:t>비제조업 노동자</a:t>
            </a:r>
            <a:r>
              <a:rPr lang="ko-KR" altLang="en-US" dirty="0" smtClean="0"/>
              <a:t>는 </a:t>
            </a:r>
            <a:r>
              <a:rPr lang="en-US" altLang="ko-KR" dirty="0" smtClean="0"/>
              <a:t>2001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0.1</a:t>
            </a:r>
            <a:r>
              <a:rPr lang="ko-KR" altLang="en-US" dirty="0" smtClean="0"/>
              <a:t>만 명에서 </a:t>
            </a:r>
            <a:r>
              <a:rPr lang="en-US" altLang="ko-KR" dirty="0" smtClean="0"/>
              <a:t>2011</a:t>
            </a:r>
            <a:r>
              <a:rPr lang="ko-KR" altLang="en-US" dirty="0" smtClean="0"/>
              <a:t>년 </a:t>
            </a:r>
            <a:r>
              <a:rPr lang="en-US" altLang="ko-KR" dirty="0" smtClean="0"/>
              <a:t>8.8</a:t>
            </a:r>
            <a:r>
              <a:rPr lang="ko-KR" altLang="en-US" dirty="0" smtClean="0"/>
              <a:t>만 명으로 </a:t>
            </a:r>
            <a:r>
              <a:rPr lang="en-US" altLang="ko-KR" b="1" dirty="0" smtClean="0"/>
              <a:t>66</a:t>
            </a:r>
            <a:r>
              <a:rPr lang="ko-KR" altLang="en-US" b="1" dirty="0" smtClean="0"/>
              <a:t>배</a:t>
            </a:r>
            <a:r>
              <a:rPr lang="ko-KR" altLang="en-US" dirty="0" smtClean="0"/>
              <a:t> 증가</a:t>
            </a:r>
            <a:endParaRPr lang="ko-KR" altLang="en-US" dirty="0"/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31434" y="1397000"/>
            <a:ext cx="7323666" cy="4967859"/>
          </a:xfrm>
          <a:prstGeom prst="rect">
            <a:avLst/>
          </a:prstGeom>
        </p:spPr>
      </p:pic>
      <p:sp>
        <p:nvSpPr>
          <p:cNvPr id="4" name="아래쪽 화살표 3"/>
          <p:cNvSpPr/>
          <p:nvPr/>
        </p:nvSpPr>
        <p:spPr>
          <a:xfrm rot="10800000">
            <a:off x="8222511" y="934244"/>
            <a:ext cx="205563" cy="241005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600188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77334" y="469901"/>
            <a:ext cx="8596668" cy="1320800"/>
          </a:xfrm>
        </p:spPr>
        <p:txBody>
          <a:bodyPr>
            <a:normAutofit/>
          </a:bodyPr>
          <a:lstStyle/>
          <a:p>
            <a:r>
              <a:rPr lang="ko-KR" altLang="en-US" dirty="0" smtClean="0"/>
              <a:t>노동시장 하향평준화</a:t>
            </a:r>
            <a:endParaRPr lang="ko-KR" altLang="en-US" sz="28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677334" y="1790701"/>
            <a:ext cx="9368366" cy="4724399"/>
          </a:xfrm>
        </p:spPr>
        <p:txBody>
          <a:bodyPr>
            <a:normAutofit/>
          </a:bodyPr>
          <a:lstStyle/>
          <a:p>
            <a:r>
              <a:rPr lang="ko-KR" altLang="en-US" b="1" dirty="0"/>
              <a:t>노동시장 하향평준화</a:t>
            </a:r>
          </a:p>
          <a:p>
            <a:pPr lvl="1"/>
            <a:r>
              <a:rPr lang="ko-KR" altLang="en-US" dirty="0"/>
              <a:t>저임금</a:t>
            </a:r>
            <a:r>
              <a:rPr lang="en-US" altLang="ko-KR" dirty="0"/>
              <a:t>․</a:t>
            </a:r>
            <a:r>
              <a:rPr lang="ko-KR" altLang="en-US" dirty="0"/>
              <a:t>장시간 </a:t>
            </a:r>
            <a:r>
              <a:rPr lang="ko-KR" altLang="en-US" dirty="0" smtClean="0"/>
              <a:t>노동 </a:t>
            </a:r>
            <a:r>
              <a:rPr lang="ko-KR" altLang="en-US" dirty="0"/>
              <a:t>만연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최저임금 </a:t>
            </a:r>
            <a:r>
              <a:rPr lang="ko-KR" altLang="en-US" dirty="0"/>
              <a:t>미만 </a:t>
            </a:r>
            <a:r>
              <a:rPr lang="en-US" altLang="ko-KR" dirty="0"/>
              <a:t>18.6%, </a:t>
            </a:r>
            <a:r>
              <a:rPr lang="ko-KR" altLang="en-US" dirty="0" err="1"/>
              <a:t>비정규직</a:t>
            </a:r>
            <a:r>
              <a:rPr lang="ko-KR" altLang="en-US" dirty="0"/>
              <a:t> </a:t>
            </a:r>
            <a:r>
              <a:rPr lang="en-US" altLang="ko-KR" dirty="0"/>
              <a:t>51.9% , </a:t>
            </a:r>
            <a:r>
              <a:rPr lang="ko-KR" altLang="en-US" dirty="0"/>
              <a:t>평균노동시간 </a:t>
            </a:r>
            <a:r>
              <a:rPr lang="en-US" altLang="ko-KR" dirty="0"/>
              <a:t>47.2</a:t>
            </a:r>
            <a:r>
              <a:rPr lang="ko-KR" altLang="en-US" dirty="0"/>
              <a:t>시간 </a:t>
            </a:r>
          </a:p>
          <a:p>
            <a:pPr lvl="1"/>
            <a:r>
              <a:rPr lang="ko-KR" altLang="en-US" dirty="0" smtClean="0"/>
              <a:t>새로운 </a:t>
            </a:r>
            <a:r>
              <a:rPr lang="ko-KR" altLang="en-US" dirty="0"/>
              <a:t>노동시장인 생산자서비스업에서도 </a:t>
            </a:r>
            <a:r>
              <a:rPr lang="ko-KR" altLang="en-US" dirty="0" err="1"/>
              <a:t>비정규직</a:t>
            </a:r>
            <a:r>
              <a:rPr lang="ko-KR" altLang="en-US" dirty="0"/>
              <a:t> 비율이 </a:t>
            </a:r>
            <a:r>
              <a:rPr lang="en-US" altLang="ko-KR" dirty="0"/>
              <a:t>52.9%</a:t>
            </a:r>
            <a:endParaRPr lang="ko-KR" altLang="en-US" dirty="0"/>
          </a:p>
          <a:p>
            <a:pPr lvl="1"/>
            <a:r>
              <a:rPr lang="ko-KR" altLang="en-US" dirty="0"/>
              <a:t>생산자서비스업에서도 성별화된 양상 </a:t>
            </a:r>
            <a:endParaRPr lang="en-US" altLang="ko-KR" dirty="0" smtClean="0"/>
          </a:p>
          <a:p>
            <a:pPr lvl="2"/>
            <a:r>
              <a:rPr lang="ko-KR" altLang="en-US" dirty="0" err="1"/>
              <a:t>콜센터</a:t>
            </a:r>
            <a:r>
              <a:rPr lang="en-US" altLang="ko-KR" dirty="0"/>
              <a:t>․</a:t>
            </a:r>
            <a:r>
              <a:rPr lang="ko-KR" altLang="en-US" dirty="0"/>
              <a:t>판매직</a:t>
            </a:r>
            <a:r>
              <a:rPr lang="en-US" altLang="ko-KR" dirty="0"/>
              <a:t>․</a:t>
            </a:r>
            <a:r>
              <a:rPr lang="ko-KR" altLang="en-US" dirty="0"/>
              <a:t>청소 등 </a:t>
            </a:r>
            <a:r>
              <a:rPr lang="ko-KR" altLang="en-US" dirty="0" err="1"/>
              <a:t>단순직이</a:t>
            </a:r>
            <a:r>
              <a:rPr lang="ko-KR" altLang="en-US" dirty="0"/>
              <a:t> </a:t>
            </a:r>
            <a:r>
              <a:rPr lang="en-US" altLang="ko-KR" dirty="0"/>
              <a:t>40</a:t>
            </a:r>
            <a:r>
              <a:rPr lang="ko-KR" altLang="en-US" dirty="0"/>
              <a:t>대</a:t>
            </a:r>
            <a:r>
              <a:rPr lang="en-US" altLang="ko-KR" dirty="0"/>
              <a:t>~60</a:t>
            </a:r>
            <a:r>
              <a:rPr lang="ko-KR" altLang="en-US" dirty="0"/>
              <a:t>대 여성노동자에게로 집중</a:t>
            </a:r>
          </a:p>
          <a:p>
            <a:endParaRPr lang="ko-KR" alt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320800" y="3721099"/>
            <a:ext cx="14266000" cy="534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232287960" descr="EMB00001734938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0800" y="3849672"/>
            <a:ext cx="3241428" cy="233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4889499" y="3531386"/>
            <a:ext cx="13516753" cy="524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7" name="_x376028888" descr="EMB00001734939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9499" y="3849672"/>
            <a:ext cx="3132113" cy="2336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519572" y="6307596"/>
            <a:ext cx="273985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2011 </a:t>
            </a:r>
            <a:r>
              <a:rPr lang="ko-KR" altLang="en-US" sz="1400" dirty="0" smtClean="0">
                <a:latin typeface="나눔고딕" panose="020D0604000000000000" pitchFamily="50" charset="-127"/>
                <a:ea typeface="나눔고딕" panose="020D0604000000000000" pitchFamily="50" charset="-127"/>
              </a:rPr>
              <a:t>서울남부 노동환경실태조사</a:t>
            </a:r>
            <a:endParaRPr lang="ko-KR" altLang="en-US" sz="1400" dirty="0">
              <a:latin typeface="나눔고딕" panose="020D0604000000000000" pitchFamily="50" charset="-127"/>
              <a:ea typeface="나눔고딕" panose="020D0604000000000000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31558915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o-KR" altLang="en-US" dirty="0" smtClean="0"/>
              <a:t>노동시장 하향평준화</a:t>
            </a:r>
            <a:endParaRPr lang="ko-KR" altLang="en-US" sz="2800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altLang="ko-KR" b="1" dirty="0" smtClean="0"/>
              <a:t>2011</a:t>
            </a:r>
            <a:r>
              <a:rPr lang="ko-KR" altLang="en-US" b="1" dirty="0"/>
              <a:t>년 → </a:t>
            </a:r>
            <a:r>
              <a:rPr lang="en-US" altLang="ko-KR" b="1" dirty="0"/>
              <a:t>2013</a:t>
            </a:r>
            <a:r>
              <a:rPr lang="ko-KR" altLang="en-US" b="1" dirty="0"/>
              <a:t>년 실질임금 제자리 </a:t>
            </a:r>
            <a:r>
              <a:rPr lang="en-US" altLang="ko-KR" b="1" dirty="0"/>
              <a:t>(0.9%) </a:t>
            </a:r>
            <a:endParaRPr lang="ko-KR" altLang="en-US" b="1" dirty="0"/>
          </a:p>
          <a:p>
            <a:pPr lvl="1"/>
            <a:r>
              <a:rPr lang="ko-KR" altLang="en-US" dirty="0"/>
              <a:t>최저임금 노동자만 법정최저임금 인상분만큼 상승 </a:t>
            </a:r>
            <a:r>
              <a:rPr lang="en-US" altLang="ko-KR" dirty="0"/>
              <a:t>(4.5%)</a:t>
            </a:r>
            <a:endParaRPr lang="ko-KR" altLang="en-US" dirty="0"/>
          </a:p>
          <a:p>
            <a:pPr lvl="1"/>
            <a:r>
              <a:rPr lang="ko-KR" altLang="en-US" dirty="0"/>
              <a:t>저임금</a:t>
            </a:r>
            <a:r>
              <a:rPr lang="en-US" altLang="ko-KR" dirty="0"/>
              <a:t>, </a:t>
            </a:r>
            <a:r>
              <a:rPr lang="ko-KR" altLang="en-US" dirty="0"/>
              <a:t>중위임금 구간대의 노동자는 </a:t>
            </a:r>
            <a:r>
              <a:rPr lang="en-US" altLang="ko-KR" dirty="0"/>
              <a:t>–5.4</a:t>
            </a:r>
            <a:r>
              <a:rPr lang="ko-KR" altLang="en-US" dirty="0"/>
              <a:t>에서 </a:t>
            </a:r>
            <a:r>
              <a:rPr lang="en-US" altLang="ko-KR" dirty="0"/>
              <a:t>–8.6</a:t>
            </a:r>
            <a:r>
              <a:rPr lang="ko-KR" altLang="en-US" dirty="0"/>
              <a:t>만큼 오히려 </a:t>
            </a:r>
            <a:r>
              <a:rPr lang="ko-KR" altLang="en-US" dirty="0" smtClean="0"/>
              <a:t>삭감</a:t>
            </a:r>
            <a:endParaRPr lang="en-US" altLang="ko-KR" dirty="0"/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8119503"/>
              </p:ext>
            </p:extLst>
          </p:nvPr>
        </p:nvGraphicFramePr>
        <p:xfrm>
          <a:off x="1146002" y="3551766"/>
          <a:ext cx="8128000" cy="2225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2011</a:t>
                      </a:r>
                      <a:r>
                        <a:rPr lang="en-US" altLang="ko-KR" baseline="0" dirty="0" smtClean="0"/>
                        <a:t> </a:t>
                      </a:r>
                      <a:r>
                        <a:rPr lang="ko-KR" altLang="en-US" baseline="0" dirty="0" smtClean="0"/>
                        <a:t>실질임금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dirty="0" smtClean="0"/>
                        <a:t>2013 </a:t>
                      </a:r>
                      <a:r>
                        <a:rPr lang="ko-KR" altLang="en-US" dirty="0" smtClean="0"/>
                        <a:t>실질임금</a:t>
                      </a:r>
                      <a:endParaRPr lang="ko-KR" alt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ko-KR" altLang="en-US" dirty="0" smtClean="0"/>
                        <a:t>실질임금인상률</a:t>
                      </a:r>
                      <a:endParaRPr lang="ko-KR" altLang="en-US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0~4860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ase" latinLnBrk="0"/>
                      <a:r>
                        <a:rPr lang="en-US" altLang="ko-K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101.8</a:t>
                      </a:r>
                      <a:endParaRPr lang="en-US" altLang="ko-KR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ase" latinLnBrk="0"/>
                      <a:r>
                        <a:rPr lang="en-US" altLang="ko-K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106.4</a:t>
                      </a:r>
                      <a:endParaRPr lang="en-US" altLang="ko-KR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4.5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4860~6000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136.7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ase" latinLnBrk="0"/>
                      <a:r>
                        <a:rPr lang="en-US" altLang="ko-K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129.4</a:t>
                      </a:r>
                      <a:endParaRPr lang="en-US" altLang="ko-KR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-5.4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6000~7500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165.9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ase" latinLnBrk="0"/>
                      <a:r>
                        <a:rPr lang="en-US" altLang="ko-K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151.6</a:t>
                      </a:r>
                      <a:endParaRPr lang="en-US" altLang="ko-KR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r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-8.6</a:t>
                      </a: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fontAlgn="base" latinLnBrk="1"/>
                      <a:r>
                        <a:rPr lang="en-US" altLang="ko-K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7500~10000</a:t>
                      </a:r>
                      <a:endParaRPr lang="en-US" altLang="ko-KR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ase" latinLnBrk="0"/>
                      <a:r>
                        <a:rPr lang="en-US" altLang="ko-K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204.1</a:t>
                      </a:r>
                      <a:endParaRPr lang="en-US" altLang="ko-KR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ase" latinLnBrk="0"/>
                      <a:r>
                        <a:rPr lang="en-US" altLang="ko-K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189.3</a:t>
                      </a:r>
                      <a:endParaRPr lang="en-US" altLang="ko-KR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ase" latinLnBrk="0"/>
                      <a:r>
                        <a:rPr lang="en-US" altLang="ko-KR" sz="18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-7.3</a:t>
                      </a:r>
                      <a:endParaRPr lang="en-US" altLang="ko-KR" sz="18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marL="0" marR="0" indent="0" algn="l" defTabSz="4572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10000~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ase" latinLnBrk="0"/>
                      <a:r>
                        <a:rPr lang="en-US" altLang="ko-K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319.4</a:t>
                      </a:r>
                      <a:endParaRPr lang="en-US" altLang="ko-KR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ase" latinLnBrk="0"/>
                      <a:r>
                        <a:rPr lang="en-US" altLang="ko-KR" sz="18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301.3</a:t>
                      </a:r>
                      <a:endParaRPr lang="en-US" altLang="ko-KR" sz="180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 fontAlgn="base" latinLnBrk="0"/>
                      <a:r>
                        <a:rPr lang="en-US" altLang="ko-KR" sz="1800" kern="1200" dirty="0" smtClean="0">
                          <a:solidFill>
                            <a:srgbClr val="FF0000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-5.7</a:t>
                      </a:r>
                      <a:endParaRPr lang="en-US" altLang="ko-KR" sz="1800" kern="1200" dirty="0">
                        <a:solidFill>
                          <a:srgbClr val="FF0000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3454400" y="6041362"/>
            <a:ext cx="422102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2011, 2013 </a:t>
            </a:r>
            <a:r>
              <a:rPr lang="ko-KR" altLang="en-US" dirty="0" smtClean="0"/>
              <a:t>서울남부 노동환경실태조사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7925263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684649" y="646176"/>
            <a:ext cx="8596668" cy="714451"/>
          </a:xfrm>
        </p:spPr>
        <p:txBody>
          <a:bodyPr/>
          <a:lstStyle/>
          <a:p>
            <a:r>
              <a:rPr lang="ko-KR" altLang="en-US" dirty="0" smtClean="0"/>
              <a:t>저임금 장시간 노동</a:t>
            </a:r>
            <a:endParaRPr lang="ko-KR" alt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2253082" y="1719072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5" name="_x341916864" descr="EMB00001624297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3584" y="1719072"/>
            <a:ext cx="4037990" cy="3368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3"/>
          <p:cNvSpPr>
            <a:spLocks noChangeArrowheads="1"/>
          </p:cNvSpPr>
          <p:nvPr/>
        </p:nvSpPr>
        <p:spPr bwMode="auto">
          <a:xfrm>
            <a:off x="1367943" y="5205289"/>
            <a:ext cx="3496666" cy="24622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돋움" panose="020B0600000101010101" pitchFamily="50" charset="-127"/>
                <a:ea typeface="돋움" panose="020B0600000101010101" pitchFamily="50" charset="-127"/>
              </a:rPr>
              <a:t>&lt;</a:t>
            </a:r>
            <a:r>
              <a:rPr kumimoji="0" lang="ko-KR" altLang="en-US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돋움" panose="020B0600000101010101" pitchFamily="50" charset="-127"/>
                <a:ea typeface="돋움" panose="020B0600000101010101" pitchFamily="50" charset="-127"/>
              </a:rPr>
              <a:t>그림 </a:t>
            </a:r>
            <a:r>
              <a:rPr kumimoji="0" lang="en-US" altLang="ko-KR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돋움" panose="020B0600000101010101" pitchFamily="50" charset="-127"/>
                <a:ea typeface="돋움" panose="020B0600000101010101" pitchFamily="50" charset="-127"/>
              </a:rPr>
              <a:t>5&gt; </a:t>
            </a:r>
            <a:r>
              <a:rPr kumimoji="0" lang="ko-KR" altLang="en-US" sz="1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돋움" panose="020B0600000101010101" pitchFamily="50" charset="-127"/>
                <a:ea typeface="돋움" panose="020B0600000101010101" pitchFamily="50" charset="-127"/>
              </a:rPr>
              <a:t>시간당임금 대비 노동시간</a:t>
            </a:r>
            <a:endParaRPr kumimoji="0" lang="ko-KR" altLang="en-US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6" name="Rectangle 5"/>
          <p:cNvSpPr>
            <a:spLocks noChangeArrowheads="1"/>
          </p:cNvSpPr>
          <p:nvPr/>
        </p:nvSpPr>
        <p:spPr bwMode="auto">
          <a:xfrm>
            <a:off x="6386168" y="0"/>
            <a:ext cx="15779727" cy="56955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28" name="_x267782176" descr="EMB00001624298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646" y="465460"/>
            <a:ext cx="3818536" cy="27439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6327647" y="2866910"/>
            <a:ext cx="18306081" cy="60083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1030" name="_x267781216" descr="EMB00001624298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27648" y="3324111"/>
            <a:ext cx="3818534" cy="3189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25049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불규칙한 노동</a:t>
            </a:r>
            <a:r>
              <a:rPr lang="en-US" altLang="ko-KR" dirty="0" smtClean="0"/>
              <a:t>, </a:t>
            </a:r>
            <a:r>
              <a:rPr lang="ko-KR" altLang="en-US" dirty="0" smtClean="0"/>
              <a:t>불완전한 고용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ko-KR" altLang="en-US" dirty="0" smtClean="0"/>
              <a:t>생계긴박도가 높은 여성노동</a:t>
            </a:r>
            <a:r>
              <a:rPr lang="en-US" altLang="ko-KR" dirty="0" smtClean="0"/>
              <a:t>(/</a:t>
            </a:r>
            <a:r>
              <a:rPr lang="ko-KR" altLang="en-US" dirty="0" smtClean="0"/>
              <a:t>이주노동</a:t>
            </a:r>
            <a:r>
              <a:rPr lang="en-US" altLang="ko-KR" dirty="0" smtClean="0"/>
              <a:t>)</a:t>
            </a:r>
            <a:r>
              <a:rPr lang="ko-KR" altLang="en-US" dirty="0" smtClean="0"/>
              <a:t>조건이 일반화되는 하향 평준화</a:t>
            </a:r>
            <a:endParaRPr lang="en-US" altLang="ko-KR" dirty="0" smtClean="0"/>
          </a:p>
          <a:p>
            <a:r>
              <a:rPr lang="ko-KR" altLang="en-US" dirty="0" smtClean="0"/>
              <a:t>다양한 수단을 통한 임금 삭감 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취업규칙 개악을 통한 임금 삭감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상여금 및 수당 삭감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비정규직화</a:t>
            </a:r>
            <a:r>
              <a:rPr lang="ko-KR" altLang="en-US" dirty="0" smtClean="0"/>
              <a:t> 동반</a:t>
            </a:r>
            <a:r>
              <a:rPr lang="en-US" altLang="ko-KR" dirty="0" smtClean="0"/>
              <a:t>)</a:t>
            </a:r>
          </a:p>
          <a:p>
            <a:pPr lvl="1"/>
            <a:r>
              <a:rPr lang="ko-KR" altLang="en-US" dirty="0" smtClean="0"/>
              <a:t>정규직과 </a:t>
            </a:r>
            <a:r>
              <a:rPr lang="ko-KR" altLang="en-US" dirty="0" err="1" smtClean="0"/>
              <a:t>비정규직의</a:t>
            </a:r>
            <a:r>
              <a:rPr lang="ko-KR" altLang="en-US" dirty="0" smtClean="0"/>
              <a:t> 핵심적 차이 </a:t>
            </a:r>
            <a:r>
              <a:rPr lang="en-US" altLang="ko-KR" dirty="0" smtClean="0"/>
              <a:t>: 400% </a:t>
            </a:r>
            <a:r>
              <a:rPr lang="ko-KR" altLang="en-US" dirty="0" smtClean="0"/>
              <a:t>수당</a:t>
            </a:r>
            <a:r>
              <a:rPr lang="en-US" altLang="ko-KR" dirty="0" smtClean="0"/>
              <a:t>, </a:t>
            </a:r>
            <a:r>
              <a:rPr lang="ko-KR" altLang="en-US" dirty="0" smtClean="0"/>
              <a:t>퇴직금 지급 등이 핵심</a:t>
            </a:r>
            <a:r>
              <a:rPr lang="en-US" altLang="ko-KR" dirty="0" smtClean="0"/>
              <a:t>. </a:t>
            </a:r>
            <a:r>
              <a:rPr lang="ko-KR" altLang="en-US" dirty="0" smtClean="0"/>
              <a:t>도심형 공단에서 취업의 불완전성은 정규직이나 </a:t>
            </a:r>
            <a:r>
              <a:rPr lang="ko-KR" altLang="en-US" dirty="0" err="1" smtClean="0"/>
              <a:t>비정규직이나</a:t>
            </a:r>
            <a:r>
              <a:rPr lang="ko-KR" altLang="en-US" dirty="0" smtClean="0"/>
              <a:t> 대동소이</a:t>
            </a:r>
            <a:r>
              <a:rPr lang="en-US" altLang="ko-KR" dirty="0" smtClean="0"/>
              <a:t>. </a:t>
            </a:r>
            <a:r>
              <a:rPr lang="ko-KR" altLang="en-US" dirty="0" smtClean="0"/>
              <a:t>물량이 유동적이어서 정규직도 이직 여부를 심각하게 고려해야 할 수밖에 없기 때문</a:t>
            </a:r>
            <a:r>
              <a:rPr lang="en-US" altLang="ko-KR" dirty="0" smtClean="0"/>
              <a:t>.</a:t>
            </a:r>
          </a:p>
          <a:p>
            <a:r>
              <a:rPr lang="ko-KR" altLang="en-US" dirty="0" smtClean="0"/>
              <a:t>노동시장 유연성 확대 </a:t>
            </a:r>
            <a:r>
              <a:rPr lang="en-US" altLang="ko-KR" dirty="0" smtClean="0"/>
              <a:t>: </a:t>
            </a:r>
            <a:r>
              <a:rPr lang="ko-KR" altLang="en-US" dirty="0" smtClean="0"/>
              <a:t>불완전한 취업</a:t>
            </a:r>
            <a:r>
              <a:rPr lang="en-US" altLang="ko-KR" dirty="0" smtClean="0"/>
              <a:t>, </a:t>
            </a:r>
            <a:r>
              <a:rPr lang="ko-KR" altLang="en-US" dirty="0" err="1" smtClean="0"/>
              <a:t>파견직</a:t>
            </a:r>
            <a:r>
              <a:rPr lang="ko-KR" altLang="en-US" dirty="0" smtClean="0"/>
              <a:t> 확대</a:t>
            </a:r>
            <a:r>
              <a:rPr lang="en-US" altLang="ko-KR" dirty="0" smtClean="0"/>
              <a:t>, </a:t>
            </a:r>
            <a:r>
              <a:rPr lang="ko-KR" altLang="en-US" dirty="0" smtClean="0"/>
              <a:t>장기임시직 → 계약직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불완전 취업 </a:t>
            </a:r>
            <a:r>
              <a:rPr lang="en-US" altLang="ko-KR" dirty="0" smtClean="0"/>
              <a:t>: </a:t>
            </a:r>
            <a:r>
              <a:rPr lang="ko-KR" altLang="en-US" dirty="0"/>
              <a:t>안정적인 일자리를 원하기는 하지만 현실적인 여건 때문에 어쩔 수 없이 단기간 일하는 </a:t>
            </a:r>
            <a:r>
              <a:rPr lang="ko-KR" altLang="en-US" dirty="0" smtClean="0"/>
              <a:t>노동자</a:t>
            </a:r>
            <a:endParaRPr lang="en-US" altLang="ko-KR" dirty="0" smtClean="0"/>
          </a:p>
          <a:p>
            <a:pPr lvl="1"/>
            <a:r>
              <a:rPr lang="ko-KR" altLang="en-US" dirty="0" smtClean="0"/>
              <a:t>장기임시직 </a:t>
            </a:r>
            <a:r>
              <a:rPr lang="en-US" altLang="ko-KR" dirty="0" smtClean="0"/>
              <a:t>: </a:t>
            </a:r>
            <a:r>
              <a:rPr lang="ko-KR" altLang="en-US" dirty="0" smtClean="0"/>
              <a:t>임시직이지만 고용이 지속되는 노동자</a:t>
            </a:r>
            <a:endParaRPr lang="en-US" altLang="ko-KR" dirty="0" smtClean="0"/>
          </a:p>
        </p:txBody>
      </p:sp>
    </p:spTree>
    <p:extLst>
      <p:ext uri="{BB962C8B-B14F-4D97-AF65-F5344CB8AC3E}">
        <p14:creationId xmlns:p14="http://schemas.microsoft.com/office/powerpoint/2010/main" val="29117172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※ </a:t>
            </a:r>
            <a:r>
              <a:rPr lang="ko-KR" altLang="en-US" dirty="0" smtClean="0"/>
              <a:t>한국의 </a:t>
            </a:r>
            <a:r>
              <a:rPr lang="ko-KR" altLang="en-US" dirty="0" err="1" smtClean="0"/>
              <a:t>노동유현화</a:t>
            </a:r>
            <a:r>
              <a:rPr lang="ko-KR" altLang="en-US" dirty="0" smtClean="0"/>
              <a:t> 현실</a:t>
            </a:r>
            <a:endParaRPr lang="ko-KR" altLang="en-US" dirty="0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746150" y="121432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49" name="_x267781776" descr="EMB00001624299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150" y="1671523"/>
            <a:ext cx="4860925" cy="36734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6876288" y="-1"/>
            <a:ext cx="15454922" cy="54038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1" name="_x267781376" descr="EMB000016242998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701" y="1402821"/>
            <a:ext cx="2488618" cy="2403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Rectangle 6"/>
          <p:cNvSpPr>
            <a:spLocks noChangeArrowheads="1"/>
          </p:cNvSpPr>
          <p:nvPr/>
        </p:nvSpPr>
        <p:spPr bwMode="auto">
          <a:xfrm>
            <a:off x="6876286" y="2535123"/>
            <a:ext cx="17599074" cy="62644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3" name="_x267780176" descr="EMB00001624299b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5700" y="3937945"/>
            <a:ext cx="2488619" cy="2380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8"/>
          <p:cNvSpPr>
            <a:spLocks noChangeArrowheads="1"/>
          </p:cNvSpPr>
          <p:nvPr/>
        </p:nvSpPr>
        <p:spPr bwMode="auto">
          <a:xfrm>
            <a:off x="9465869" y="2502204"/>
            <a:ext cx="18025080" cy="5956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2055" name="_x267781696" descr="EMB00001624299e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5283" y="3905026"/>
            <a:ext cx="2567635" cy="2400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9074103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※ </a:t>
            </a:r>
            <a:r>
              <a:rPr lang="ko-KR" altLang="en-US" dirty="0"/>
              <a:t>한국의 </a:t>
            </a:r>
            <a:r>
              <a:rPr lang="ko-KR" altLang="en-US" dirty="0" err="1"/>
              <a:t>노동유현화</a:t>
            </a:r>
            <a:r>
              <a:rPr lang="ko-KR" altLang="en-US" dirty="0"/>
              <a:t> 현실</a:t>
            </a: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3" name="_x267780496" descr="EMB0000162429a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7410" y="1791411"/>
            <a:ext cx="6150419" cy="42363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angle 4"/>
          <p:cNvSpPr>
            <a:spLocks noChangeArrowheads="1"/>
          </p:cNvSpPr>
          <p:nvPr/>
        </p:nvSpPr>
        <p:spPr bwMode="auto">
          <a:xfrm>
            <a:off x="5779972" y="1711758"/>
            <a:ext cx="21926331" cy="8802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ko-KR" altLang="en-US"/>
          </a:p>
        </p:txBody>
      </p:sp>
      <p:pic>
        <p:nvPicPr>
          <p:cNvPr id="3075" name="_x264316264" descr="EMB0000162429a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2003552"/>
            <a:ext cx="5908470" cy="38120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91082368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dirty="0" smtClean="0"/>
              <a:t>서울단지의 </a:t>
            </a:r>
            <a:r>
              <a:rPr lang="en-US" altLang="ko-KR" dirty="0" smtClean="0"/>
              <a:t/>
            </a:r>
            <a:br>
              <a:rPr lang="en-US" altLang="ko-KR" dirty="0" smtClean="0"/>
            </a:br>
            <a:r>
              <a:rPr lang="ko-KR" altLang="en-US" dirty="0" smtClean="0"/>
              <a:t>노동조합운동의 위기와 노동조건 악화</a:t>
            </a:r>
            <a:endParaRPr lang="ko-KR" altLang="en-US" dirty="0"/>
          </a:p>
        </p:txBody>
      </p:sp>
      <p:sp>
        <p:nvSpPr>
          <p:cNvPr id="4" name="타원 3"/>
          <p:cNvSpPr/>
          <p:nvPr/>
        </p:nvSpPr>
        <p:spPr>
          <a:xfrm>
            <a:off x="2175934" y="2120900"/>
            <a:ext cx="1964266" cy="1854200"/>
          </a:xfrm>
          <a:prstGeom prst="ellipse">
            <a:avLst/>
          </a:prstGeom>
          <a:solidFill>
            <a:schemeClr val="accent3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latin typeface="+mj-ea"/>
                <a:ea typeface="+mj-ea"/>
              </a:rPr>
              <a:t>부동산 개발압력</a:t>
            </a:r>
            <a:r>
              <a:rPr lang="en-US" altLang="ko-KR" dirty="0" smtClean="0">
                <a:latin typeface="+mj-ea"/>
                <a:ea typeface="+mj-ea"/>
              </a:rPr>
              <a:t>,</a:t>
            </a:r>
          </a:p>
          <a:p>
            <a:pPr algn="ctr"/>
            <a:r>
              <a:rPr lang="ko-KR" altLang="en-US" dirty="0" smtClean="0">
                <a:latin typeface="+mj-ea"/>
                <a:ea typeface="+mj-ea"/>
              </a:rPr>
              <a:t>지대상승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5" name="타원 4"/>
          <p:cNvSpPr/>
          <p:nvPr/>
        </p:nvSpPr>
        <p:spPr>
          <a:xfrm>
            <a:off x="6350000" y="2032000"/>
            <a:ext cx="1943100" cy="1943100"/>
          </a:xfrm>
          <a:prstGeom prst="ellips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latin typeface="+mj-ea"/>
                <a:ea typeface="+mj-ea"/>
              </a:rPr>
              <a:t>공장이전</a:t>
            </a:r>
            <a:endParaRPr lang="en-US" altLang="ko-KR" dirty="0" smtClean="0">
              <a:latin typeface="+mj-ea"/>
              <a:ea typeface="+mj-ea"/>
            </a:endParaRPr>
          </a:p>
          <a:p>
            <a:pPr algn="ctr"/>
            <a:r>
              <a:rPr lang="en-US" altLang="ko-KR" dirty="0" smtClean="0">
                <a:latin typeface="+mj-ea"/>
                <a:ea typeface="+mj-ea"/>
              </a:rPr>
              <a:t>(</a:t>
            </a:r>
            <a:r>
              <a:rPr lang="ko-KR" altLang="en-US" dirty="0" smtClean="0">
                <a:latin typeface="+mj-ea"/>
                <a:ea typeface="+mj-ea"/>
              </a:rPr>
              <a:t>지방</a:t>
            </a:r>
            <a:r>
              <a:rPr lang="en-US" altLang="ko-KR" dirty="0" smtClean="0">
                <a:latin typeface="+mj-ea"/>
                <a:ea typeface="+mj-ea"/>
              </a:rPr>
              <a:t>, </a:t>
            </a:r>
            <a:r>
              <a:rPr lang="ko-KR" altLang="en-US" dirty="0" smtClean="0">
                <a:latin typeface="+mj-ea"/>
                <a:ea typeface="+mj-ea"/>
              </a:rPr>
              <a:t>해외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7" name="왼쪽/오른쪽 화살표 6"/>
          <p:cNvSpPr/>
          <p:nvPr/>
        </p:nvSpPr>
        <p:spPr>
          <a:xfrm>
            <a:off x="4711700" y="2636930"/>
            <a:ext cx="1270000" cy="73324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032000" y="4406662"/>
            <a:ext cx="16385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smtClean="0">
                <a:latin typeface="+mj-ea"/>
                <a:ea typeface="+mj-ea"/>
              </a:rPr>
              <a:t>노동조합 결성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032000" y="4941882"/>
            <a:ext cx="163859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+mj-ea"/>
                <a:ea typeface="+mj-ea"/>
              </a:rPr>
              <a:t>노동조합 결성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4711700" y="3847730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+mj-ea"/>
                <a:ea typeface="+mj-ea"/>
              </a:rPr>
              <a:t>지방이전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629400" y="4413594"/>
            <a:ext cx="22220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+mj-ea"/>
                <a:ea typeface="+mj-ea"/>
              </a:rPr>
              <a:t>노동조합 해체</a:t>
            </a:r>
            <a:r>
              <a:rPr lang="en-US" altLang="ko-KR" dirty="0">
                <a:latin typeface="+mj-ea"/>
                <a:ea typeface="+mj-ea"/>
              </a:rPr>
              <a:t>/</a:t>
            </a:r>
            <a:r>
              <a:rPr lang="ko-KR" altLang="en-US" dirty="0">
                <a:latin typeface="+mj-ea"/>
                <a:ea typeface="+mj-ea"/>
              </a:rPr>
              <a:t>약화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711700" y="4399606"/>
            <a:ext cx="110799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+mj-ea"/>
                <a:ea typeface="+mj-ea"/>
              </a:rPr>
              <a:t>업종전환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6629400" y="4941882"/>
            <a:ext cx="222208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+mj-ea"/>
                <a:ea typeface="+mj-ea"/>
              </a:rPr>
              <a:t>노동조합 약화</a:t>
            </a:r>
            <a:r>
              <a:rPr lang="en-US" altLang="ko-KR" dirty="0">
                <a:latin typeface="+mj-ea"/>
                <a:ea typeface="+mj-ea"/>
              </a:rPr>
              <a:t>/</a:t>
            </a:r>
            <a:r>
              <a:rPr lang="ko-KR" altLang="en-US" dirty="0">
                <a:latin typeface="+mj-ea"/>
                <a:ea typeface="+mj-ea"/>
              </a:rPr>
              <a:t>해체</a:t>
            </a:r>
          </a:p>
        </p:txBody>
      </p:sp>
      <p:cxnSp>
        <p:nvCxnSpPr>
          <p:cNvPr id="16" name="직선 화살표 연결선 15"/>
          <p:cNvCxnSpPr>
            <a:stCxn id="9" idx="3"/>
            <a:endCxn id="11" idx="1"/>
          </p:cNvCxnSpPr>
          <p:nvPr/>
        </p:nvCxnSpPr>
        <p:spPr>
          <a:xfrm flipV="1">
            <a:off x="3670590" y="4032396"/>
            <a:ext cx="1041110" cy="55893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직선 화살표 연결선 21"/>
          <p:cNvCxnSpPr>
            <a:stCxn id="11" idx="3"/>
            <a:endCxn id="12" idx="1"/>
          </p:cNvCxnSpPr>
          <p:nvPr/>
        </p:nvCxnSpPr>
        <p:spPr>
          <a:xfrm>
            <a:off x="5819696" y="4032396"/>
            <a:ext cx="809704" cy="56586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직선 화살표 연결선 23"/>
          <p:cNvCxnSpPr>
            <a:stCxn id="10" idx="3"/>
            <a:endCxn id="13" idx="1"/>
          </p:cNvCxnSpPr>
          <p:nvPr/>
        </p:nvCxnSpPr>
        <p:spPr>
          <a:xfrm flipV="1">
            <a:off x="3670590" y="4584272"/>
            <a:ext cx="1041110" cy="5422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직선 화살표 연결선 25"/>
          <p:cNvCxnSpPr>
            <a:stCxn id="13" idx="3"/>
            <a:endCxn id="14" idx="1"/>
          </p:cNvCxnSpPr>
          <p:nvPr/>
        </p:nvCxnSpPr>
        <p:spPr>
          <a:xfrm>
            <a:off x="5819696" y="4584272"/>
            <a:ext cx="809704" cy="542276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직사각형 26"/>
          <p:cNvSpPr/>
          <p:nvPr/>
        </p:nvSpPr>
        <p:spPr>
          <a:xfrm>
            <a:off x="1398790" y="5892430"/>
            <a:ext cx="268374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1"/>
            <a:r>
              <a:rPr lang="ko-KR" altLang="en-US" dirty="0">
                <a:latin typeface="+mj-ea"/>
                <a:ea typeface="+mj-ea"/>
              </a:rPr>
              <a:t>하청</a:t>
            </a:r>
            <a:r>
              <a:rPr lang="en-US" altLang="ko-KR" dirty="0">
                <a:latin typeface="+mj-ea"/>
                <a:ea typeface="+mj-ea"/>
              </a:rPr>
              <a:t>/</a:t>
            </a:r>
            <a:r>
              <a:rPr lang="ko-KR" altLang="en-US" dirty="0">
                <a:latin typeface="+mj-ea"/>
                <a:ea typeface="+mj-ea"/>
              </a:rPr>
              <a:t>간접고용 확대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350000" y="5892430"/>
            <a:ext cx="343074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+mj-ea"/>
                <a:ea typeface="+mj-ea"/>
              </a:rPr>
              <a:t>저임금 </a:t>
            </a:r>
            <a:r>
              <a:rPr lang="ko-KR" altLang="en-US" dirty="0" err="1">
                <a:latin typeface="+mj-ea"/>
                <a:ea typeface="+mj-ea"/>
              </a:rPr>
              <a:t>비정규직</a:t>
            </a:r>
            <a:r>
              <a:rPr lang="ko-KR" altLang="en-US" dirty="0">
                <a:latin typeface="+mj-ea"/>
                <a:ea typeface="+mj-ea"/>
              </a:rPr>
              <a:t> 노동시장 확산</a:t>
            </a:r>
          </a:p>
        </p:txBody>
      </p:sp>
      <p:cxnSp>
        <p:nvCxnSpPr>
          <p:cNvPr id="31" name="직선 화살표 연결선 30"/>
          <p:cNvCxnSpPr>
            <a:stCxn id="27" idx="3"/>
            <a:endCxn id="29" idx="1"/>
          </p:cNvCxnSpPr>
          <p:nvPr/>
        </p:nvCxnSpPr>
        <p:spPr>
          <a:xfrm>
            <a:off x="4082538" y="6077096"/>
            <a:ext cx="2267462" cy="0"/>
          </a:xfrm>
          <a:prstGeom prst="straightConnector1">
            <a:avLst/>
          </a:prstGeom>
          <a:ln>
            <a:solidFill>
              <a:schemeClr val="accent3">
                <a:lumMod val="60000"/>
                <a:lumOff val="40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8772958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타원 3"/>
          <p:cNvSpPr/>
          <p:nvPr/>
        </p:nvSpPr>
        <p:spPr>
          <a:xfrm>
            <a:off x="3792930" y="1791411"/>
            <a:ext cx="2048256" cy="1997863"/>
          </a:xfrm>
          <a:prstGeom prst="ellipse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ea typeface="맑은 고딕" panose="020B0503020000020004" pitchFamily="50" charset="-127"/>
              </a:rPr>
              <a:t>서울남부 노동자</a:t>
            </a:r>
            <a:endParaRPr lang="en-US" altLang="ko-KR" dirty="0" smtClean="0">
              <a:ea typeface="맑은 고딕" panose="020B0503020000020004" pitchFamily="50" charset="-127"/>
            </a:endParaRPr>
          </a:p>
          <a:p>
            <a:pPr algn="ctr"/>
            <a:r>
              <a:rPr lang="ko-KR" altLang="en-US" dirty="0" err="1" smtClean="0">
                <a:ea typeface="맑은 고딕" panose="020B0503020000020004" pitchFamily="50" charset="-127"/>
              </a:rPr>
              <a:t>권리찾기</a:t>
            </a:r>
            <a:endParaRPr lang="ko-KR" altLang="en-US" dirty="0">
              <a:ea typeface="맑은 고딕" panose="020B0503020000020004" pitchFamily="50" charset="-127"/>
            </a:endParaRPr>
          </a:p>
        </p:txBody>
      </p:sp>
      <p:sp>
        <p:nvSpPr>
          <p:cNvPr id="6" name="직사각형 5"/>
          <p:cNvSpPr/>
          <p:nvPr/>
        </p:nvSpPr>
        <p:spPr>
          <a:xfrm>
            <a:off x="1803194" y="5566868"/>
            <a:ext cx="6027727" cy="482802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dirty="0" smtClean="0">
                <a:latin typeface="+mj-ea"/>
                <a:ea typeface="+mj-ea"/>
              </a:rPr>
              <a:t>노동조합 </a:t>
            </a:r>
            <a:r>
              <a:rPr lang="en-US" altLang="ko-KR" dirty="0" smtClean="0">
                <a:latin typeface="+mj-ea"/>
                <a:ea typeface="+mj-ea"/>
              </a:rPr>
              <a:t>: </a:t>
            </a:r>
            <a:r>
              <a:rPr lang="ko-KR" altLang="en-US" dirty="0" smtClean="0">
                <a:latin typeface="+mj-ea"/>
                <a:ea typeface="+mj-ea"/>
              </a:rPr>
              <a:t>협약의 확대</a:t>
            </a:r>
            <a:r>
              <a:rPr lang="en-US" altLang="ko-KR" dirty="0" smtClean="0">
                <a:latin typeface="+mj-ea"/>
                <a:ea typeface="+mj-ea"/>
              </a:rPr>
              <a:t>, </a:t>
            </a:r>
            <a:r>
              <a:rPr lang="ko-KR" altLang="en-US" dirty="0" smtClean="0">
                <a:latin typeface="+mj-ea"/>
                <a:ea typeface="+mj-ea"/>
              </a:rPr>
              <a:t>조직률 상승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7" name="오른쪽 화살표 6"/>
          <p:cNvSpPr/>
          <p:nvPr/>
        </p:nvSpPr>
        <p:spPr>
          <a:xfrm rot="19583267">
            <a:off x="2460998" y="2849607"/>
            <a:ext cx="1155801" cy="768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오른쪽 화살표 7"/>
          <p:cNvSpPr/>
          <p:nvPr/>
        </p:nvSpPr>
        <p:spPr>
          <a:xfrm rot="13727546">
            <a:off x="5376673" y="3855334"/>
            <a:ext cx="1155801" cy="768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오른쪽 화살표 8"/>
          <p:cNvSpPr/>
          <p:nvPr/>
        </p:nvSpPr>
        <p:spPr>
          <a:xfrm rot="2687562">
            <a:off x="3426023" y="713615"/>
            <a:ext cx="1155801" cy="768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TextBox 11"/>
          <p:cNvSpPr txBox="1"/>
          <p:nvPr/>
        </p:nvSpPr>
        <p:spPr>
          <a:xfrm>
            <a:off x="6806796" y="4278804"/>
            <a:ext cx="497799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임금인상</a:t>
            </a:r>
            <a:endParaRPr lang="en-US" altLang="ko-KR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dirty="0" smtClean="0">
                <a:latin typeface="+mj-ea"/>
                <a:ea typeface="+mj-ea"/>
              </a:rPr>
              <a:t>(</a:t>
            </a:r>
            <a:r>
              <a:rPr lang="ko-KR" altLang="en-US" dirty="0" smtClean="0">
                <a:latin typeface="+mj-ea"/>
                <a:ea typeface="+mj-ea"/>
              </a:rPr>
              <a:t>금속산업최저임금</a:t>
            </a:r>
            <a:r>
              <a:rPr lang="en-US" altLang="ko-KR" dirty="0" smtClean="0">
                <a:latin typeface="+mj-ea"/>
                <a:ea typeface="+mj-ea"/>
              </a:rPr>
              <a:t>, </a:t>
            </a:r>
            <a:r>
              <a:rPr lang="ko-KR" altLang="en-US" dirty="0" smtClean="0">
                <a:latin typeface="+mj-ea"/>
                <a:ea typeface="+mj-ea"/>
              </a:rPr>
              <a:t>상여금인상</a:t>
            </a:r>
            <a:r>
              <a:rPr lang="en-US" altLang="ko-KR" dirty="0" smtClean="0">
                <a:latin typeface="+mj-ea"/>
                <a:ea typeface="+mj-ea"/>
              </a:rPr>
              <a:t>, </a:t>
            </a:r>
            <a:r>
              <a:rPr lang="ko-KR" altLang="en-US" dirty="0" smtClean="0">
                <a:latin typeface="+mj-ea"/>
                <a:ea typeface="+mj-ea"/>
              </a:rPr>
              <a:t>지역임금협약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73078" y="800642"/>
            <a:ext cx="299251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지역생활공동체</a:t>
            </a:r>
            <a:endParaRPr lang="en-US" altLang="ko-KR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dirty="0" smtClean="0">
                <a:latin typeface="+mj-ea"/>
                <a:ea typeface="+mj-ea"/>
              </a:rPr>
              <a:t>(</a:t>
            </a:r>
            <a:r>
              <a:rPr lang="ko-KR" altLang="en-US" dirty="0" err="1" smtClean="0">
                <a:latin typeface="+mj-ea"/>
                <a:ea typeface="+mj-ea"/>
              </a:rPr>
              <a:t>반빈곤</a:t>
            </a:r>
            <a:r>
              <a:rPr lang="ko-KR" altLang="en-US" dirty="0" smtClean="0">
                <a:latin typeface="+mj-ea"/>
                <a:ea typeface="+mj-ea"/>
              </a:rPr>
              <a:t> 생활공동체</a:t>
            </a:r>
            <a:r>
              <a:rPr lang="en-US" altLang="ko-KR" dirty="0" smtClean="0">
                <a:latin typeface="+mj-ea"/>
                <a:ea typeface="+mj-ea"/>
              </a:rPr>
              <a:t>, </a:t>
            </a:r>
            <a:r>
              <a:rPr lang="ko-KR" altLang="en-US" dirty="0" smtClean="0">
                <a:latin typeface="+mj-ea"/>
                <a:ea typeface="+mj-ea"/>
              </a:rPr>
              <a:t>지역복지</a:t>
            </a:r>
            <a:r>
              <a:rPr lang="en-US" altLang="ko-KR" dirty="0" smtClean="0">
                <a:latin typeface="+mj-ea"/>
                <a:ea typeface="+mj-ea"/>
              </a:rPr>
              <a:t>, </a:t>
            </a:r>
            <a:r>
              <a:rPr lang="ko-KR" altLang="en-US" dirty="0" err="1" smtClean="0">
                <a:latin typeface="+mj-ea"/>
                <a:ea typeface="+mj-ea"/>
              </a:rPr>
              <a:t>건강권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668806" y="3955637"/>
            <a:ext cx="401580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상식이 통하는 노동현장</a:t>
            </a:r>
            <a:endParaRPr lang="en-US" altLang="ko-KR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dirty="0" smtClean="0">
                <a:latin typeface="+mj-ea"/>
                <a:ea typeface="+mj-ea"/>
              </a:rPr>
              <a:t>(</a:t>
            </a:r>
            <a:r>
              <a:rPr lang="ko-KR" altLang="en-US" dirty="0" err="1" smtClean="0">
                <a:latin typeface="+mj-ea"/>
                <a:ea typeface="+mj-ea"/>
              </a:rPr>
              <a:t>근기법</a:t>
            </a:r>
            <a:r>
              <a:rPr lang="ko-KR" altLang="en-US" dirty="0" smtClean="0">
                <a:latin typeface="+mj-ea"/>
                <a:ea typeface="+mj-ea"/>
              </a:rPr>
              <a:t> 준수</a:t>
            </a:r>
            <a:r>
              <a:rPr lang="en-US" altLang="ko-KR" dirty="0" smtClean="0">
                <a:latin typeface="+mj-ea"/>
                <a:ea typeface="+mj-ea"/>
              </a:rPr>
              <a:t>, </a:t>
            </a:r>
            <a:r>
              <a:rPr lang="ko-KR" altLang="en-US" dirty="0" smtClean="0">
                <a:latin typeface="+mj-ea"/>
                <a:ea typeface="+mj-ea"/>
              </a:rPr>
              <a:t>현장개선</a:t>
            </a:r>
            <a:r>
              <a:rPr lang="en-US" altLang="ko-KR" dirty="0" smtClean="0">
                <a:latin typeface="+mj-ea"/>
                <a:ea typeface="+mj-ea"/>
              </a:rPr>
              <a:t>, </a:t>
            </a:r>
            <a:r>
              <a:rPr lang="ko-KR" altLang="en-US" dirty="0" smtClean="0">
                <a:latin typeface="+mj-ea"/>
                <a:ea typeface="+mj-ea"/>
              </a:rPr>
              <a:t>노동인권</a:t>
            </a:r>
            <a:r>
              <a:rPr lang="en-US" altLang="ko-KR" dirty="0" smtClean="0">
                <a:latin typeface="+mj-ea"/>
                <a:ea typeface="+mj-ea"/>
              </a:rPr>
              <a:t>) 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15" name="오른쪽 화살표 14"/>
          <p:cNvSpPr/>
          <p:nvPr/>
        </p:nvSpPr>
        <p:spPr>
          <a:xfrm rot="11103184">
            <a:off x="6108991" y="1887366"/>
            <a:ext cx="1155801" cy="76809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6" name="TextBox 15"/>
          <p:cNvSpPr txBox="1"/>
          <p:nvPr/>
        </p:nvSpPr>
        <p:spPr>
          <a:xfrm>
            <a:off x="7532597" y="2058539"/>
            <a:ext cx="26188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HY견고딕" panose="02030600000101010101" pitchFamily="18" charset="-127"/>
                <a:ea typeface="HY견고딕" panose="02030600000101010101" pitchFamily="18" charset="-127"/>
              </a:rPr>
              <a:t>고용안정</a:t>
            </a:r>
            <a:endParaRPr lang="en-US" altLang="ko-KR" dirty="0" smtClean="0">
              <a:latin typeface="HY견고딕" panose="02030600000101010101" pitchFamily="18" charset="-127"/>
              <a:ea typeface="HY견고딕" panose="02030600000101010101" pitchFamily="18" charset="-127"/>
            </a:endParaRPr>
          </a:p>
          <a:p>
            <a:r>
              <a:rPr lang="en-US" altLang="ko-KR" dirty="0" smtClean="0">
                <a:latin typeface="+mj-ea"/>
                <a:ea typeface="+mj-ea"/>
              </a:rPr>
              <a:t>(</a:t>
            </a:r>
            <a:r>
              <a:rPr lang="ko-KR" altLang="en-US" dirty="0" smtClean="0">
                <a:latin typeface="+mj-ea"/>
                <a:ea typeface="+mj-ea"/>
              </a:rPr>
              <a:t>지역 협약</a:t>
            </a:r>
            <a:r>
              <a:rPr lang="en-US" altLang="ko-KR" dirty="0" smtClean="0">
                <a:latin typeface="+mj-ea"/>
                <a:ea typeface="+mj-ea"/>
              </a:rPr>
              <a:t>, </a:t>
            </a:r>
            <a:r>
              <a:rPr lang="ko-KR" altLang="en-US" dirty="0" smtClean="0">
                <a:latin typeface="+mj-ea"/>
                <a:ea typeface="+mj-ea"/>
              </a:rPr>
              <a:t>고용연대</a:t>
            </a:r>
            <a:r>
              <a:rPr lang="en-US" altLang="ko-KR" dirty="0" smtClean="0">
                <a:latin typeface="+mj-ea"/>
                <a:ea typeface="+mj-ea"/>
              </a:rPr>
              <a:t>)</a:t>
            </a:r>
            <a:endParaRPr lang="ko-KR" altLang="en-US" dirty="0">
              <a:latin typeface="+mj-ea"/>
              <a:ea typeface="+mj-ea"/>
            </a:endParaRPr>
          </a:p>
        </p:txBody>
      </p:sp>
      <p:sp>
        <p:nvSpPr>
          <p:cNvPr id="17" name="제목 1"/>
          <p:cNvSpPr>
            <a:spLocks noGrp="1"/>
          </p:cNvSpPr>
          <p:nvPr>
            <p:ph type="title"/>
          </p:nvPr>
        </p:nvSpPr>
        <p:spPr>
          <a:xfrm>
            <a:off x="7830921" y="569110"/>
            <a:ext cx="1917712" cy="600632"/>
          </a:xfrm>
        </p:spPr>
        <p:txBody>
          <a:bodyPr>
            <a:normAutofit fontScale="90000"/>
          </a:bodyPr>
          <a:lstStyle/>
          <a:p>
            <a:r>
              <a:rPr lang="ko-KR" altLang="en-US" smtClean="0"/>
              <a:t>대안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055662212"/>
      </p:ext>
    </p:extLst>
  </p:cSld>
  <p:clrMapOvr>
    <a:masterClrMapping/>
  </p:clrMapOvr>
</p:sld>
</file>

<file path=ppt/theme/theme1.xml><?xml version="1.0" encoding="utf-8"?>
<a:theme xmlns:a="http://schemas.openxmlformats.org/drawingml/2006/main" name="패싯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557</TotalTime>
  <Words>528</Words>
  <Application>Microsoft Office PowerPoint</Application>
  <PresentationFormat>와이드스크린</PresentationFormat>
  <Paragraphs>119</Paragraphs>
  <Slides>14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14</vt:i4>
      </vt:variant>
    </vt:vector>
  </HeadingPairs>
  <TitlesOfParts>
    <vt:vector size="24" baseType="lpstr">
      <vt:lpstr>HY견고딕</vt:lpstr>
      <vt:lpstr>HY그래픽M</vt:lpstr>
      <vt:lpstr>나눔고딕</vt:lpstr>
      <vt:lpstr>돋움</vt:lpstr>
      <vt:lpstr>맑은 고딕</vt:lpstr>
      <vt:lpstr>Arial</vt:lpstr>
      <vt:lpstr>Trebuchet MS</vt:lpstr>
      <vt:lpstr>Wingdings</vt:lpstr>
      <vt:lpstr>Wingdings 3</vt:lpstr>
      <vt:lpstr>패싯</vt:lpstr>
      <vt:lpstr>서울디지털산업단지의 노동환경</vt:lpstr>
      <vt:lpstr>구로공단 1990년대 산업구조조정 - 수출산업단지에서 내수산업단지로</vt:lpstr>
      <vt:lpstr>구로공단 1990년대 산업구조조정 - 하청기지화, 기혼여성노동력의 활용</vt:lpstr>
      <vt:lpstr>구로공단에서 서울디지털산업단지로?</vt:lpstr>
      <vt:lpstr>서울디지털산업단지 첨단화</vt:lpstr>
      <vt:lpstr>PowerPoint 프레젠테이션</vt:lpstr>
      <vt:lpstr>노동시장 하향평준화</vt:lpstr>
      <vt:lpstr>노동시장 하향평준화</vt:lpstr>
      <vt:lpstr>저임금 장시간 노동</vt:lpstr>
      <vt:lpstr>불규칙한 노동, 불완전한 고용</vt:lpstr>
      <vt:lpstr>※ 한국의 노동유현화 현실</vt:lpstr>
      <vt:lpstr>※ 한국의 노동유현화 현실</vt:lpstr>
      <vt:lpstr>서울단지의  노동조합운동의 위기와 노동조건 악화</vt:lpstr>
      <vt:lpstr>대안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공단구조고도화와 노동의 위기(요약본)</dc:title>
  <dc:creator>박준도</dc:creator>
  <cp:lastModifiedBy>박준도</cp:lastModifiedBy>
  <cp:revision>202</cp:revision>
  <dcterms:created xsi:type="dcterms:W3CDTF">2015-02-24T12:43:05Z</dcterms:created>
  <dcterms:modified xsi:type="dcterms:W3CDTF">2015-04-28T07:14:30Z</dcterms:modified>
</cp:coreProperties>
</file>