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71" r:id="rId1"/>
  </p:sldMasterIdLst>
  <p:notesMasterIdLst>
    <p:notesMasterId r:id="rId74"/>
  </p:notesMasterIdLst>
  <p:sldIdLst>
    <p:sldId id="256" r:id="rId2"/>
    <p:sldId id="3894" r:id="rId3"/>
    <p:sldId id="3957" r:id="rId4"/>
    <p:sldId id="3958" r:id="rId5"/>
    <p:sldId id="3959" r:id="rId6"/>
    <p:sldId id="3960" r:id="rId7"/>
    <p:sldId id="3968" r:id="rId8"/>
    <p:sldId id="3969" r:id="rId9"/>
    <p:sldId id="3991" r:id="rId10"/>
    <p:sldId id="3961" r:id="rId11"/>
    <p:sldId id="3962" r:id="rId12"/>
    <p:sldId id="3963" r:id="rId13"/>
    <p:sldId id="3964" r:id="rId14"/>
    <p:sldId id="3965" r:id="rId15"/>
    <p:sldId id="3966" r:id="rId16"/>
    <p:sldId id="3967" r:id="rId17"/>
    <p:sldId id="3970" r:id="rId18"/>
    <p:sldId id="3971" r:id="rId19"/>
    <p:sldId id="3972" r:id="rId20"/>
    <p:sldId id="3973" r:id="rId21"/>
    <p:sldId id="3974" r:id="rId22"/>
    <p:sldId id="3975" r:id="rId23"/>
    <p:sldId id="3976" r:id="rId24"/>
    <p:sldId id="3992" r:id="rId25"/>
    <p:sldId id="3910" r:id="rId26"/>
    <p:sldId id="3911" r:id="rId27"/>
    <p:sldId id="3912" r:id="rId28"/>
    <p:sldId id="3913" r:id="rId29"/>
    <p:sldId id="3914" r:id="rId30"/>
    <p:sldId id="3915" r:id="rId31"/>
    <p:sldId id="3916" r:id="rId32"/>
    <p:sldId id="3917" r:id="rId33"/>
    <p:sldId id="3918" r:id="rId34"/>
    <p:sldId id="3919" r:id="rId35"/>
    <p:sldId id="3920" r:id="rId36"/>
    <p:sldId id="3921" r:id="rId37"/>
    <p:sldId id="3922" r:id="rId38"/>
    <p:sldId id="3923" r:id="rId39"/>
    <p:sldId id="3924" r:id="rId40"/>
    <p:sldId id="3925" r:id="rId41"/>
    <p:sldId id="3926" r:id="rId42"/>
    <p:sldId id="3927" r:id="rId43"/>
    <p:sldId id="3977" r:id="rId44"/>
    <p:sldId id="3978" r:id="rId45"/>
    <p:sldId id="3979" r:id="rId46"/>
    <p:sldId id="3980" r:id="rId47"/>
    <p:sldId id="3981" r:id="rId48"/>
    <p:sldId id="3982" r:id="rId49"/>
    <p:sldId id="3983" r:id="rId50"/>
    <p:sldId id="3984" r:id="rId51"/>
    <p:sldId id="3985" r:id="rId52"/>
    <p:sldId id="3986" r:id="rId53"/>
    <p:sldId id="3949" r:id="rId54"/>
    <p:sldId id="3950" r:id="rId55"/>
    <p:sldId id="3951" r:id="rId56"/>
    <p:sldId id="3952" r:id="rId57"/>
    <p:sldId id="3953" r:id="rId58"/>
    <p:sldId id="3954" r:id="rId59"/>
    <p:sldId id="3955" r:id="rId60"/>
    <p:sldId id="3956" r:id="rId61"/>
    <p:sldId id="3935" r:id="rId62"/>
    <p:sldId id="3936" r:id="rId63"/>
    <p:sldId id="3937" r:id="rId64"/>
    <p:sldId id="3938" r:id="rId65"/>
    <p:sldId id="3939" r:id="rId66"/>
    <p:sldId id="3940" r:id="rId67"/>
    <p:sldId id="3941" r:id="rId68"/>
    <p:sldId id="3942" r:id="rId69"/>
    <p:sldId id="3987" r:id="rId70"/>
    <p:sldId id="3988" r:id="rId71"/>
    <p:sldId id="3989" r:id="rId72"/>
    <p:sldId id="3990" r:id="rId7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5" d="100"/>
          <a:sy n="95" d="100"/>
        </p:scale>
        <p:origin x="79" y="8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8455CA-0854-4C8F-9A85-DB931C4E3D34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latinLnBrk="1"/>
          <a:endParaRPr lang="ko-KR" altLang="en-US"/>
        </a:p>
      </dgm:t>
    </dgm:pt>
    <dgm:pt modelId="{CCD46B5A-0F68-4207-9D54-E98E78B69C97}">
      <dgm:prSet/>
      <dgm:spPr/>
      <dgm:t>
        <a:bodyPr/>
        <a:lstStyle/>
        <a:p>
          <a:pPr rtl="0" latinLnBrk="1"/>
          <a:r>
            <a:rPr lang="en-US"/>
            <a:t>* </a:t>
          </a:r>
          <a:r>
            <a:rPr lang="ko-KR"/>
            <a:t>자본축적을 가능하게 하는 역사</a:t>
          </a:r>
          <a:r>
            <a:rPr lang="en-US"/>
            <a:t>·</a:t>
          </a:r>
          <a:r>
            <a:rPr lang="ko-KR"/>
            <a:t>제도적 조건으로서 자유주의 제도</a:t>
          </a:r>
        </a:p>
      </dgm:t>
    </dgm:pt>
    <dgm:pt modelId="{E7075831-19B8-4A77-8B9A-565E62FD28D1}" type="parTrans" cxnId="{4133C850-30EE-493F-81A2-985BE5893EDC}">
      <dgm:prSet/>
      <dgm:spPr/>
      <dgm:t>
        <a:bodyPr/>
        <a:lstStyle/>
        <a:p>
          <a:pPr latinLnBrk="1"/>
          <a:endParaRPr lang="ko-KR" altLang="en-US"/>
        </a:p>
      </dgm:t>
    </dgm:pt>
    <dgm:pt modelId="{2705D057-DC13-4535-8659-51C74FBD991A}" type="sibTrans" cxnId="{4133C850-30EE-493F-81A2-985BE5893EDC}">
      <dgm:prSet/>
      <dgm:spPr/>
      <dgm:t>
        <a:bodyPr/>
        <a:lstStyle/>
        <a:p>
          <a:pPr latinLnBrk="1"/>
          <a:endParaRPr lang="ko-KR" altLang="en-US"/>
        </a:p>
      </dgm:t>
    </dgm:pt>
    <dgm:pt modelId="{8F37E6E4-522B-4B47-BED4-4280ED507507}">
      <dgm:prSet/>
      <dgm:spPr/>
      <dgm:t>
        <a:bodyPr/>
        <a:lstStyle/>
        <a:p>
          <a:pPr rtl="0" latinLnBrk="1"/>
          <a:r>
            <a:rPr lang="en-US" altLang="ko-KR" dirty="0"/>
            <a:t>1)</a:t>
          </a:r>
          <a:r>
            <a:rPr lang="ko-KR" dirty="0"/>
            <a:t>세계화폐의 제도화</a:t>
          </a:r>
          <a:r>
            <a:rPr lang="en-US" altLang="ko-KR" dirty="0"/>
            <a:t>(</a:t>
          </a:r>
          <a:r>
            <a:rPr lang="ko-KR" altLang="en-US" dirty="0"/>
            <a:t>세계경제</a:t>
          </a:r>
          <a:r>
            <a:rPr lang="en-US" altLang="ko-KR" dirty="0"/>
            <a:t>)</a:t>
          </a:r>
          <a:endParaRPr lang="ko-KR" dirty="0"/>
        </a:p>
      </dgm:t>
    </dgm:pt>
    <dgm:pt modelId="{4EFEA344-F9AC-4D96-9F1D-905989F5DF7B}" type="parTrans" cxnId="{139A04D5-ABE5-489A-BBFE-15E5C4D6EC61}">
      <dgm:prSet/>
      <dgm:spPr/>
      <dgm:t>
        <a:bodyPr/>
        <a:lstStyle/>
        <a:p>
          <a:pPr latinLnBrk="1"/>
          <a:endParaRPr lang="ko-KR" altLang="en-US"/>
        </a:p>
      </dgm:t>
    </dgm:pt>
    <dgm:pt modelId="{27B01990-E127-4FE9-B40F-BE18B0C6C593}" type="sibTrans" cxnId="{139A04D5-ABE5-489A-BBFE-15E5C4D6EC61}">
      <dgm:prSet/>
      <dgm:spPr/>
      <dgm:t>
        <a:bodyPr/>
        <a:lstStyle/>
        <a:p>
          <a:pPr latinLnBrk="1"/>
          <a:endParaRPr lang="ko-KR" altLang="en-US"/>
        </a:p>
      </dgm:t>
    </dgm:pt>
    <dgm:pt modelId="{755965DF-5B73-4C0A-A9C6-0BD68D9C7C14}">
      <dgm:prSet/>
      <dgm:spPr/>
      <dgm:t>
        <a:bodyPr/>
        <a:lstStyle/>
        <a:p>
          <a:pPr rtl="0" latinLnBrk="1"/>
          <a:r>
            <a:rPr lang="en-US" altLang="ko-KR" dirty="0"/>
            <a:t>2)</a:t>
          </a:r>
          <a:r>
            <a:rPr lang="ko-KR" dirty="0"/>
            <a:t>노동력 상품화의 제도 실천</a:t>
          </a:r>
        </a:p>
      </dgm:t>
    </dgm:pt>
    <dgm:pt modelId="{D7EC78A4-1228-427D-A637-4CBCF7022FA9}" type="parTrans" cxnId="{91CB4142-38D1-457F-A472-0B8A296A5960}">
      <dgm:prSet/>
      <dgm:spPr/>
      <dgm:t>
        <a:bodyPr/>
        <a:lstStyle/>
        <a:p>
          <a:pPr latinLnBrk="1"/>
          <a:endParaRPr lang="ko-KR" altLang="en-US"/>
        </a:p>
      </dgm:t>
    </dgm:pt>
    <dgm:pt modelId="{A3059ADD-FB5E-4791-94EA-5915D84386C8}" type="sibTrans" cxnId="{91CB4142-38D1-457F-A472-0B8A296A5960}">
      <dgm:prSet/>
      <dgm:spPr/>
      <dgm:t>
        <a:bodyPr/>
        <a:lstStyle/>
        <a:p>
          <a:pPr latinLnBrk="1"/>
          <a:endParaRPr lang="ko-KR" altLang="en-US"/>
        </a:p>
      </dgm:t>
    </dgm:pt>
    <dgm:pt modelId="{C1541E81-8F7E-4BE8-BD6D-55021C80950C}">
      <dgm:prSet/>
      <dgm:spPr/>
      <dgm:t>
        <a:bodyPr/>
        <a:lstStyle/>
        <a:p>
          <a:pPr rtl="0" latinLnBrk="1"/>
          <a:r>
            <a:rPr lang="en-US" altLang="ko-KR" dirty="0"/>
            <a:t>3)</a:t>
          </a:r>
          <a:r>
            <a:rPr lang="ko-KR" dirty="0"/>
            <a:t>세계경제의 위계적 편제</a:t>
          </a:r>
          <a:r>
            <a:rPr lang="en-US" altLang="ko-KR" dirty="0"/>
            <a:t>(</a:t>
          </a:r>
          <a:r>
            <a:rPr lang="ko-KR" altLang="en-US" dirty="0" err="1"/>
            <a:t>국가간체계</a:t>
          </a:r>
          <a:r>
            <a:rPr lang="en-US" altLang="ko-KR" dirty="0"/>
            <a:t>)</a:t>
          </a:r>
          <a:endParaRPr lang="ko-KR" dirty="0"/>
        </a:p>
      </dgm:t>
    </dgm:pt>
    <dgm:pt modelId="{0376EB10-1B7F-43BE-9FA8-6B42D27177A5}" type="parTrans" cxnId="{3429FDDC-801A-4C56-BA64-53179101C47D}">
      <dgm:prSet/>
      <dgm:spPr/>
      <dgm:t>
        <a:bodyPr/>
        <a:lstStyle/>
        <a:p>
          <a:pPr latinLnBrk="1"/>
          <a:endParaRPr lang="ko-KR" altLang="en-US"/>
        </a:p>
      </dgm:t>
    </dgm:pt>
    <dgm:pt modelId="{9EEC3404-90C7-4E4A-9A6A-88B1783EAF2F}" type="sibTrans" cxnId="{3429FDDC-801A-4C56-BA64-53179101C47D}">
      <dgm:prSet/>
      <dgm:spPr/>
      <dgm:t>
        <a:bodyPr/>
        <a:lstStyle/>
        <a:p>
          <a:pPr latinLnBrk="1"/>
          <a:endParaRPr lang="ko-KR" altLang="en-US"/>
        </a:p>
      </dgm:t>
    </dgm:pt>
    <dgm:pt modelId="{841D9654-F501-4390-967E-020AE16937C4}">
      <dgm:prSet/>
      <dgm:spPr/>
      <dgm:t>
        <a:bodyPr/>
        <a:lstStyle/>
        <a:p>
          <a:pPr rtl="0" latinLnBrk="1"/>
          <a:r>
            <a:rPr lang="ko-KR" dirty="0"/>
            <a:t>세 가지 자유주의의 역사적 </a:t>
          </a:r>
          <a:endParaRPr lang="en-US" altLang="ko-KR" dirty="0"/>
        </a:p>
        <a:p>
          <a:pPr rtl="0" latinLnBrk="1"/>
          <a:r>
            <a:rPr lang="ko-KR" dirty="0"/>
            <a:t>제도 배치를 비교해 보아야 함</a:t>
          </a:r>
        </a:p>
      </dgm:t>
    </dgm:pt>
    <dgm:pt modelId="{76E296BF-D46C-4892-B268-D96A31984615}" type="parTrans" cxnId="{C7CDAA5F-8A2B-4D9E-8014-8E56DEB8148A}">
      <dgm:prSet/>
      <dgm:spPr/>
      <dgm:t>
        <a:bodyPr/>
        <a:lstStyle/>
        <a:p>
          <a:pPr latinLnBrk="1"/>
          <a:endParaRPr lang="ko-KR" altLang="en-US"/>
        </a:p>
      </dgm:t>
    </dgm:pt>
    <dgm:pt modelId="{7F8D6CA2-959D-4F0D-8217-45CBB4E0B0A3}" type="sibTrans" cxnId="{C7CDAA5F-8A2B-4D9E-8014-8E56DEB8148A}">
      <dgm:prSet/>
      <dgm:spPr/>
      <dgm:t>
        <a:bodyPr/>
        <a:lstStyle/>
        <a:p>
          <a:pPr latinLnBrk="1"/>
          <a:endParaRPr lang="ko-KR" altLang="en-US"/>
        </a:p>
      </dgm:t>
    </dgm:pt>
    <dgm:pt modelId="{9D2540C1-3EE9-42E3-B03B-9B80CD4D39C0}">
      <dgm:prSet/>
      <dgm:spPr/>
      <dgm:t>
        <a:bodyPr/>
        <a:lstStyle/>
        <a:p>
          <a:pPr rtl="0" latinLnBrk="1"/>
          <a:r>
            <a:rPr lang="en-US" altLang="ko-KR" dirty="0"/>
            <a:t>1)</a:t>
          </a:r>
          <a:r>
            <a:rPr lang="ko-KR" dirty="0"/>
            <a:t>고전적 자유주의 시기</a:t>
          </a:r>
          <a:r>
            <a:rPr lang="en-US" dirty="0"/>
            <a:t>: ‘</a:t>
          </a:r>
          <a:r>
            <a:rPr lang="ko-KR" dirty="0"/>
            <a:t>자기조정적 시장경제</a:t>
          </a:r>
          <a:r>
            <a:rPr lang="en-US" dirty="0"/>
            <a:t>＇</a:t>
          </a:r>
          <a:endParaRPr lang="ko-KR" dirty="0"/>
        </a:p>
      </dgm:t>
    </dgm:pt>
    <dgm:pt modelId="{7AD64248-3FE9-4C3B-AA19-2FFC348BD3B2}" type="parTrans" cxnId="{602F0BB4-B278-4248-8A78-305B93521128}">
      <dgm:prSet/>
      <dgm:spPr/>
      <dgm:t>
        <a:bodyPr/>
        <a:lstStyle/>
        <a:p>
          <a:pPr latinLnBrk="1"/>
          <a:endParaRPr lang="ko-KR" altLang="en-US"/>
        </a:p>
      </dgm:t>
    </dgm:pt>
    <dgm:pt modelId="{974B21F9-A479-4114-8DF1-79ADAF713552}" type="sibTrans" cxnId="{602F0BB4-B278-4248-8A78-305B93521128}">
      <dgm:prSet/>
      <dgm:spPr/>
      <dgm:t>
        <a:bodyPr/>
        <a:lstStyle/>
        <a:p>
          <a:pPr latinLnBrk="1"/>
          <a:endParaRPr lang="ko-KR" altLang="en-US"/>
        </a:p>
      </dgm:t>
    </dgm:pt>
    <dgm:pt modelId="{117A720E-48B2-4640-B9F8-7534E40D34FD}">
      <dgm:prSet/>
      <dgm:spPr/>
      <dgm:t>
        <a:bodyPr/>
        <a:lstStyle/>
        <a:p>
          <a:pPr rtl="0" latinLnBrk="1"/>
          <a:r>
            <a:rPr lang="en-US" altLang="ko-KR" dirty="0"/>
            <a:t>2)</a:t>
          </a:r>
          <a:r>
            <a:rPr lang="ko-KR" dirty="0"/>
            <a:t>시장개입주의적 자유주의시기</a:t>
          </a:r>
          <a:r>
            <a:rPr lang="en-US" dirty="0"/>
            <a:t>: </a:t>
          </a:r>
          <a:r>
            <a:rPr lang="ko-KR" dirty="0" err="1"/>
            <a:t>케인즈주의</a:t>
          </a:r>
          <a:endParaRPr lang="ko-KR" dirty="0"/>
        </a:p>
      </dgm:t>
    </dgm:pt>
    <dgm:pt modelId="{C59D67A4-8E60-457E-9464-879E1299B39B}" type="parTrans" cxnId="{3CF9DD15-FB99-4A28-AD9A-A0B3E022D409}">
      <dgm:prSet/>
      <dgm:spPr/>
      <dgm:t>
        <a:bodyPr/>
        <a:lstStyle/>
        <a:p>
          <a:pPr latinLnBrk="1"/>
          <a:endParaRPr lang="ko-KR" altLang="en-US"/>
        </a:p>
      </dgm:t>
    </dgm:pt>
    <dgm:pt modelId="{68770B34-06DD-4521-B77A-1012EA4ED6B8}" type="sibTrans" cxnId="{3CF9DD15-FB99-4A28-AD9A-A0B3E022D409}">
      <dgm:prSet/>
      <dgm:spPr/>
      <dgm:t>
        <a:bodyPr/>
        <a:lstStyle/>
        <a:p>
          <a:pPr latinLnBrk="1"/>
          <a:endParaRPr lang="ko-KR" altLang="en-US"/>
        </a:p>
      </dgm:t>
    </dgm:pt>
    <dgm:pt modelId="{BCFCFEA6-0A88-42F4-8DCA-5F09239E8E3C}">
      <dgm:prSet/>
      <dgm:spPr/>
      <dgm:t>
        <a:bodyPr/>
        <a:lstStyle/>
        <a:p>
          <a:pPr rtl="0" latinLnBrk="1"/>
          <a:r>
            <a:rPr lang="en-US" altLang="ko-KR" dirty="0"/>
            <a:t>3)</a:t>
          </a:r>
          <a:r>
            <a:rPr lang="ko-KR" dirty="0"/>
            <a:t>사회개입주의적 자유주의 시기</a:t>
          </a:r>
          <a:r>
            <a:rPr lang="en-US" dirty="0"/>
            <a:t>: </a:t>
          </a:r>
          <a:r>
            <a:rPr lang="ko-KR" dirty="0" err="1"/>
            <a:t>신자유주의</a:t>
          </a:r>
          <a:endParaRPr lang="ko-KR" dirty="0"/>
        </a:p>
      </dgm:t>
    </dgm:pt>
    <dgm:pt modelId="{5E77B3C3-5B3E-4B7D-8FE2-9BC83221264D}" type="parTrans" cxnId="{5F32758B-0852-4EDD-BB6C-4955B2F18F45}">
      <dgm:prSet/>
      <dgm:spPr/>
      <dgm:t>
        <a:bodyPr/>
        <a:lstStyle/>
        <a:p>
          <a:pPr latinLnBrk="1"/>
          <a:endParaRPr lang="ko-KR" altLang="en-US"/>
        </a:p>
      </dgm:t>
    </dgm:pt>
    <dgm:pt modelId="{2F7D7CF4-4960-4CF6-BF41-864753738422}" type="sibTrans" cxnId="{5F32758B-0852-4EDD-BB6C-4955B2F18F45}">
      <dgm:prSet/>
      <dgm:spPr/>
      <dgm:t>
        <a:bodyPr/>
        <a:lstStyle/>
        <a:p>
          <a:pPr latinLnBrk="1"/>
          <a:endParaRPr lang="ko-KR" altLang="en-US"/>
        </a:p>
      </dgm:t>
    </dgm:pt>
    <dgm:pt modelId="{58CE3583-B4D0-4089-9BE8-79313595E67B}">
      <dgm:prSet/>
      <dgm:spPr/>
      <dgm:t>
        <a:bodyPr/>
        <a:lstStyle/>
        <a:p>
          <a:pPr rtl="0" latinLnBrk="1"/>
          <a:r>
            <a:rPr lang="en-US" altLang="ko-KR" dirty="0">
              <a:sym typeface="Wingdings" panose="05000000000000000000" pitchFamily="2" charset="2"/>
            </a:rPr>
            <a:t> ‘</a:t>
          </a:r>
          <a:r>
            <a:rPr lang="ko-KR" altLang="en-US" dirty="0" err="1">
              <a:sym typeface="Wingdings" panose="05000000000000000000" pitchFamily="2" charset="2"/>
            </a:rPr>
            <a:t>역사제도적조건</a:t>
          </a:r>
          <a:r>
            <a:rPr lang="ko-KR" altLang="en-US" dirty="0">
              <a:sym typeface="Wingdings" panose="05000000000000000000" pitchFamily="2" charset="2"/>
            </a:rPr>
            <a:t> </a:t>
          </a:r>
          <a:r>
            <a:rPr lang="en-US" altLang="ko-KR" dirty="0">
              <a:sym typeface="Wingdings" panose="05000000000000000000" pitchFamily="2" charset="2"/>
            </a:rPr>
            <a:t>1’</a:t>
          </a:r>
          <a:endParaRPr lang="ko-KR" dirty="0"/>
        </a:p>
      </dgm:t>
    </dgm:pt>
    <dgm:pt modelId="{BA4735D7-33B1-4422-ADBD-4BF1CDBC24B5}" type="parTrans" cxnId="{7956C0BB-8FF4-4C05-B1AE-183E03B56A2C}">
      <dgm:prSet/>
      <dgm:spPr/>
    </dgm:pt>
    <dgm:pt modelId="{22554B2E-74D0-4CAF-B7DB-561D923B559B}" type="sibTrans" cxnId="{7956C0BB-8FF4-4C05-B1AE-183E03B56A2C}">
      <dgm:prSet/>
      <dgm:spPr/>
    </dgm:pt>
    <dgm:pt modelId="{D711B4B1-439D-4876-B9C4-BFC02DA1AEC2}">
      <dgm:prSet/>
      <dgm:spPr/>
      <dgm:t>
        <a:bodyPr/>
        <a:lstStyle/>
        <a:p>
          <a:pPr rtl="0" latinLnBrk="1"/>
          <a:endParaRPr lang="ko-KR" dirty="0"/>
        </a:p>
      </dgm:t>
    </dgm:pt>
    <dgm:pt modelId="{774B8843-8A40-4942-8A7C-44DB286E9721}" type="parTrans" cxnId="{E4B6424C-7DE4-4009-BD28-331B9CF4E946}">
      <dgm:prSet/>
      <dgm:spPr/>
    </dgm:pt>
    <dgm:pt modelId="{B0285E31-B12E-4A56-A606-642A5EA5F0E2}" type="sibTrans" cxnId="{E4B6424C-7DE4-4009-BD28-331B9CF4E946}">
      <dgm:prSet/>
      <dgm:spPr/>
    </dgm:pt>
    <dgm:pt modelId="{0CE107D4-EAF1-4878-B932-5613499DCEA8}" type="pres">
      <dgm:prSet presAssocID="{F38455CA-0854-4C8F-9A85-DB931C4E3D3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BD541A8-5CC8-42C4-A482-AE2EBF77B924}" type="pres">
      <dgm:prSet presAssocID="{CCD46B5A-0F68-4207-9D54-E98E78B69C97}" presName="composite" presStyleCnt="0"/>
      <dgm:spPr/>
    </dgm:pt>
    <dgm:pt modelId="{E802815C-121E-4D91-96A6-13C1426951AF}" type="pres">
      <dgm:prSet presAssocID="{CCD46B5A-0F68-4207-9D54-E98E78B69C9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41EDA69-4A2D-4BA3-B459-A39CE6E75E12}" type="pres">
      <dgm:prSet presAssocID="{CCD46B5A-0F68-4207-9D54-E98E78B69C97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16A1190-3187-43F4-B70F-41DAD6F47C2E}" type="pres">
      <dgm:prSet presAssocID="{2705D057-DC13-4535-8659-51C74FBD991A}" presName="space" presStyleCnt="0"/>
      <dgm:spPr/>
    </dgm:pt>
    <dgm:pt modelId="{4B5CC9A0-0D08-4428-85A5-0C0B878C65EE}" type="pres">
      <dgm:prSet presAssocID="{841D9654-F501-4390-967E-020AE16937C4}" presName="composite" presStyleCnt="0"/>
      <dgm:spPr/>
    </dgm:pt>
    <dgm:pt modelId="{17D330CC-65AE-4157-A401-05CB64FC0110}" type="pres">
      <dgm:prSet presAssocID="{841D9654-F501-4390-967E-020AE16937C4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B0079B3-510E-42F4-A82B-C5A5C8A5AA55}" type="pres">
      <dgm:prSet presAssocID="{841D9654-F501-4390-967E-020AE16937C4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91CB4142-38D1-457F-A472-0B8A296A5960}" srcId="{CCD46B5A-0F68-4207-9D54-E98E78B69C97}" destId="{755965DF-5B73-4C0A-A9C6-0BD68D9C7C14}" srcOrd="1" destOrd="0" parTransId="{D7EC78A4-1228-427D-A637-4CBCF7022FA9}" sibTransId="{A3059ADD-FB5E-4791-94EA-5915D84386C8}"/>
    <dgm:cxn modelId="{C7CDAA5F-8A2B-4D9E-8014-8E56DEB8148A}" srcId="{F38455CA-0854-4C8F-9A85-DB931C4E3D34}" destId="{841D9654-F501-4390-967E-020AE16937C4}" srcOrd="1" destOrd="0" parTransId="{76E296BF-D46C-4892-B268-D96A31984615}" sibTransId="{7F8D6CA2-959D-4F0D-8217-45CBB4E0B0A3}"/>
    <dgm:cxn modelId="{7956C0BB-8FF4-4C05-B1AE-183E03B56A2C}" srcId="{CCD46B5A-0F68-4207-9D54-E98E78B69C97}" destId="{58CE3583-B4D0-4089-9BE8-79313595E67B}" srcOrd="4" destOrd="0" parTransId="{BA4735D7-33B1-4422-ADBD-4BF1CDBC24B5}" sibTransId="{22554B2E-74D0-4CAF-B7DB-561D923B559B}"/>
    <dgm:cxn modelId="{45203405-4AD2-4EB8-BDAD-F62B235930A9}" type="presOf" srcId="{58CE3583-B4D0-4089-9BE8-79313595E67B}" destId="{941EDA69-4A2D-4BA3-B459-A39CE6E75E12}" srcOrd="0" destOrd="4" presId="urn:microsoft.com/office/officeart/2005/8/layout/hList1"/>
    <dgm:cxn modelId="{3CF9DD15-FB99-4A28-AD9A-A0B3E022D409}" srcId="{841D9654-F501-4390-967E-020AE16937C4}" destId="{117A720E-48B2-4640-B9F8-7534E40D34FD}" srcOrd="1" destOrd="0" parTransId="{C59D67A4-8E60-457E-9464-879E1299B39B}" sibTransId="{68770B34-06DD-4521-B77A-1012EA4ED6B8}"/>
    <dgm:cxn modelId="{F8A23243-61F1-4FFF-B80C-18856DB50C22}" type="presOf" srcId="{C1541E81-8F7E-4BE8-BD6D-55021C80950C}" destId="{941EDA69-4A2D-4BA3-B459-A39CE6E75E12}" srcOrd="0" destOrd="2" presId="urn:microsoft.com/office/officeart/2005/8/layout/hList1"/>
    <dgm:cxn modelId="{13F0FBE8-DA45-4E8D-BBED-DDBC86367BB4}" type="presOf" srcId="{841D9654-F501-4390-967E-020AE16937C4}" destId="{17D330CC-65AE-4157-A401-05CB64FC0110}" srcOrd="0" destOrd="0" presId="urn:microsoft.com/office/officeart/2005/8/layout/hList1"/>
    <dgm:cxn modelId="{E4B6424C-7DE4-4009-BD28-331B9CF4E946}" srcId="{CCD46B5A-0F68-4207-9D54-E98E78B69C97}" destId="{D711B4B1-439D-4876-B9C4-BFC02DA1AEC2}" srcOrd="3" destOrd="0" parTransId="{774B8843-8A40-4942-8A7C-44DB286E9721}" sibTransId="{B0285E31-B12E-4A56-A606-642A5EA5F0E2}"/>
    <dgm:cxn modelId="{139A04D5-ABE5-489A-BBFE-15E5C4D6EC61}" srcId="{CCD46B5A-0F68-4207-9D54-E98E78B69C97}" destId="{8F37E6E4-522B-4B47-BED4-4280ED507507}" srcOrd="0" destOrd="0" parTransId="{4EFEA344-F9AC-4D96-9F1D-905989F5DF7B}" sibTransId="{27B01990-E127-4FE9-B40F-BE18B0C6C593}"/>
    <dgm:cxn modelId="{8DC4A757-68D1-4939-8035-0932641B3616}" type="presOf" srcId="{BCFCFEA6-0A88-42F4-8DCA-5F09239E8E3C}" destId="{5B0079B3-510E-42F4-A82B-C5A5C8A5AA55}" srcOrd="0" destOrd="2" presId="urn:microsoft.com/office/officeart/2005/8/layout/hList1"/>
    <dgm:cxn modelId="{4133C850-30EE-493F-81A2-985BE5893EDC}" srcId="{F38455CA-0854-4C8F-9A85-DB931C4E3D34}" destId="{CCD46B5A-0F68-4207-9D54-E98E78B69C97}" srcOrd="0" destOrd="0" parTransId="{E7075831-19B8-4A77-8B9A-565E62FD28D1}" sibTransId="{2705D057-DC13-4535-8659-51C74FBD991A}"/>
    <dgm:cxn modelId="{5F32758B-0852-4EDD-BB6C-4955B2F18F45}" srcId="{841D9654-F501-4390-967E-020AE16937C4}" destId="{BCFCFEA6-0A88-42F4-8DCA-5F09239E8E3C}" srcOrd="2" destOrd="0" parTransId="{5E77B3C3-5B3E-4B7D-8FE2-9BC83221264D}" sibTransId="{2F7D7CF4-4960-4CF6-BF41-864753738422}"/>
    <dgm:cxn modelId="{9909618E-984B-453D-81A3-D4594031074A}" type="presOf" srcId="{F38455CA-0854-4C8F-9A85-DB931C4E3D34}" destId="{0CE107D4-EAF1-4878-B932-5613499DCEA8}" srcOrd="0" destOrd="0" presId="urn:microsoft.com/office/officeart/2005/8/layout/hList1"/>
    <dgm:cxn modelId="{3429FDDC-801A-4C56-BA64-53179101C47D}" srcId="{CCD46B5A-0F68-4207-9D54-E98E78B69C97}" destId="{C1541E81-8F7E-4BE8-BD6D-55021C80950C}" srcOrd="2" destOrd="0" parTransId="{0376EB10-1B7F-43BE-9FA8-6B42D27177A5}" sibTransId="{9EEC3404-90C7-4E4A-9A6A-88B1783EAF2F}"/>
    <dgm:cxn modelId="{A0DC385A-B907-4EA2-9C87-C7CEDDF2F49E}" type="presOf" srcId="{8F37E6E4-522B-4B47-BED4-4280ED507507}" destId="{941EDA69-4A2D-4BA3-B459-A39CE6E75E12}" srcOrd="0" destOrd="0" presId="urn:microsoft.com/office/officeart/2005/8/layout/hList1"/>
    <dgm:cxn modelId="{2D09650D-BA49-4F05-8071-78A9590557AB}" type="presOf" srcId="{755965DF-5B73-4C0A-A9C6-0BD68D9C7C14}" destId="{941EDA69-4A2D-4BA3-B459-A39CE6E75E12}" srcOrd="0" destOrd="1" presId="urn:microsoft.com/office/officeart/2005/8/layout/hList1"/>
    <dgm:cxn modelId="{602F0BB4-B278-4248-8A78-305B93521128}" srcId="{841D9654-F501-4390-967E-020AE16937C4}" destId="{9D2540C1-3EE9-42E3-B03B-9B80CD4D39C0}" srcOrd="0" destOrd="0" parTransId="{7AD64248-3FE9-4C3B-AA19-2FFC348BD3B2}" sibTransId="{974B21F9-A479-4114-8DF1-79ADAF713552}"/>
    <dgm:cxn modelId="{2628C2EB-4DAA-4DC9-A142-3B9ACBC97367}" type="presOf" srcId="{9D2540C1-3EE9-42E3-B03B-9B80CD4D39C0}" destId="{5B0079B3-510E-42F4-A82B-C5A5C8A5AA55}" srcOrd="0" destOrd="0" presId="urn:microsoft.com/office/officeart/2005/8/layout/hList1"/>
    <dgm:cxn modelId="{9E04010E-42B9-40A4-B889-1AD1DE329480}" type="presOf" srcId="{CCD46B5A-0F68-4207-9D54-E98E78B69C97}" destId="{E802815C-121E-4D91-96A6-13C1426951AF}" srcOrd="0" destOrd="0" presId="urn:microsoft.com/office/officeart/2005/8/layout/hList1"/>
    <dgm:cxn modelId="{A69D4E1E-6C79-4ED2-86F3-869302C66D19}" type="presOf" srcId="{117A720E-48B2-4640-B9F8-7534E40D34FD}" destId="{5B0079B3-510E-42F4-A82B-C5A5C8A5AA55}" srcOrd="0" destOrd="1" presId="urn:microsoft.com/office/officeart/2005/8/layout/hList1"/>
    <dgm:cxn modelId="{ED2A6EB1-2FC1-4136-A0C3-FA18118F6497}" type="presOf" srcId="{D711B4B1-439D-4876-B9C4-BFC02DA1AEC2}" destId="{941EDA69-4A2D-4BA3-B459-A39CE6E75E12}" srcOrd="0" destOrd="3" presId="urn:microsoft.com/office/officeart/2005/8/layout/hList1"/>
    <dgm:cxn modelId="{DB0F164E-2345-45C8-890E-DC766A059201}" type="presParOf" srcId="{0CE107D4-EAF1-4878-B932-5613499DCEA8}" destId="{8BD541A8-5CC8-42C4-A482-AE2EBF77B924}" srcOrd="0" destOrd="0" presId="urn:microsoft.com/office/officeart/2005/8/layout/hList1"/>
    <dgm:cxn modelId="{B674A5F6-064D-41A4-B14E-25755C618C24}" type="presParOf" srcId="{8BD541A8-5CC8-42C4-A482-AE2EBF77B924}" destId="{E802815C-121E-4D91-96A6-13C1426951AF}" srcOrd="0" destOrd="0" presId="urn:microsoft.com/office/officeart/2005/8/layout/hList1"/>
    <dgm:cxn modelId="{27445020-2350-42E8-A775-1AB6A254474E}" type="presParOf" srcId="{8BD541A8-5CC8-42C4-A482-AE2EBF77B924}" destId="{941EDA69-4A2D-4BA3-B459-A39CE6E75E12}" srcOrd="1" destOrd="0" presId="urn:microsoft.com/office/officeart/2005/8/layout/hList1"/>
    <dgm:cxn modelId="{FE82448D-23E0-4F61-AF0E-7B239A3291F7}" type="presParOf" srcId="{0CE107D4-EAF1-4878-B932-5613499DCEA8}" destId="{C16A1190-3187-43F4-B70F-41DAD6F47C2E}" srcOrd="1" destOrd="0" presId="urn:microsoft.com/office/officeart/2005/8/layout/hList1"/>
    <dgm:cxn modelId="{6774B4F1-53E1-478B-BEF9-10BB62A3E486}" type="presParOf" srcId="{0CE107D4-EAF1-4878-B932-5613499DCEA8}" destId="{4B5CC9A0-0D08-4428-85A5-0C0B878C65EE}" srcOrd="2" destOrd="0" presId="urn:microsoft.com/office/officeart/2005/8/layout/hList1"/>
    <dgm:cxn modelId="{FA18D708-FACD-4A6F-91F5-4AF374372FAA}" type="presParOf" srcId="{4B5CC9A0-0D08-4428-85A5-0C0B878C65EE}" destId="{17D330CC-65AE-4157-A401-05CB64FC0110}" srcOrd="0" destOrd="0" presId="urn:microsoft.com/office/officeart/2005/8/layout/hList1"/>
    <dgm:cxn modelId="{A4DF9FD6-DE50-41AE-BFFA-2F7E025D1A81}" type="presParOf" srcId="{4B5CC9A0-0D08-4428-85A5-0C0B878C65EE}" destId="{5B0079B3-510E-42F4-A82B-C5A5C8A5AA5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02815C-121E-4D91-96A6-13C1426951AF}">
      <dsp:nvSpPr>
        <dsp:cNvPr id="0" name=""/>
        <dsp:cNvSpPr/>
      </dsp:nvSpPr>
      <dsp:spPr>
        <a:xfrm>
          <a:off x="53" y="34261"/>
          <a:ext cx="5127426" cy="131058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* </a:t>
          </a:r>
          <a:r>
            <a:rPr lang="ko-KR" sz="2300" kern="1200"/>
            <a:t>자본축적을 가능하게 하는 역사</a:t>
          </a:r>
          <a:r>
            <a:rPr lang="en-US" sz="2300" kern="1200"/>
            <a:t>·</a:t>
          </a:r>
          <a:r>
            <a:rPr lang="ko-KR" sz="2300" kern="1200"/>
            <a:t>제도적 조건으로서 자유주의 제도</a:t>
          </a:r>
        </a:p>
      </dsp:txBody>
      <dsp:txXfrm>
        <a:off x="53" y="34261"/>
        <a:ext cx="5127426" cy="1310580"/>
      </dsp:txXfrm>
    </dsp:sp>
    <dsp:sp modelId="{941EDA69-4A2D-4BA3-B459-A39CE6E75E12}">
      <dsp:nvSpPr>
        <dsp:cNvPr id="0" name=""/>
        <dsp:cNvSpPr/>
      </dsp:nvSpPr>
      <dsp:spPr>
        <a:xfrm>
          <a:off x="53" y="1344841"/>
          <a:ext cx="5127426" cy="3219885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300" kern="1200" dirty="0"/>
            <a:t>1)</a:t>
          </a:r>
          <a:r>
            <a:rPr lang="ko-KR" sz="2300" kern="1200" dirty="0"/>
            <a:t>세계화폐의 제도화</a:t>
          </a:r>
          <a:r>
            <a:rPr lang="en-US" altLang="ko-KR" sz="2300" kern="1200" dirty="0"/>
            <a:t>(</a:t>
          </a:r>
          <a:r>
            <a:rPr lang="ko-KR" altLang="en-US" sz="2300" kern="1200" dirty="0"/>
            <a:t>세계경제</a:t>
          </a:r>
          <a:r>
            <a:rPr lang="en-US" altLang="ko-KR" sz="2300" kern="1200" dirty="0"/>
            <a:t>)</a:t>
          </a:r>
          <a:endParaRPr lang="ko-KR" sz="2300" kern="1200" dirty="0"/>
        </a:p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300" kern="1200" dirty="0"/>
            <a:t>2)</a:t>
          </a:r>
          <a:r>
            <a:rPr lang="ko-KR" sz="2300" kern="1200" dirty="0"/>
            <a:t>노동력 상품화의 제도 실천</a:t>
          </a:r>
        </a:p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300" kern="1200" dirty="0"/>
            <a:t>3)</a:t>
          </a:r>
          <a:r>
            <a:rPr lang="ko-KR" sz="2300" kern="1200" dirty="0"/>
            <a:t>세계경제의 위계적 편제</a:t>
          </a:r>
          <a:r>
            <a:rPr lang="en-US" altLang="ko-KR" sz="2300" kern="1200" dirty="0"/>
            <a:t>(</a:t>
          </a:r>
          <a:r>
            <a:rPr lang="ko-KR" altLang="en-US" sz="2300" kern="1200" dirty="0" err="1"/>
            <a:t>국가간체계</a:t>
          </a:r>
          <a:r>
            <a:rPr lang="en-US" altLang="ko-KR" sz="2300" kern="1200" dirty="0"/>
            <a:t>)</a:t>
          </a:r>
          <a:endParaRPr lang="ko-KR" sz="2300" kern="1200" dirty="0"/>
        </a:p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2300" kern="1200" dirty="0"/>
        </a:p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300" kern="1200" dirty="0">
              <a:sym typeface="Wingdings" panose="05000000000000000000" pitchFamily="2" charset="2"/>
            </a:rPr>
            <a:t> ‘</a:t>
          </a:r>
          <a:r>
            <a:rPr lang="ko-KR" altLang="en-US" sz="2300" kern="1200" dirty="0" err="1">
              <a:sym typeface="Wingdings" panose="05000000000000000000" pitchFamily="2" charset="2"/>
            </a:rPr>
            <a:t>역사제도적조건</a:t>
          </a:r>
          <a:r>
            <a:rPr lang="ko-KR" altLang="en-US" sz="2300" kern="1200" dirty="0">
              <a:sym typeface="Wingdings" panose="05000000000000000000" pitchFamily="2" charset="2"/>
            </a:rPr>
            <a:t> </a:t>
          </a:r>
          <a:r>
            <a:rPr lang="en-US" altLang="ko-KR" sz="2300" kern="1200" dirty="0">
              <a:sym typeface="Wingdings" panose="05000000000000000000" pitchFamily="2" charset="2"/>
            </a:rPr>
            <a:t>1’</a:t>
          </a:r>
          <a:endParaRPr lang="ko-KR" sz="2300" kern="1200" dirty="0"/>
        </a:p>
      </dsp:txBody>
      <dsp:txXfrm>
        <a:off x="53" y="1344841"/>
        <a:ext cx="5127426" cy="3219885"/>
      </dsp:txXfrm>
    </dsp:sp>
    <dsp:sp modelId="{17D330CC-65AE-4157-A401-05CB64FC0110}">
      <dsp:nvSpPr>
        <dsp:cNvPr id="0" name=""/>
        <dsp:cNvSpPr/>
      </dsp:nvSpPr>
      <dsp:spPr>
        <a:xfrm>
          <a:off x="5845319" y="34261"/>
          <a:ext cx="5127426" cy="131058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sz="2300" kern="1200" dirty="0"/>
            <a:t>세 가지 자유주의의 역사적 </a:t>
          </a:r>
          <a:endParaRPr lang="en-US" altLang="ko-KR" sz="2300" kern="1200" dirty="0"/>
        </a:p>
        <a:p>
          <a:pPr lvl="0" algn="ctr" defTabSz="10223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sz="2300" kern="1200" dirty="0"/>
            <a:t>제도 배치를 비교해 보아야 함</a:t>
          </a:r>
        </a:p>
      </dsp:txBody>
      <dsp:txXfrm>
        <a:off x="5845319" y="34261"/>
        <a:ext cx="5127426" cy="1310580"/>
      </dsp:txXfrm>
    </dsp:sp>
    <dsp:sp modelId="{5B0079B3-510E-42F4-A82B-C5A5C8A5AA55}">
      <dsp:nvSpPr>
        <dsp:cNvPr id="0" name=""/>
        <dsp:cNvSpPr/>
      </dsp:nvSpPr>
      <dsp:spPr>
        <a:xfrm>
          <a:off x="5845319" y="1344841"/>
          <a:ext cx="5127426" cy="3219885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300" kern="1200" dirty="0"/>
            <a:t>1)</a:t>
          </a:r>
          <a:r>
            <a:rPr lang="ko-KR" sz="2300" kern="1200" dirty="0"/>
            <a:t>고전적 자유주의 시기</a:t>
          </a:r>
          <a:r>
            <a:rPr lang="en-US" sz="2300" kern="1200" dirty="0"/>
            <a:t>: ‘</a:t>
          </a:r>
          <a:r>
            <a:rPr lang="ko-KR" sz="2300" kern="1200" dirty="0"/>
            <a:t>자기조정적 시장경제</a:t>
          </a:r>
          <a:r>
            <a:rPr lang="en-US" sz="2300" kern="1200" dirty="0"/>
            <a:t>＇</a:t>
          </a:r>
          <a:endParaRPr lang="ko-KR" sz="2300" kern="1200" dirty="0"/>
        </a:p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300" kern="1200" dirty="0"/>
            <a:t>2)</a:t>
          </a:r>
          <a:r>
            <a:rPr lang="ko-KR" sz="2300" kern="1200" dirty="0"/>
            <a:t>시장개입주의적 자유주의시기</a:t>
          </a:r>
          <a:r>
            <a:rPr lang="en-US" sz="2300" kern="1200" dirty="0"/>
            <a:t>: </a:t>
          </a:r>
          <a:r>
            <a:rPr lang="ko-KR" sz="2300" kern="1200" dirty="0" err="1"/>
            <a:t>케인즈주의</a:t>
          </a:r>
          <a:endParaRPr lang="ko-KR" sz="2300" kern="1200" dirty="0"/>
        </a:p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2300" kern="1200" dirty="0"/>
            <a:t>3)</a:t>
          </a:r>
          <a:r>
            <a:rPr lang="ko-KR" sz="2300" kern="1200" dirty="0"/>
            <a:t>사회개입주의적 자유주의 시기</a:t>
          </a:r>
          <a:r>
            <a:rPr lang="en-US" sz="2300" kern="1200" dirty="0"/>
            <a:t>: </a:t>
          </a:r>
          <a:r>
            <a:rPr lang="ko-KR" sz="2300" kern="1200" dirty="0" err="1"/>
            <a:t>신자유주의</a:t>
          </a:r>
          <a:endParaRPr lang="ko-KR" sz="2300" kern="1200" dirty="0"/>
        </a:p>
      </dsp:txBody>
      <dsp:txXfrm>
        <a:off x="5845319" y="1344841"/>
        <a:ext cx="5127426" cy="32198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17DBF6-50EC-4D7E-99F2-58210F1F01EA}" type="datetimeFigureOut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9EC763-DBAB-44A1-8FDD-033F6E9876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0810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0D31A-58AA-4DC0-9731-41C889BA6352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2661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FED1-7DA5-44F3-A3B4-857D00654208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938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50F47-560E-4010-8551-9B163B6794B2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050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B62B-F82C-4123-87F8-FE0F8E44D313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55179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1C5A-93A7-4BB5-AEF1-AEEDECBC6FB7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197029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E179-EDD5-47B1-AE38-56198DA4AEDB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1717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1E98D-0804-4A06-B4B8-CB2D5339E2C0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6825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A280-3562-4C2F-B4CA-93FC4FC6E209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39593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E232-D3E1-49E7-871F-6755DA9FA6D4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5633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2F0DF-96BF-41C1-AACE-7431633BBA11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908273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2F0DF-96BF-41C1-AACE-7431633BBA11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890376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2F0DF-96BF-41C1-AACE-7431633BBA11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27358825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2F0DF-96BF-41C1-AACE-7431633BBA11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413739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2F0DF-96BF-41C1-AACE-7431633BBA11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7619899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2F0DF-96BF-41C1-AACE-7431633BBA11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545833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D27A-B899-424F-B787-CBC3FA3B6D4D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27541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FF09E-3A72-4C59-A205-BCD021384995}" type="datetime1">
              <a:rPr lang="ko-KR" altLang="en-US" smtClean="0"/>
              <a:t>2025-01-09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2430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A4FF1-69C5-46F2-A1E8-FFDE805AA1EB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2025-01-09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F6A995-A314-46F3-9DAC-72B86F69459D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81182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72" r:id="rId1"/>
    <p:sldLayoutId id="2147484373" r:id="rId2"/>
    <p:sldLayoutId id="2147484374" r:id="rId3"/>
    <p:sldLayoutId id="2147484375" r:id="rId4"/>
    <p:sldLayoutId id="2147484376" r:id="rId5"/>
    <p:sldLayoutId id="2147484377" r:id="rId6"/>
    <p:sldLayoutId id="2147484378" r:id="rId7"/>
    <p:sldLayoutId id="2147484379" r:id="rId8"/>
    <p:sldLayoutId id="2147484380" r:id="rId9"/>
    <p:sldLayoutId id="2147484381" r:id="rId10"/>
    <p:sldLayoutId id="2147484382" r:id="rId11"/>
    <p:sldLayoutId id="2147484383" r:id="rId12"/>
    <p:sldLayoutId id="2147484384" r:id="rId13"/>
    <p:sldLayoutId id="2147484385" r:id="rId14"/>
    <p:sldLayoutId id="2147484386" r:id="rId15"/>
    <p:sldLayoutId id="2147484387" r:id="rId16"/>
    <p:sldLayoutId id="2147484388" r:id="rId17"/>
  </p:sldLayoutIdLst>
  <p:hf hdr="0" ftr="0" dt="0"/>
  <p:txStyles>
    <p:titleStyle>
      <a:lvl1pPr algn="ctr" defTabSz="914400" rtl="0" eaLnBrk="1" latinLnBrk="1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04900" y="1122363"/>
            <a:ext cx="10261600" cy="1943566"/>
          </a:xfrm>
        </p:spPr>
        <p:txBody>
          <a:bodyPr>
            <a:normAutofit/>
          </a:bodyPr>
          <a:lstStyle/>
          <a:p>
            <a:r>
              <a:rPr lang="ko-KR" altLang="en-US" sz="4800" dirty="0"/>
              <a:t>트럼프 당선 이후 </a:t>
            </a:r>
            <a:r>
              <a:rPr lang="en-US" altLang="ko-KR" sz="4800" dirty="0"/>
              <a:t>2025</a:t>
            </a:r>
            <a:r>
              <a:rPr lang="ko-KR" altLang="en-US" sz="4800" dirty="0"/>
              <a:t>년 </a:t>
            </a:r>
            <a:r>
              <a:rPr lang="en-US" altLang="ko-KR" sz="4800" dirty="0"/>
              <a:t/>
            </a:r>
            <a:br>
              <a:rPr lang="en-US" altLang="ko-KR" sz="4800" dirty="0"/>
            </a:br>
            <a:r>
              <a:rPr lang="ko-KR" altLang="en-US" sz="4800" dirty="0"/>
              <a:t>국제</a:t>
            </a:r>
            <a:r>
              <a:rPr lang="en-US" altLang="ko-KR" sz="4800" dirty="0"/>
              <a:t>-</a:t>
            </a:r>
            <a:r>
              <a:rPr lang="ko-KR" altLang="en-US" sz="4800" dirty="0"/>
              <a:t>한반도 전망</a:t>
            </a:r>
            <a:endParaRPr lang="ko-KR" altLang="en-US" sz="3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95269" y="3490032"/>
            <a:ext cx="9001462" cy="2393243"/>
          </a:xfrm>
        </p:spPr>
        <p:txBody>
          <a:bodyPr>
            <a:noAutofit/>
          </a:bodyPr>
          <a:lstStyle/>
          <a:p>
            <a:r>
              <a:rPr lang="ko-KR" altLang="en-US" dirty="0"/>
              <a:t>사회진보연대 인천지부 강연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2025. 1. 9. </a:t>
            </a:r>
          </a:p>
          <a:p>
            <a:r>
              <a:rPr lang="ko-KR" altLang="en-US" dirty="0" err="1"/>
              <a:t>백승욱</a:t>
            </a:r>
            <a:r>
              <a:rPr lang="en-US" altLang="ko-KR" dirty="0"/>
              <a:t>(</a:t>
            </a:r>
            <a:r>
              <a:rPr lang="ko-KR" altLang="en-US" dirty="0"/>
              <a:t>중앙대학교 사회학과 교수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382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35CD36-DCB3-9D72-C7D4-CB7E9583A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I. 2024. 12.3. </a:t>
            </a:r>
            <a:r>
              <a:rPr lang="ko-KR" altLang="en-US" dirty="0"/>
              <a:t>계엄이라는 사건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104C44D-18A5-BC02-D299-A440FC0881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ko-KR" sz="2800" dirty="0"/>
              <a:t>1. </a:t>
            </a:r>
            <a:r>
              <a:rPr lang="ko-KR" altLang="en-US" sz="2800" dirty="0"/>
              <a:t>연결된 쟁점들</a:t>
            </a:r>
            <a:endParaRPr lang="en-US" altLang="ko-KR" sz="2800" dirty="0"/>
          </a:p>
          <a:p>
            <a:pPr marL="514350" indent="-514350">
              <a:buAutoNum type="arabicPeriod"/>
            </a:pPr>
            <a:endParaRPr lang="en-US" altLang="ko-KR" sz="2800" dirty="0"/>
          </a:p>
          <a:p>
            <a:pPr marL="0" indent="0">
              <a:buNone/>
            </a:pPr>
            <a:r>
              <a:rPr lang="en-US" altLang="ko-KR" sz="2800" dirty="0"/>
              <a:t>(1) 2022</a:t>
            </a:r>
            <a:r>
              <a:rPr lang="ko-KR" altLang="en-US" sz="2800" dirty="0"/>
              <a:t>년 </a:t>
            </a:r>
            <a:r>
              <a:rPr lang="en-US" altLang="ko-KR" sz="2800" dirty="0"/>
              <a:t>1</a:t>
            </a:r>
            <a:r>
              <a:rPr lang="ko-KR" altLang="en-US" sz="2800" dirty="0"/>
              <a:t>월 </a:t>
            </a:r>
            <a:r>
              <a:rPr lang="en-US" altLang="ko-KR" sz="2800" dirty="0"/>
              <a:t>5</a:t>
            </a:r>
            <a:r>
              <a:rPr lang="ko-KR" altLang="en-US" sz="2800" dirty="0"/>
              <a:t>일 이후 </a:t>
            </a:r>
            <a:r>
              <a:rPr lang="ko-KR" altLang="en-US" sz="2800" dirty="0" err="1"/>
              <a:t>윤석열에</a:t>
            </a:r>
            <a:r>
              <a:rPr lang="ko-KR" altLang="en-US" sz="2800" dirty="0"/>
              <a:t> 대한 기대를 접은 이유</a:t>
            </a:r>
            <a:endParaRPr lang="en-US" altLang="ko-KR" sz="2800" dirty="0"/>
          </a:p>
          <a:p>
            <a:pPr marL="0" indent="0">
              <a:buNone/>
            </a:pPr>
            <a:r>
              <a:rPr lang="en-US" altLang="ko-KR" sz="2800" dirty="0"/>
              <a:t>(2) </a:t>
            </a:r>
            <a:r>
              <a:rPr lang="ko-KR" altLang="en-US" sz="2800" dirty="0" err="1"/>
              <a:t>김종인에</a:t>
            </a:r>
            <a:r>
              <a:rPr lang="ko-KR" altLang="en-US" sz="2800" dirty="0"/>
              <a:t> 대한 오해와 </a:t>
            </a:r>
            <a:r>
              <a:rPr lang="en-US" altLang="ko-KR" sz="2800" dirty="0"/>
              <a:t>1991</a:t>
            </a:r>
            <a:r>
              <a:rPr lang="ko-KR" altLang="en-US" sz="2800" dirty="0"/>
              <a:t>년이라는 질문 </a:t>
            </a:r>
            <a:r>
              <a:rPr lang="en-US" altLang="ko-KR" sz="2800" dirty="0"/>
              <a:t>: ‘</a:t>
            </a:r>
            <a:r>
              <a:rPr lang="ko-KR" altLang="en-US" sz="2800" dirty="0"/>
              <a:t>제도</a:t>
            </a:r>
            <a:r>
              <a:rPr lang="en-US" altLang="ko-KR" sz="2800" dirty="0"/>
              <a:t>’</a:t>
            </a:r>
            <a:r>
              <a:rPr lang="ko-KR" altLang="en-US" sz="2800" dirty="0"/>
              <a:t>의 위기와 수선을 질문하고자 한다면 </a:t>
            </a:r>
            <a:endParaRPr lang="en-US" altLang="ko-KR" sz="2800" dirty="0"/>
          </a:p>
          <a:p>
            <a:pPr marL="0" indent="0">
              <a:buNone/>
            </a:pPr>
            <a:r>
              <a:rPr lang="en-US" altLang="ko-KR" sz="2800" dirty="0"/>
              <a:t>(3) ’87</a:t>
            </a:r>
            <a:r>
              <a:rPr lang="ko-KR" altLang="en-US" sz="2800" dirty="0"/>
              <a:t>체제론</a:t>
            </a:r>
            <a:r>
              <a:rPr lang="en-US" altLang="ko-KR" sz="2800" dirty="0"/>
              <a:t>’</a:t>
            </a:r>
            <a:r>
              <a:rPr lang="ko-KR" altLang="en-US" sz="2800" dirty="0"/>
              <a:t>이 아니라</a:t>
            </a:r>
            <a:r>
              <a:rPr lang="en-US" altLang="ko-KR" sz="2800" dirty="0"/>
              <a:t>, 87</a:t>
            </a:r>
            <a:r>
              <a:rPr lang="ko-KR" altLang="en-US" sz="2800" dirty="0"/>
              <a:t>년 위기에 대한 자유주의적 대처의 반복적 실패가 문제인 이유</a:t>
            </a:r>
            <a:endParaRPr lang="en-US" altLang="ko-KR" sz="2800" dirty="0"/>
          </a:p>
          <a:p>
            <a:pPr marL="0" indent="0">
              <a:buNone/>
            </a:pPr>
            <a:r>
              <a:rPr lang="en-US" altLang="ko-KR" sz="2800" dirty="0"/>
              <a:t>(4) 1985</a:t>
            </a:r>
            <a:r>
              <a:rPr lang="ko-KR" altLang="en-US" sz="2800" dirty="0"/>
              <a:t>년부터 시작해 </a:t>
            </a:r>
            <a:r>
              <a:rPr lang="en-US" altLang="ko-KR" sz="2800" dirty="0"/>
              <a:t>2021</a:t>
            </a:r>
            <a:r>
              <a:rPr lang="ko-KR" altLang="en-US" sz="2800" dirty="0"/>
              <a:t>년 종료된 북한 </a:t>
            </a:r>
            <a:r>
              <a:rPr lang="en-US" altLang="ko-KR" sz="2800" dirty="0"/>
              <a:t>NLPDR</a:t>
            </a:r>
            <a:r>
              <a:rPr lang="ko-KR" altLang="en-US" sz="2800" dirty="0"/>
              <a:t>의 시대</a:t>
            </a:r>
            <a:endParaRPr lang="en-US" altLang="ko-KR" sz="2800" dirty="0"/>
          </a:p>
          <a:p>
            <a:pPr marL="0" indent="0">
              <a:buNone/>
            </a:pPr>
            <a:r>
              <a:rPr lang="en-US" altLang="ko-KR" sz="2800" dirty="0"/>
              <a:t>(5) ‘</a:t>
            </a:r>
            <a:r>
              <a:rPr lang="ko-KR" altLang="en-US" sz="2800" dirty="0" err="1"/>
              <a:t>얄타체제</a:t>
            </a:r>
            <a:r>
              <a:rPr lang="en-US" altLang="ko-KR" sz="2800" dirty="0"/>
              <a:t>’ </a:t>
            </a:r>
            <a:r>
              <a:rPr lang="ko-KR" altLang="en-US" sz="2800" dirty="0"/>
              <a:t>해체의 본격적 </a:t>
            </a:r>
            <a:r>
              <a:rPr lang="ko-KR" altLang="en-US" sz="2800" dirty="0" err="1"/>
              <a:t>작동으로서</a:t>
            </a:r>
            <a:r>
              <a:rPr lang="ko-KR" altLang="en-US" sz="2800" dirty="0"/>
              <a:t> 트럼프 </a:t>
            </a:r>
            <a:r>
              <a:rPr lang="en-US" altLang="ko-KR" sz="2800" dirty="0"/>
              <a:t>2</a:t>
            </a:r>
            <a:r>
              <a:rPr lang="ko-KR" altLang="en-US" sz="2800" dirty="0"/>
              <a:t>기</a:t>
            </a:r>
            <a:endParaRPr lang="en-US" altLang="ko-KR" sz="2800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CED9B25-0230-AFE9-A681-9810CE072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275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5516" y="517586"/>
            <a:ext cx="10353761" cy="776378"/>
          </a:xfrm>
        </p:spPr>
        <p:txBody>
          <a:bodyPr>
            <a:normAutofit/>
          </a:bodyPr>
          <a:lstStyle/>
          <a:p>
            <a:r>
              <a:rPr lang="en-US" altLang="ko-KR" sz="2800" dirty="0"/>
              <a:t>2. </a:t>
            </a:r>
            <a:r>
              <a:rPr lang="ko-KR" altLang="en-US" sz="2800" dirty="0"/>
              <a:t>탄핵 국면을 </a:t>
            </a:r>
            <a:r>
              <a:rPr lang="ko-KR" altLang="en-US" sz="2800" dirty="0" smtClean="0"/>
              <a:t>보면서 </a:t>
            </a:r>
            <a:r>
              <a:rPr lang="en-US" altLang="ko-KR" sz="2800" dirty="0" smtClean="0"/>
              <a:t>: </a:t>
            </a:r>
            <a:r>
              <a:rPr lang="en-US" altLang="ko-KR" sz="2800" dirty="0"/>
              <a:t>2016</a:t>
            </a:r>
            <a:r>
              <a:rPr lang="ko-KR" altLang="en-US" sz="2800" dirty="0"/>
              <a:t>년과 대비</a:t>
            </a:r>
            <a:r>
              <a:rPr lang="en-US" altLang="ko-KR" sz="2800" dirty="0"/>
              <a:t>, ‘</a:t>
            </a:r>
            <a:r>
              <a:rPr lang="ko-KR" altLang="en-US" sz="2800" dirty="0"/>
              <a:t>소극 속의 소극</a:t>
            </a:r>
            <a:r>
              <a:rPr lang="en-US" altLang="ko-KR" sz="2800" dirty="0"/>
              <a:t>’</a:t>
            </a:r>
            <a:endParaRPr lang="ko-KR" altLang="en-US" sz="28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391728"/>
            <a:ext cx="10353762" cy="496881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ko-KR" dirty="0"/>
              <a:t>(1) 2016</a:t>
            </a:r>
            <a:r>
              <a:rPr lang="ko-KR" altLang="en-US" dirty="0"/>
              <a:t>년의 </a:t>
            </a:r>
            <a:r>
              <a:rPr lang="en-US" altLang="ko-KR" dirty="0"/>
              <a:t>1</a:t>
            </a:r>
            <a:r>
              <a:rPr lang="ko-KR" altLang="en-US" dirty="0"/>
              <a:t>국면</a:t>
            </a:r>
            <a:r>
              <a:rPr lang="en-US" altLang="ko-KR" dirty="0">
                <a:sym typeface="Wingdings" panose="05000000000000000000" pitchFamily="2" charset="2"/>
              </a:rPr>
              <a:t>2</a:t>
            </a:r>
            <a:r>
              <a:rPr lang="ko-KR" altLang="en-US" dirty="0">
                <a:sym typeface="Wingdings" panose="05000000000000000000" pitchFamily="2" charset="2"/>
              </a:rPr>
              <a:t>국면과 달리 </a:t>
            </a:r>
            <a:r>
              <a:rPr lang="en-US" altLang="ko-KR" dirty="0">
                <a:sym typeface="Wingdings" panose="05000000000000000000" pitchFamily="2" charset="2"/>
              </a:rPr>
              <a:t>2024</a:t>
            </a:r>
            <a:r>
              <a:rPr lang="ko-KR" altLang="en-US" dirty="0">
                <a:sym typeface="Wingdings" panose="05000000000000000000" pitchFamily="2" charset="2"/>
              </a:rPr>
              <a:t>년은 </a:t>
            </a:r>
            <a:r>
              <a:rPr lang="en-US" altLang="ko-KR" dirty="0">
                <a:sym typeface="Wingdings" panose="05000000000000000000" pitchFamily="2" charset="2"/>
              </a:rPr>
              <a:t>2</a:t>
            </a:r>
            <a:r>
              <a:rPr lang="ko-KR" altLang="en-US" dirty="0">
                <a:sym typeface="Wingdings" panose="05000000000000000000" pitchFamily="2" charset="2"/>
              </a:rPr>
              <a:t>국면에서 시작해 </a:t>
            </a:r>
            <a:r>
              <a:rPr lang="en-US" altLang="ko-KR" dirty="0">
                <a:sym typeface="Wingdings" panose="05000000000000000000" pitchFamily="2" charset="2"/>
              </a:rPr>
              <a:t>2</a:t>
            </a:r>
            <a:r>
              <a:rPr lang="ko-KR" altLang="en-US" dirty="0">
                <a:sym typeface="Wingdings" panose="05000000000000000000" pitchFamily="2" charset="2"/>
              </a:rPr>
              <a:t>국면</a:t>
            </a:r>
            <a:r>
              <a:rPr lang="en-US" altLang="ko-KR" dirty="0">
                <a:sym typeface="Wingdings" panose="05000000000000000000" pitchFamily="2" charset="2"/>
              </a:rPr>
              <a:t>1</a:t>
            </a:r>
            <a:r>
              <a:rPr lang="ko-KR" altLang="en-US" dirty="0">
                <a:sym typeface="Wingdings" panose="05000000000000000000" pitchFamily="2" charset="2"/>
              </a:rPr>
              <a:t>국면으로 전환하지 못하고 </a:t>
            </a:r>
            <a:r>
              <a:rPr lang="en-US" altLang="ko-KR" dirty="0">
                <a:sym typeface="Wingdings" panose="05000000000000000000" pitchFamily="2" charset="2"/>
              </a:rPr>
              <a:t>2</a:t>
            </a:r>
            <a:r>
              <a:rPr lang="ko-KR" altLang="en-US" dirty="0">
                <a:sym typeface="Wingdings" panose="05000000000000000000" pitchFamily="2" charset="2"/>
              </a:rPr>
              <a:t>국면</a:t>
            </a:r>
            <a:r>
              <a:rPr lang="en-US" altLang="ko-KR" dirty="0">
                <a:sym typeface="Wingdings" panose="05000000000000000000" pitchFamily="2" charset="2"/>
              </a:rPr>
              <a:t>3</a:t>
            </a:r>
            <a:r>
              <a:rPr lang="ko-KR" altLang="en-US" dirty="0">
                <a:sym typeface="Wingdings" panose="05000000000000000000" pitchFamily="2" charset="2"/>
              </a:rPr>
              <a:t>국면으로 내닫는 한계가 바로 드러남</a:t>
            </a:r>
            <a:r>
              <a:rPr lang="en-US" altLang="ko-KR" dirty="0">
                <a:sym typeface="Wingdings" panose="05000000000000000000" pitchFamily="2" charset="2"/>
              </a:rPr>
              <a:t>: </a:t>
            </a:r>
            <a:r>
              <a:rPr lang="ko-KR" altLang="en-US" dirty="0">
                <a:sym typeface="Wingdings" panose="05000000000000000000" pitchFamily="2" charset="2"/>
              </a:rPr>
              <a:t>대중운동 최소한의 공간도 소실</a:t>
            </a:r>
            <a:r>
              <a:rPr lang="en-US" altLang="ko-KR" dirty="0">
                <a:sym typeface="Wingdings" panose="05000000000000000000" pitchFamily="2" charset="2"/>
              </a:rPr>
              <a:t>/ </a:t>
            </a:r>
            <a:r>
              <a:rPr lang="ko-KR" altLang="en-US" dirty="0">
                <a:sym typeface="Wingdings" panose="05000000000000000000" pitchFamily="2" charset="2"/>
              </a:rPr>
              <a:t>정치의 </a:t>
            </a:r>
            <a:r>
              <a:rPr lang="ko-KR" altLang="en-US" dirty="0" err="1">
                <a:sym typeface="Wingdings" panose="05000000000000000000" pitchFamily="2" charset="2"/>
              </a:rPr>
              <a:t>사법화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헌재와 검찰의 </a:t>
            </a:r>
            <a:r>
              <a:rPr lang="ko-KR" altLang="en-US" dirty="0" err="1">
                <a:sym typeface="Wingdings" panose="05000000000000000000" pitchFamily="2" charset="2"/>
              </a:rPr>
              <a:t>재부상</a:t>
            </a:r>
            <a:r>
              <a:rPr lang="en-US" altLang="ko-KR" dirty="0">
                <a:sym typeface="Wingdings" panose="05000000000000000000" pitchFamily="2" charset="2"/>
              </a:rPr>
              <a:t>)/ </a:t>
            </a:r>
            <a:r>
              <a:rPr lang="ko-KR" altLang="en-US" dirty="0">
                <a:sym typeface="Wingdings" panose="05000000000000000000" pitchFamily="2" charset="2"/>
              </a:rPr>
              <a:t>전리품의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점유물횡령이탈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의 경쟁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(2) </a:t>
            </a:r>
            <a:r>
              <a:rPr lang="ko-KR" altLang="en-US" dirty="0">
                <a:sym typeface="Wingdings" panose="05000000000000000000" pitchFamily="2" charset="2"/>
              </a:rPr>
              <a:t>탄핵은 수단이지 그 자체 종결이 아니며</a:t>
            </a:r>
            <a:r>
              <a:rPr lang="en-US" altLang="ko-KR" dirty="0">
                <a:sym typeface="Wingdings" panose="05000000000000000000" pitchFamily="2" charset="2"/>
              </a:rPr>
              <a:t>, </a:t>
            </a:r>
            <a:r>
              <a:rPr lang="ko-KR" altLang="en-US" dirty="0">
                <a:sym typeface="Wingdings" panose="05000000000000000000" pitchFamily="2" charset="2"/>
              </a:rPr>
              <a:t>새로운 무대의 개시일 뿐임</a:t>
            </a:r>
            <a:endParaRPr lang="en-US" altLang="ko-KR" dirty="0">
              <a:sym typeface="Wingdings" panose="05000000000000000000" pitchFamily="2" charset="2"/>
            </a:endParaRPr>
          </a:p>
          <a:p>
            <a:pPr>
              <a:buFontTx/>
              <a:buChar char="-"/>
            </a:pPr>
            <a:r>
              <a:rPr lang="ko-KR" altLang="en-US" dirty="0">
                <a:sym typeface="Wingdings" panose="05000000000000000000" pitchFamily="2" charset="2"/>
              </a:rPr>
              <a:t>어떻게 그 다음 국면 무대를 열 것인지가 그에 앞서 문제임</a:t>
            </a:r>
            <a:endParaRPr lang="en-US" altLang="ko-KR" dirty="0">
              <a:sym typeface="Wingdings" panose="05000000000000000000" pitchFamily="2" charset="2"/>
            </a:endParaRPr>
          </a:p>
          <a:p>
            <a:pPr>
              <a:buFontTx/>
              <a:buChar char="-"/>
            </a:pP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(3) 2016</a:t>
            </a:r>
            <a:r>
              <a:rPr lang="ko-KR" altLang="en-US" dirty="0">
                <a:sym typeface="Wingdings" panose="05000000000000000000" pitchFamily="2" charset="2"/>
              </a:rPr>
              <a:t>년 </a:t>
            </a:r>
            <a:r>
              <a:rPr lang="en-US" altLang="ko-KR" dirty="0">
                <a:sym typeface="Wingdings" panose="05000000000000000000" pitchFamily="2" charset="2"/>
              </a:rPr>
              <a:t>1</a:t>
            </a:r>
            <a:r>
              <a:rPr lang="ko-KR" altLang="en-US" dirty="0">
                <a:sym typeface="Wingdings" panose="05000000000000000000" pitchFamily="2" charset="2"/>
              </a:rPr>
              <a:t>국면 주도의 레거시미디어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검찰 연합의 구도가 매우 달라짐</a:t>
            </a:r>
            <a:r>
              <a:rPr lang="en-US" altLang="ko-KR" dirty="0">
                <a:sym typeface="Wingdings" panose="05000000000000000000" pitchFamily="2" charset="2"/>
              </a:rPr>
              <a:t>: </a:t>
            </a:r>
            <a:r>
              <a:rPr lang="ko-KR" altLang="en-US" dirty="0" err="1">
                <a:sym typeface="Wingdings" panose="05000000000000000000" pitchFamily="2" charset="2"/>
              </a:rPr>
              <a:t>엇비틀린</a:t>
            </a:r>
            <a:r>
              <a:rPr lang="ko-KR" altLang="en-US" dirty="0">
                <a:sym typeface="Wingdings" panose="05000000000000000000" pitchFamily="2" charset="2"/>
              </a:rPr>
              <a:t> 시간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(4) ‘</a:t>
            </a:r>
            <a:r>
              <a:rPr lang="ko-KR" altLang="en-US" dirty="0" err="1">
                <a:sym typeface="Wingdings" panose="05000000000000000000" pitchFamily="2" charset="2"/>
              </a:rPr>
              <a:t>차도응징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에서 문제였던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조선일보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검찰</a:t>
            </a:r>
            <a:r>
              <a:rPr lang="en-US" altLang="ko-KR" dirty="0">
                <a:sym typeface="Wingdings" panose="05000000000000000000" pitchFamily="2" charset="2"/>
              </a:rPr>
              <a:t>’ </a:t>
            </a:r>
            <a:r>
              <a:rPr lang="ko-KR" altLang="en-US" dirty="0">
                <a:sym typeface="Wingdings" panose="05000000000000000000" pitchFamily="2" charset="2"/>
              </a:rPr>
              <a:t>연합을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김어준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 err="1">
                <a:sym typeface="Wingdings" panose="05000000000000000000" pitchFamily="2" charset="2"/>
              </a:rPr>
              <a:t>윤석열</a:t>
            </a:r>
            <a:r>
              <a:rPr lang="en-US" altLang="ko-KR" dirty="0">
                <a:sym typeface="Wingdings" panose="05000000000000000000" pitchFamily="2" charset="2"/>
              </a:rPr>
              <a:t>’ </a:t>
            </a:r>
            <a:r>
              <a:rPr lang="ko-KR" altLang="en-US" dirty="0">
                <a:sym typeface="Wingdings" panose="05000000000000000000" pitchFamily="2" charset="2"/>
              </a:rPr>
              <a:t>연합의 반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 err="1">
                <a:sym typeface="Wingdings" panose="05000000000000000000" pitchFamily="2" charset="2"/>
              </a:rPr>
              <a:t>레거시</a:t>
            </a:r>
            <a:r>
              <a:rPr lang="ko-KR" altLang="en-US" dirty="0">
                <a:sym typeface="Wingdings" panose="05000000000000000000" pitchFamily="2" charset="2"/>
              </a:rPr>
              <a:t>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대안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미디어와 비주류 검찰의 결합으로 대체했던 문재인 시도의 </a:t>
            </a:r>
            <a:r>
              <a:rPr lang="ko-KR" altLang="en-US" dirty="0" err="1">
                <a:sym typeface="Wingdings" panose="05000000000000000000" pitchFamily="2" charset="2"/>
              </a:rPr>
              <a:t>후과</a:t>
            </a:r>
            <a:r>
              <a:rPr lang="ko-KR" altLang="en-US" dirty="0">
                <a:sym typeface="Wingdings" panose="05000000000000000000" pitchFamily="2" charset="2"/>
              </a:rPr>
              <a:t> 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(5) </a:t>
            </a:r>
            <a:r>
              <a:rPr lang="ko-KR" altLang="en-US" dirty="0">
                <a:sym typeface="Wingdings" panose="05000000000000000000" pitchFamily="2" charset="2"/>
              </a:rPr>
              <a:t>확장된 </a:t>
            </a:r>
            <a:r>
              <a:rPr lang="en-US" altLang="ko-KR" dirty="0">
                <a:sym typeface="Wingdings" panose="05000000000000000000" pitchFamily="2" charset="2"/>
              </a:rPr>
              <a:t>87</a:t>
            </a:r>
            <a:r>
              <a:rPr lang="ko-KR" altLang="en-US" dirty="0" err="1">
                <a:sym typeface="Wingdings" panose="05000000000000000000" pitchFamily="2" charset="2"/>
              </a:rPr>
              <a:t>체제론의</a:t>
            </a:r>
            <a:r>
              <a:rPr lang="ko-KR" altLang="en-US" dirty="0">
                <a:sym typeface="Wingdings" panose="05000000000000000000" pitchFamily="2" charset="2"/>
              </a:rPr>
              <a:t> 구도</a:t>
            </a:r>
            <a:r>
              <a:rPr lang="en-US" altLang="ko-KR" dirty="0">
                <a:sym typeface="Wingdings" panose="05000000000000000000" pitchFamily="2" charset="2"/>
              </a:rPr>
              <a:t>: </a:t>
            </a:r>
            <a:r>
              <a:rPr lang="ko-KR" altLang="en-US" dirty="0">
                <a:sym typeface="Wingdings" panose="05000000000000000000" pitchFamily="2" charset="2"/>
              </a:rPr>
              <a:t>변형된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 err="1" smtClean="0">
                <a:sym typeface="Wingdings" panose="05000000000000000000" pitchFamily="2" charset="2"/>
              </a:rPr>
              <a:t>계급전쟁</a:t>
            </a:r>
            <a:r>
              <a:rPr lang="en-US" altLang="ko-KR" dirty="0" smtClean="0">
                <a:sym typeface="Wingdings" panose="05000000000000000000" pitchFamily="2" charset="2"/>
              </a:rPr>
              <a:t>’</a:t>
            </a:r>
            <a:r>
              <a:rPr lang="ko-KR" altLang="en-US" dirty="0" smtClean="0">
                <a:sym typeface="Wingdings" panose="05000000000000000000" pitchFamily="2" charset="2"/>
              </a:rPr>
              <a:t>론</a:t>
            </a:r>
            <a:endParaRPr lang="en-US" altLang="ko-KR" dirty="0" smtClean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 smtClean="0">
                <a:sym typeface="Wingdings" panose="05000000000000000000" pitchFamily="2" charset="2"/>
              </a:rPr>
              <a:t>(6) ‘</a:t>
            </a:r>
            <a:r>
              <a:rPr lang="ko-KR" altLang="en-US" dirty="0" smtClean="0">
                <a:sym typeface="Wingdings" panose="05000000000000000000" pitchFamily="2" charset="2"/>
              </a:rPr>
              <a:t>마키아벨리적</a:t>
            </a:r>
            <a:r>
              <a:rPr lang="en-US" altLang="ko-KR" dirty="0" smtClean="0">
                <a:sym typeface="Wingdings" panose="05000000000000000000" pitchFamily="2" charset="2"/>
              </a:rPr>
              <a:t>’</a:t>
            </a:r>
            <a:r>
              <a:rPr lang="ko-KR" altLang="en-US" dirty="0" smtClean="0">
                <a:sym typeface="Wingdings" panose="05000000000000000000" pitchFamily="2" charset="2"/>
              </a:rPr>
              <a:t>일 필요</a:t>
            </a:r>
            <a:r>
              <a:rPr lang="en-US" altLang="ko-KR" dirty="0" smtClean="0">
                <a:sym typeface="Wingdings" panose="05000000000000000000" pitchFamily="2" charset="2"/>
              </a:rPr>
              <a:t>(</a:t>
            </a:r>
            <a:r>
              <a:rPr lang="ko-KR" altLang="en-US" dirty="0" smtClean="0">
                <a:sym typeface="Wingdings" panose="05000000000000000000" pitchFamily="2" charset="2"/>
              </a:rPr>
              <a:t>긍정적 측면에서</a:t>
            </a:r>
            <a:r>
              <a:rPr lang="en-US" altLang="ko-KR" dirty="0" smtClean="0">
                <a:sym typeface="Wingdings" panose="05000000000000000000" pitchFamily="2" charset="2"/>
              </a:rPr>
              <a:t>): </a:t>
            </a:r>
            <a:r>
              <a:rPr lang="ko-KR" altLang="en-US" dirty="0" smtClean="0">
                <a:sym typeface="Wingdings" panose="05000000000000000000" pitchFamily="2" charset="2"/>
              </a:rPr>
              <a:t>국가대항 </a:t>
            </a:r>
            <a:r>
              <a:rPr lang="en-US" altLang="ko-KR" dirty="0" smtClean="0">
                <a:sym typeface="Wingdings" panose="05000000000000000000" pitchFamily="2" charset="2"/>
              </a:rPr>
              <a:t>A</a:t>
            </a:r>
            <a:r>
              <a:rPr lang="ko-KR" altLang="en-US" dirty="0" smtClean="0">
                <a:sym typeface="Wingdings" panose="05000000000000000000" pitchFamily="2" charset="2"/>
              </a:rPr>
              <a:t>매치 관람자가 아니라 </a:t>
            </a:r>
            <a:r>
              <a:rPr lang="en-US" altLang="ko-KR" dirty="0" smtClean="0">
                <a:sym typeface="Wingdings" panose="05000000000000000000" pitchFamily="2" charset="2"/>
              </a:rPr>
              <a:t>‘</a:t>
            </a:r>
            <a:r>
              <a:rPr lang="ko-KR" altLang="en-US" dirty="0" smtClean="0">
                <a:sym typeface="Wingdings" panose="05000000000000000000" pitchFamily="2" charset="2"/>
              </a:rPr>
              <a:t>정치의 유물론</a:t>
            </a:r>
            <a:r>
              <a:rPr lang="en-US" altLang="ko-KR" dirty="0" smtClean="0">
                <a:sym typeface="Wingdings" panose="05000000000000000000" pitchFamily="2" charset="2"/>
              </a:rPr>
              <a:t>’</a:t>
            </a:r>
            <a:r>
              <a:rPr lang="ko-KR" altLang="en-US" dirty="0" smtClean="0">
                <a:sym typeface="Wingdings" panose="05000000000000000000" pitchFamily="2" charset="2"/>
              </a:rPr>
              <a:t>의 관점에서 아주 좁은 </a:t>
            </a:r>
            <a:r>
              <a:rPr lang="ko-KR" altLang="en-US" dirty="0" err="1" smtClean="0">
                <a:sym typeface="Wingdings" panose="05000000000000000000" pitchFamily="2" charset="2"/>
              </a:rPr>
              <a:t>돌파점</a:t>
            </a:r>
            <a:r>
              <a:rPr lang="ko-KR" altLang="en-US" dirty="0" smtClean="0">
                <a:sym typeface="Wingdings" panose="05000000000000000000" pitchFamily="2" charset="2"/>
              </a:rPr>
              <a:t> 찾기</a:t>
            </a:r>
            <a:r>
              <a:rPr lang="ko-KR" altLang="en-US" dirty="0" smtClean="0">
                <a:sym typeface="Wingdings" panose="05000000000000000000" pitchFamily="2" charset="2"/>
              </a:rPr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8061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반복되는 </a:t>
            </a:r>
            <a:r>
              <a:rPr lang="en-US" altLang="ko-KR" dirty="0"/>
              <a:t>‘</a:t>
            </a:r>
            <a:r>
              <a:rPr lang="ko-KR" altLang="en-US" dirty="0"/>
              <a:t>자유주의적 전환의 실패</a:t>
            </a:r>
            <a:r>
              <a:rPr lang="en-US" altLang="ko-KR" dirty="0"/>
              <a:t>’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base"/>
            <a:r>
              <a:rPr lang="ko-KR" altLang="en-US" dirty="0">
                <a:effectLst/>
              </a:rPr>
              <a:t>한국 상황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오래된 벤츠를 </a:t>
            </a:r>
            <a:r>
              <a:rPr lang="en-US" altLang="ko-KR" dirty="0">
                <a:effectLst/>
              </a:rPr>
              <a:t>15</a:t>
            </a:r>
            <a:r>
              <a:rPr lang="ko-KR" altLang="en-US" dirty="0">
                <a:effectLst/>
              </a:rPr>
              <a:t>년 잘 몰고 다니던 상황</a:t>
            </a:r>
          </a:p>
          <a:p>
            <a:pPr lvl="0" fontAlgn="base"/>
            <a:r>
              <a:rPr lang="ko-KR" altLang="en-US" dirty="0">
                <a:effectLst/>
              </a:rPr>
              <a:t>갑자기 덜컹거리면서 길에서 서려고 함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그게 </a:t>
            </a:r>
            <a:r>
              <a:rPr lang="en-US" altLang="ko-KR" dirty="0">
                <a:effectLst/>
              </a:rPr>
              <a:t>87</a:t>
            </a:r>
            <a:r>
              <a:rPr lang="ko-KR" altLang="en-US" dirty="0">
                <a:effectLst/>
              </a:rPr>
              <a:t>년 상황</a:t>
            </a:r>
            <a:r>
              <a:rPr lang="en-US" altLang="ko-KR" dirty="0">
                <a:effectLst/>
              </a:rPr>
              <a:t>)</a:t>
            </a:r>
            <a:endParaRPr lang="ko-KR" altLang="en-US" dirty="0">
              <a:effectLst/>
            </a:endParaRPr>
          </a:p>
          <a:p>
            <a:pPr fontAlgn="base"/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문제는 우리가 설계한 것도 조립한 것도 아님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엔진오일 보충만 해보았음</a:t>
            </a:r>
          </a:p>
          <a:p>
            <a:pPr lvl="0" fontAlgn="base"/>
            <a:r>
              <a:rPr lang="en-US" altLang="ko-KR" dirty="0">
                <a:effectLst/>
              </a:rPr>
              <a:t>91 </a:t>
            </a:r>
            <a:r>
              <a:rPr lang="ko-KR" altLang="en-US" dirty="0">
                <a:effectLst/>
              </a:rPr>
              <a:t>잊힌 퇴조의 출발점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그 차를 처음 뜯어서 </a:t>
            </a:r>
            <a:r>
              <a:rPr lang="ko-KR" altLang="en-US" dirty="0" err="1">
                <a:effectLst/>
              </a:rPr>
              <a:t>역설계를</a:t>
            </a:r>
            <a:r>
              <a:rPr lang="ko-KR" altLang="en-US" dirty="0">
                <a:effectLst/>
              </a:rPr>
              <a:t> 해보려 했던 시기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결국 시트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 err="1">
                <a:effectLst/>
              </a:rPr>
              <a:t>조향장치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차체 정도는 카피 했으나 엔진과 변속기 </a:t>
            </a:r>
            <a:r>
              <a:rPr lang="ko-KR" altLang="en-US" dirty="0" err="1">
                <a:effectLst/>
              </a:rPr>
              <a:t>역설계</a:t>
            </a:r>
            <a:r>
              <a:rPr lang="ko-KR" altLang="en-US" dirty="0">
                <a:effectLst/>
              </a:rPr>
              <a:t> 못하고 뚜껑 닫고 대충 </a:t>
            </a:r>
            <a:r>
              <a:rPr lang="ko-KR" altLang="en-US" dirty="0" err="1">
                <a:effectLst/>
              </a:rPr>
              <a:t>기름치고</a:t>
            </a:r>
            <a:r>
              <a:rPr lang="ko-KR" altLang="en-US" dirty="0">
                <a:effectLst/>
              </a:rPr>
              <a:t> 끝낸 것임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5045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328468"/>
            <a:ext cx="10353762" cy="4462732"/>
          </a:xfrm>
        </p:spPr>
        <p:txBody>
          <a:bodyPr>
            <a:normAutofit fontScale="92500" lnSpcReduction="10000"/>
          </a:bodyPr>
          <a:lstStyle/>
          <a:p>
            <a:pPr lvl="0" fontAlgn="base"/>
            <a:r>
              <a:rPr lang="en-US" altLang="ko-KR" dirty="0">
                <a:effectLst/>
              </a:rPr>
              <a:t>2016</a:t>
            </a:r>
            <a:r>
              <a:rPr lang="ko-KR" altLang="en-US" dirty="0">
                <a:effectLst/>
              </a:rPr>
              <a:t>년 문제라고 하는 이유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 err="1">
                <a:effectLst/>
              </a:rPr>
              <a:t>촛불혁명</a:t>
            </a:r>
            <a:r>
              <a:rPr lang="ko-KR" altLang="en-US" dirty="0">
                <a:effectLst/>
              </a:rPr>
              <a:t> 같은 것은 없었고 궁정쿠데타뿐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조선일보</a:t>
            </a:r>
            <a:r>
              <a:rPr lang="en-US" altLang="ko-KR" dirty="0">
                <a:effectLst/>
              </a:rPr>
              <a:t>-</a:t>
            </a:r>
            <a:r>
              <a:rPr lang="ko-KR" altLang="en-US" dirty="0">
                <a:effectLst/>
              </a:rPr>
              <a:t>검찰</a:t>
            </a:r>
            <a:r>
              <a:rPr lang="en-US" altLang="ko-KR" dirty="0">
                <a:effectLst/>
              </a:rPr>
              <a:t>-</a:t>
            </a:r>
            <a:r>
              <a:rPr lang="ko-KR" altLang="en-US" dirty="0" err="1">
                <a:effectLst/>
              </a:rPr>
              <a:t>바른정당</a:t>
            </a:r>
            <a:r>
              <a:rPr lang="ko-KR" altLang="en-US" dirty="0">
                <a:effectLst/>
              </a:rPr>
              <a:t> </a:t>
            </a:r>
            <a:r>
              <a:rPr lang="en-US" altLang="ko-KR" dirty="0">
                <a:effectLst/>
              </a:rPr>
              <a:t>3</a:t>
            </a:r>
            <a:r>
              <a:rPr lang="ko-KR" altLang="en-US" dirty="0">
                <a:effectLst/>
              </a:rPr>
              <a:t>연합으로 시작한 이유를 이해해야 함</a:t>
            </a:r>
          </a:p>
          <a:p>
            <a:pPr lvl="0" fontAlgn="base"/>
            <a:r>
              <a:rPr lang="ko-KR" altLang="en-US" dirty="0">
                <a:effectLst/>
              </a:rPr>
              <a:t>이제는 정말 차가 </a:t>
            </a:r>
            <a:r>
              <a:rPr lang="ko-KR" altLang="en-US" dirty="0" err="1">
                <a:effectLst/>
              </a:rPr>
              <a:t>설려고</a:t>
            </a:r>
            <a:r>
              <a:rPr lang="ko-KR" altLang="en-US" dirty="0">
                <a:effectLst/>
              </a:rPr>
              <a:t> 하고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엔진과 변속기를 </a:t>
            </a:r>
            <a:r>
              <a:rPr lang="ko-KR" altLang="en-US" dirty="0" err="1">
                <a:effectLst/>
              </a:rPr>
              <a:t>손봐야하는</a:t>
            </a:r>
            <a:r>
              <a:rPr lang="ko-KR" altLang="en-US" dirty="0">
                <a:effectLst/>
              </a:rPr>
              <a:t> 상황</a:t>
            </a:r>
          </a:p>
          <a:p>
            <a:pPr fontAlgn="base"/>
            <a:r>
              <a:rPr lang="en-US" altLang="ko-KR" dirty="0">
                <a:effectLst/>
                <a:sym typeface="Wingdings" panose="05000000000000000000" pitchFamily="2" charset="2"/>
              </a:rPr>
              <a:t> </a:t>
            </a:r>
            <a:r>
              <a:rPr lang="ko-KR" altLang="en-US" dirty="0">
                <a:effectLst/>
              </a:rPr>
              <a:t>그런데 그 차 설계도를 살펴보고 예전 엔진과 변속기를 다시 </a:t>
            </a:r>
            <a:r>
              <a:rPr lang="ko-KR" altLang="en-US" dirty="0" err="1">
                <a:effectLst/>
              </a:rPr>
              <a:t>만들건지</a:t>
            </a:r>
            <a:r>
              <a:rPr lang="ko-KR" altLang="en-US" dirty="0">
                <a:effectLst/>
              </a:rPr>
              <a:t> </a:t>
            </a:r>
            <a:r>
              <a:rPr lang="ko-KR" altLang="en-US" dirty="0" err="1">
                <a:effectLst/>
              </a:rPr>
              <a:t>이참에</a:t>
            </a:r>
            <a:r>
              <a:rPr lang="ko-KR" altLang="en-US" dirty="0">
                <a:effectLst/>
              </a:rPr>
              <a:t> 새 자동차를 </a:t>
            </a:r>
            <a:r>
              <a:rPr lang="ko-KR" altLang="en-US" dirty="0" err="1">
                <a:effectLst/>
              </a:rPr>
              <a:t>설계할건지</a:t>
            </a:r>
            <a:r>
              <a:rPr lang="ko-KR" altLang="en-US" dirty="0">
                <a:effectLst/>
              </a:rPr>
              <a:t> 논의하는게 아님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①</a:t>
            </a:r>
            <a:r>
              <a:rPr lang="ko-KR" altLang="en-US" dirty="0" err="1">
                <a:effectLst/>
              </a:rPr>
              <a:t>니가</a:t>
            </a:r>
            <a:r>
              <a:rPr lang="ko-KR" altLang="en-US" dirty="0">
                <a:effectLst/>
              </a:rPr>
              <a:t> </a:t>
            </a:r>
            <a:r>
              <a:rPr lang="ko-KR" altLang="en-US" dirty="0" err="1">
                <a:effectLst/>
              </a:rPr>
              <a:t>차부셨지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 err="1">
                <a:effectLst/>
              </a:rPr>
              <a:t>나쁜놈</a:t>
            </a:r>
            <a:r>
              <a:rPr lang="ko-KR" altLang="en-US" dirty="0">
                <a:effectLst/>
              </a:rPr>
              <a:t> 잡아들여 ②</a:t>
            </a:r>
            <a:r>
              <a:rPr lang="ko-KR" altLang="en-US" dirty="0" err="1">
                <a:effectLst/>
              </a:rPr>
              <a:t>이참에</a:t>
            </a:r>
            <a:r>
              <a:rPr lang="ko-KR" altLang="en-US" dirty="0">
                <a:effectLst/>
              </a:rPr>
              <a:t> 새 </a:t>
            </a:r>
            <a:r>
              <a:rPr lang="ko-KR" altLang="en-US" dirty="0" err="1">
                <a:effectLst/>
              </a:rPr>
              <a:t>차사자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 err="1">
                <a:effectLst/>
              </a:rPr>
              <a:t>토요타사자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 err="1">
                <a:effectLst/>
              </a:rPr>
              <a:t>볼보사자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아니다 포드나 </a:t>
            </a:r>
            <a:r>
              <a:rPr lang="en-US" altLang="ko-KR" dirty="0">
                <a:effectLst/>
              </a:rPr>
              <a:t>GM </a:t>
            </a:r>
            <a:r>
              <a:rPr lang="ko-KR" altLang="en-US" dirty="0">
                <a:effectLst/>
              </a:rPr>
              <a:t>사자 이런 논의 ③차 안부셔진거다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먼지 털고 다시 겉에 닦아서 쓰면 오래 쓸 수 있다 ④더 나가면 차 부셔졌다고 선동하는 나쁜 놈들이 있다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다시 반복 </a:t>
            </a:r>
            <a:r>
              <a:rPr lang="ko-KR" altLang="en-US" dirty="0" err="1">
                <a:effectLst/>
              </a:rPr>
              <a:t>차부순</a:t>
            </a:r>
            <a:r>
              <a:rPr lang="ko-KR" altLang="en-US" dirty="0">
                <a:effectLst/>
              </a:rPr>
              <a:t> 놈부터 잡아야지 등등</a:t>
            </a:r>
            <a:r>
              <a:rPr lang="en-US" altLang="ko-KR" dirty="0">
                <a:effectLst/>
              </a:rPr>
              <a:t>.) </a:t>
            </a:r>
            <a:r>
              <a:rPr lang="ko-KR" altLang="en-US" dirty="0">
                <a:effectLst/>
              </a:rPr>
              <a:t>⑤더 </a:t>
            </a:r>
            <a:r>
              <a:rPr lang="ko-KR" altLang="en-US" dirty="0" err="1">
                <a:effectLst/>
              </a:rPr>
              <a:t>나쁜건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 err="1">
                <a:effectLst/>
              </a:rPr>
              <a:t>기후위기</a:t>
            </a:r>
            <a:r>
              <a:rPr lang="ko-KR" altLang="en-US" dirty="0">
                <a:effectLst/>
              </a:rPr>
              <a:t> 방지 위해 내연기관 뭐 필요하냐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내가 </a:t>
            </a:r>
            <a:r>
              <a:rPr lang="ko-KR" altLang="en-US" dirty="0" err="1">
                <a:effectLst/>
              </a:rPr>
              <a:t>고기굽는</a:t>
            </a:r>
            <a:r>
              <a:rPr lang="ko-KR" altLang="en-US" dirty="0">
                <a:effectLst/>
              </a:rPr>
              <a:t> </a:t>
            </a:r>
            <a:r>
              <a:rPr lang="ko-KR" altLang="en-US" dirty="0" err="1">
                <a:effectLst/>
              </a:rPr>
              <a:t>불판으로</a:t>
            </a:r>
            <a:r>
              <a:rPr lang="ko-KR" altLang="en-US" dirty="0">
                <a:effectLst/>
              </a:rPr>
              <a:t> 쓰게 펜더 하나 뜯어다 쓰겠다</a:t>
            </a:r>
            <a:r>
              <a:rPr lang="en-US" altLang="ko-KR" dirty="0">
                <a:effectLst/>
              </a:rPr>
              <a:t>. (11</a:t>
            </a:r>
            <a:r>
              <a:rPr lang="ko-KR" altLang="en-US" dirty="0">
                <a:effectLst/>
              </a:rPr>
              <a:t>월 </a:t>
            </a:r>
            <a:r>
              <a:rPr lang="en-US" altLang="ko-KR" dirty="0">
                <a:effectLst/>
              </a:rPr>
              <a:t>29</a:t>
            </a:r>
            <a:r>
              <a:rPr lang="ko-KR" altLang="en-US" dirty="0">
                <a:effectLst/>
              </a:rPr>
              <a:t>일 시점의 </a:t>
            </a:r>
            <a:r>
              <a:rPr lang="ko-KR" altLang="en-US" dirty="0" err="1">
                <a:effectLst/>
              </a:rPr>
              <a:t>썰렁</a:t>
            </a:r>
            <a:r>
              <a:rPr lang="ko-KR" altLang="en-US" dirty="0">
                <a:effectLst/>
              </a:rPr>
              <a:t> 비유임</a:t>
            </a:r>
            <a:r>
              <a:rPr lang="en-US" altLang="ko-KR" dirty="0">
                <a:effectLst/>
              </a:rPr>
              <a:t>)</a:t>
            </a:r>
            <a:endParaRPr lang="ko-KR" altLang="en-US" dirty="0">
              <a:effectLst/>
            </a:endParaRPr>
          </a:p>
          <a:p>
            <a:pPr fontAlgn="base"/>
            <a:r>
              <a:rPr lang="en-US" altLang="ko-KR" dirty="0">
                <a:effectLst/>
              </a:rPr>
              <a:t>—&gt; </a:t>
            </a:r>
            <a:r>
              <a:rPr lang="ko-KR" altLang="en-US" dirty="0">
                <a:effectLst/>
              </a:rPr>
              <a:t>지금 문제가 되는 무대의 구조는 무엇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역사는 무엇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누가 어떻게 설계했는지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과거와 어떻게 다른지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이거 우리 역량으로 고칠 수 있는지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미래에 넘겨야 하는지 등을 설명하고 고민하지 않음</a:t>
            </a:r>
            <a:r>
              <a:rPr lang="en-US" altLang="ko-KR" dirty="0">
                <a:effectLst/>
              </a:rPr>
              <a:t>. </a:t>
            </a:r>
            <a:endParaRPr lang="ko-KR" altLang="en-US" dirty="0">
              <a:effectLst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8030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한국 정치의 </a:t>
            </a:r>
            <a:r>
              <a:rPr lang="en-US" altLang="ko-KR" dirty="0"/>
              <a:t>‘</a:t>
            </a:r>
            <a:r>
              <a:rPr lang="ko-KR" altLang="en-US" dirty="0"/>
              <a:t>남미화</a:t>
            </a:r>
            <a:r>
              <a:rPr lang="en-US" altLang="ko-KR" dirty="0"/>
              <a:t>’</a:t>
            </a:r>
            <a:r>
              <a:rPr lang="ko-KR" altLang="en-US" dirty="0"/>
              <a:t>라는 질문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20</a:t>
            </a:r>
            <a:r>
              <a:rPr lang="ko-KR" altLang="en-US" dirty="0"/>
              <a:t>세기 자유주의 제도의 특이성과 그 정착 과정의 </a:t>
            </a:r>
            <a:r>
              <a:rPr lang="en-US" altLang="ko-KR" dirty="0"/>
              <a:t>‘</a:t>
            </a:r>
            <a:r>
              <a:rPr lang="ko-KR" altLang="en-US" dirty="0"/>
              <a:t>미국화</a:t>
            </a:r>
            <a:r>
              <a:rPr lang="en-US" altLang="ko-KR" dirty="0"/>
              <a:t>’</a:t>
            </a:r>
            <a:r>
              <a:rPr lang="ko-KR" altLang="en-US" dirty="0"/>
              <a:t>라는 쟁점</a:t>
            </a:r>
            <a:endParaRPr lang="en-US" altLang="ko-KR" dirty="0"/>
          </a:p>
          <a:p>
            <a:r>
              <a:rPr lang="en-US" altLang="ko-KR" dirty="0"/>
              <a:t>2</a:t>
            </a:r>
            <a:r>
              <a:rPr lang="ko-KR" altLang="en-US" dirty="0"/>
              <a:t>차대전 </a:t>
            </a:r>
            <a:r>
              <a:rPr lang="ko-KR" altLang="en-US" dirty="0" err="1"/>
              <a:t>종료후</a:t>
            </a:r>
            <a:r>
              <a:rPr lang="ko-KR" altLang="en-US" dirty="0"/>
              <a:t> </a:t>
            </a:r>
            <a:r>
              <a:rPr lang="ko-KR" altLang="en-US" dirty="0" err="1"/>
              <a:t>얄타체제</a:t>
            </a:r>
            <a:r>
              <a:rPr lang="ko-KR" altLang="en-US" dirty="0"/>
              <a:t> 정착 과정에서 독일</a:t>
            </a:r>
            <a:r>
              <a:rPr lang="en-US" altLang="ko-KR" dirty="0"/>
              <a:t>-</a:t>
            </a:r>
            <a:r>
              <a:rPr lang="ko-KR" altLang="en-US" dirty="0"/>
              <a:t>일본 추축국의 </a:t>
            </a:r>
            <a:r>
              <a:rPr lang="en-US" altLang="ko-KR" dirty="0"/>
              <a:t>‘</a:t>
            </a:r>
            <a:r>
              <a:rPr lang="ko-KR" altLang="en-US" dirty="0"/>
              <a:t>미국화</a:t>
            </a:r>
            <a:r>
              <a:rPr lang="en-US" altLang="ko-KR" dirty="0"/>
              <a:t>’</a:t>
            </a:r>
            <a:r>
              <a:rPr lang="ko-KR" altLang="en-US" dirty="0"/>
              <a:t>와 그 확장과정에서 남한의 </a:t>
            </a:r>
            <a:r>
              <a:rPr lang="en-US" altLang="ko-KR" dirty="0"/>
              <a:t>‘</a:t>
            </a:r>
            <a:r>
              <a:rPr lang="ko-KR" altLang="en-US" dirty="0"/>
              <a:t>미국화</a:t>
            </a:r>
            <a:r>
              <a:rPr lang="en-US" altLang="ko-KR" dirty="0"/>
              <a:t>’  -- ‘</a:t>
            </a:r>
            <a:r>
              <a:rPr lang="ko-KR" altLang="en-US" dirty="0"/>
              <a:t>경제</a:t>
            </a:r>
            <a:r>
              <a:rPr lang="en-US" altLang="ko-KR" dirty="0"/>
              <a:t>-</a:t>
            </a:r>
            <a:r>
              <a:rPr lang="ko-KR" altLang="en-US" dirty="0"/>
              <a:t>법 통일체로서 자본주의의 뉴딜 자유주의적 작동</a:t>
            </a:r>
            <a:r>
              <a:rPr lang="en-US" altLang="ko-KR" dirty="0"/>
              <a:t>’</a:t>
            </a:r>
          </a:p>
          <a:p>
            <a:r>
              <a:rPr lang="ko-KR" altLang="en-US" dirty="0"/>
              <a:t>한국 현대사에서 진보</a:t>
            </a:r>
            <a:r>
              <a:rPr lang="en-US" altLang="ko-KR" dirty="0"/>
              <a:t>-</a:t>
            </a:r>
            <a:r>
              <a:rPr lang="ko-KR" altLang="en-US" dirty="0"/>
              <a:t>보수 대립의 희화화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 ‘</a:t>
            </a:r>
            <a:r>
              <a:rPr lang="ko-KR" altLang="en-US" dirty="0"/>
              <a:t>보수</a:t>
            </a:r>
            <a:r>
              <a:rPr lang="en-US" altLang="ko-KR" dirty="0"/>
              <a:t>’: </a:t>
            </a:r>
            <a:r>
              <a:rPr lang="ko-KR" altLang="en-US" dirty="0"/>
              <a:t>이식된 경제</a:t>
            </a:r>
            <a:r>
              <a:rPr lang="en-US" altLang="ko-KR" dirty="0"/>
              <a:t>-</a:t>
            </a:r>
            <a:r>
              <a:rPr lang="ko-KR" altLang="en-US" dirty="0"/>
              <a:t>법 통일체로서 작동하는 자유주의 메커니즘의 </a:t>
            </a:r>
            <a:r>
              <a:rPr lang="en-US" altLang="ko-KR" dirty="0"/>
              <a:t>‘</a:t>
            </a:r>
            <a:r>
              <a:rPr lang="ko-KR" altLang="en-US" dirty="0"/>
              <a:t>경비원</a:t>
            </a:r>
            <a:r>
              <a:rPr lang="en-US" altLang="ko-KR" dirty="0"/>
              <a:t>’ </a:t>
            </a:r>
            <a:r>
              <a:rPr lang="ko-KR" altLang="en-US" dirty="0"/>
              <a:t>역할</a:t>
            </a:r>
            <a:r>
              <a:rPr lang="en-US" altLang="ko-KR" dirty="0"/>
              <a:t> </a:t>
            </a:r>
          </a:p>
          <a:p>
            <a:pPr marL="0" indent="0">
              <a:buNone/>
            </a:pPr>
            <a:r>
              <a:rPr lang="en-US" altLang="ko-KR" dirty="0"/>
              <a:t>           </a:t>
            </a:r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계엄</a:t>
            </a:r>
            <a:r>
              <a:rPr lang="en-US" altLang="ko-KR" dirty="0">
                <a:sym typeface="Wingdings" panose="05000000000000000000" pitchFamily="2" charset="2"/>
              </a:rPr>
              <a:t>: ‘</a:t>
            </a:r>
            <a:r>
              <a:rPr lang="ko-KR" altLang="en-US" dirty="0">
                <a:sym typeface="Wingdings" panose="05000000000000000000" pitchFamily="2" charset="2"/>
              </a:rPr>
              <a:t>경비원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이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폭도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였음이 드러난 사건 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사법체제를 부정하는 여당</a:t>
            </a:r>
            <a:r>
              <a:rPr lang="en-US" altLang="ko-KR" dirty="0">
                <a:sym typeface="Wingdings" panose="05000000000000000000" pitchFamily="2" charset="2"/>
              </a:rPr>
              <a:t>)</a:t>
            </a: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 ‘</a:t>
            </a:r>
            <a:r>
              <a:rPr lang="ko-KR" altLang="en-US" dirty="0">
                <a:sym typeface="Wingdings" panose="05000000000000000000" pitchFamily="2" charset="2"/>
              </a:rPr>
              <a:t>진보</a:t>
            </a:r>
            <a:r>
              <a:rPr lang="en-US" altLang="ko-KR" dirty="0">
                <a:sym typeface="Wingdings" panose="05000000000000000000" pitchFamily="2" charset="2"/>
              </a:rPr>
              <a:t>’: </a:t>
            </a:r>
            <a:r>
              <a:rPr lang="ko-KR" altLang="en-US" dirty="0">
                <a:sym typeface="Wingdings" panose="05000000000000000000" pitchFamily="2" charset="2"/>
              </a:rPr>
              <a:t>급진주의적 간판을 내걸었으나 결국 </a:t>
            </a:r>
            <a:r>
              <a:rPr lang="en-US" altLang="ko-KR" dirty="0">
                <a:sym typeface="Wingdings" panose="05000000000000000000" pitchFamily="2" charset="2"/>
              </a:rPr>
              <a:t>‘liberal’</a:t>
            </a:r>
            <a:r>
              <a:rPr lang="ko-KR" altLang="en-US" dirty="0">
                <a:sym typeface="Wingdings" panose="05000000000000000000" pitchFamily="2" charset="2"/>
              </a:rPr>
              <a:t>도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민주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도 아님이 드러난 야당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 </a:t>
            </a:r>
            <a:r>
              <a:rPr lang="ko-KR" altLang="en-US" dirty="0">
                <a:sym typeface="Wingdings" panose="05000000000000000000" pitchFamily="2" charset="2"/>
              </a:rPr>
              <a:t>싸움의 무대와 목표는 대체 무엇인가</a:t>
            </a:r>
            <a:r>
              <a:rPr lang="en-US" altLang="ko-KR" dirty="0">
                <a:sym typeface="Wingdings" panose="05000000000000000000" pitchFamily="2" charset="2"/>
              </a:rPr>
              <a:t>?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8538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FCC497-1F30-EDBF-AF75-C92171D49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Ii</a:t>
            </a:r>
            <a:r>
              <a:rPr lang="en-US" altLang="ko-KR" dirty="0"/>
              <a:t>. </a:t>
            </a:r>
            <a:r>
              <a:rPr lang="ko-KR" altLang="en-US" dirty="0"/>
              <a:t>연결된 위기의 시대</a:t>
            </a: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FAB2EEF-56BA-E15B-C1D6-41181065F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ko-KR" altLang="en-US" sz="2400" dirty="0"/>
              <a:t>북</a:t>
            </a:r>
            <a:r>
              <a:rPr lang="en-US" altLang="ko-KR" sz="2400" dirty="0"/>
              <a:t>-</a:t>
            </a:r>
            <a:r>
              <a:rPr lang="ko-KR" altLang="en-US" sz="2400" dirty="0"/>
              <a:t>러 관계의 새로운 동향의 함의</a:t>
            </a:r>
            <a:r>
              <a:rPr lang="en-US" altLang="ko-KR" sz="2400" dirty="0"/>
              <a:t>: </a:t>
            </a:r>
            <a:r>
              <a:rPr lang="ko-KR" altLang="en-US" sz="2400" dirty="0"/>
              <a:t>가설</a:t>
            </a:r>
            <a:endParaRPr lang="en-US" altLang="ko-KR" sz="2400" dirty="0"/>
          </a:p>
          <a:p>
            <a:pPr marL="457200" indent="-457200">
              <a:buAutoNum type="arabicPeriod"/>
            </a:pPr>
            <a:endParaRPr lang="en-US" altLang="ko-KR" dirty="0"/>
          </a:p>
          <a:p>
            <a:pPr marL="684000" indent="-457200">
              <a:lnSpc>
                <a:spcPct val="150000"/>
              </a:lnSpc>
              <a:buAutoNum type="arabicParenBoth"/>
            </a:pPr>
            <a:r>
              <a:rPr lang="ko-KR" altLang="en-US" sz="2400" dirty="0"/>
              <a:t>지정학적 질문</a:t>
            </a:r>
            <a:r>
              <a:rPr lang="en-US" altLang="ko-KR" sz="2400" dirty="0"/>
              <a:t>: </a:t>
            </a:r>
            <a:r>
              <a:rPr lang="ko-KR" altLang="en-US" sz="2400" dirty="0"/>
              <a:t>새로운 북미 정상회담이 추진된다면 </a:t>
            </a:r>
            <a:endParaRPr lang="en-US" altLang="ko-KR" sz="2400" dirty="0"/>
          </a:p>
          <a:p>
            <a:pPr marL="684000" indent="-457200">
              <a:lnSpc>
                <a:spcPct val="150000"/>
              </a:lnSpc>
              <a:buAutoNum type="arabicParenBoth"/>
            </a:pPr>
            <a:r>
              <a:rPr lang="ko-KR" altLang="en-US" sz="2400" dirty="0"/>
              <a:t>군사기술의 문제</a:t>
            </a:r>
            <a:r>
              <a:rPr lang="en-US" altLang="ko-KR" sz="2400" dirty="0"/>
              <a:t>: </a:t>
            </a:r>
            <a:r>
              <a:rPr lang="ko-KR" altLang="en-US" sz="2400" dirty="0"/>
              <a:t>북한 군사기술의 취약점은 무엇인가</a:t>
            </a:r>
            <a:r>
              <a:rPr lang="en-US" altLang="ko-KR" sz="2400" dirty="0"/>
              <a:t>?</a:t>
            </a:r>
          </a:p>
          <a:p>
            <a:pPr marL="684000" indent="-457200">
              <a:lnSpc>
                <a:spcPct val="150000"/>
              </a:lnSpc>
              <a:buAutoNum type="arabicParenBoth"/>
            </a:pPr>
            <a:r>
              <a:rPr lang="ko-KR" altLang="en-US" sz="2400" dirty="0"/>
              <a:t>군사운용의 문제</a:t>
            </a:r>
            <a:r>
              <a:rPr lang="en-US" altLang="ko-KR" sz="2400" dirty="0"/>
              <a:t>: </a:t>
            </a:r>
            <a:r>
              <a:rPr lang="ko-KR" altLang="en-US" sz="2400" dirty="0"/>
              <a:t>조직적 참전부대의 유산은 무엇인가</a:t>
            </a:r>
            <a:r>
              <a:rPr lang="en-US" altLang="ko-KR" sz="2400" dirty="0"/>
              <a:t>? 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E738847-702A-75C8-BD27-87A3CBD77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9148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948906"/>
            <a:ext cx="10353762" cy="484229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ko-KR" sz="3200" dirty="0"/>
              <a:t>2. 1933</a:t>
            </a:r>
            <a:r>
              <a:rPr lang="ko-KR" altLang="en-US" sz="3200" dirty="0"/>
              <a:t>년 독일은 다시 반복되는가</a:t>
            </a:r>
            <a:r>
              <a:rPr lang="en-US" altLang="ko-KR" sz="3200" dirty="0"/>
              <a:t>? </a:t>
            </a:r>
          </a:p>
          <a:p>
            <a:endParaRPr lang="en-US" altLang="ko-KR" dirty="0"/>
          </a:p>
          <a:p>
            <a:pPr marL="457200" indent="0">
              <a:buAutoNum type="arabicParenBoth"/>
            </a:pPr>
            <a:r>
              <a:rPr lang="en-US" altLang="ko-KR" dirty="0"/>
              <a:t>1</a:t>
            </a:r>
            <a:r>
              <a:rPr lang="ko-KR" altLang="en-US" dirty="0"/>
              <a:t>차대전의 패전과 그 유산</a:t>
            </a:r>
            <a:r>
              <a:rPr lang="en-US" altLang="ko-KR" dirty="0"/>
              <a:t>: </a:t>
            </a:r>
            <a:r>
              <a:rPr lang="ko-KR" altLang="en-US" dirty="0" err="1"/>
              <a:t>전쟁배상금</a:t>
            </a:r>
            <a:endParaRPr lang="en-US" altLang="ko-KR" dirty="0"/>
          </a:p>
          <a:p>
            <a:pPr marL="457200" indent="0">
              <a:buAutoNum type="arabicParenBoth"/>
            </a:pPr>
            <a:r>
              <a:rPr lang="en-US" altLang="ko-KR" dirty="0"/>
              <a:t>1933</a:t>
            </a:r>
            <a:r>
              <a:rPr lang="ko-KR" altLang="en-US" dirty="0"/>
              <a:t>년 히틀러의 </a:t>
            </a:r>
            <a:r>
              <a:rPr lang="en-US" altLang="ko-KR" dirty="0"/>
              <a:t>‘</a:t>
            </a:r>
            <a:r>
              <a:rPr lang="ko-KR" altLang="en-US" dirty="0"/>
              <a:t>합법적</a:t>
            </a:r>
            <a:r>
              <a:rPr lang="en-US" altLang="ko-KR" dirty="0"/>
              <a:t>‘ </a:t>
            </a:r>
            <a:r>
              <a:rPr lang="ko-KR" altLang="en-US" dirty="0"/>
              <a:t>집권</a:t>
            </a:r>
            <a:endParaRPr lang="en-US" altLang="ko-KR" dirty="0"/>
          </a:p>
          <a:p>
            <a:pPr marL="457200" indent="0">
              <a:buAutoNum type="arabicParenBoth"/>
            </a:pPr>
            <a:r>
              <a:rPr lang="en-US" altLang="ko-KR" dirty="0"/>
              <a:t>1938</a:t>
            </a:r>
            <a:r>
              <a:rPr lang="ko-KR" altLang="en-US" dirty="0"/>
              <a:t>년 </a:t>
            </a:r>
            <a:r>
              <a:rPr lang="ko-KR" altLang="en-US" dirty="0" err="1"/>
              <a:t>뮌헨협정과</a:t>
            </a:r>
            <a:r>
              <a:rPr lang="ko-KR" altLang="en-US" dirty="0"/>
              <a:t> 수정의 밤</a:t>
            </a:r>
            <a:endParaRPr lang="en-US" altLang="ko-KR" dirty="0"/>
          </a:p>
          <a:p>
            <a:pPr marL="457200" indent="0">
              <a:buAutoNum type="arabicParenBoth"/>
            </a:pPr>
            <a:r>
              <a:rPr lang="en-US" altLang="ko-KR" dirty="0"/>
              <a:t>1939</a:t>
            </a:r>
            <a:r>
              <a:rPr lang="ko-KR" altLang="en-US" dirty="0"/>
              <a:t>년 폴란드</a:t>
            </a:r>
            <a:r>
              <a:rPr lang="en-US" altLang="ko-KR" dirty="0"/>
              <a:t>, </a:t>
            </a:r>
            <a:r>
              <a:rPr lang="ko-KR" altLang="en-US" dirty="0"/>
              <a:t>프랑스 침공</a:t>
            </a:r>
            <a:endParaRPr lang="en-US" altLang="ko-KR" dirty="0"/>
          </a:p>
          <a:p>
            <a:pPr marL="457200" indent="0">
              <a:buAutoNum type="arabicParenBoth"/>
            </a:pPr>
            <a:r>
              <a:rPr lang="en-US" altLang="ko-KR" dirty="0"/>
              <a:t>1941</a:t>
            </a:r>
            <a:r>
              <a:rPr lang="ko-KR" altLang="en-US" dirty="0"/>
              <a:t>년 </a:t>
            </a:r>
            <a:r>
              <a:rPr lang="en-US" altLang="ko-KR" dirty="0"/>
              <a:t>‘</a:t>
            </a:r>
            <a:r>
              <a:rPr lang="ko-KR" altLang="en-US" dirty="0" err="1"/>
              <a:t>바르바로사</a:t>
            </a:r>
            <a:r>
              <a:rPr lang="ko-KR" altLang="en-US" dirty="0"/>
              <a:t> 작전</a:t>
            </a:r>
            <a:r>
              <a:rPr lang="en-US" altLang="ko-KR" dirty="0"/>
              <a:t>’</a:t>
            </a:r>
            <a:r>
              <a:rPr lang="ko-KR" altLang="en-US" dirty="0"/>
              <a:t>과 독소전쟁의 개시</a:t>
            </a:r>
            <a:endParaRPr lang="en-US" altLang="ko-KR" dirty="0"/>
          </a:p>
          <a:p>
            <a:pPr marL="457200" indent="0">
              <a:buAutoNum type="arabicParenBoth"/>
            </a:pPr>
            <a:r>
              <a:rPr lang="en-US" altLang="ko-KR" dirty="0"/>
              <a:t> </a:t>
            </a:r>
            <a:r>
              <a:rPr lang="ko-KR" altLang="en-US" dirty="0"/>
              <a:t>독소전쟁에서 연합군 승리와 독일 전후 처리와 맞물린 냉전의 시대</a:t>
            </a:r>
            <a:endParaRPr lang="en-US" altLang="ko-KR" dirty="0"/>
          </a:p>
          <a:p>
            <a:pPr marL="457200" indent="0">
              <a:buNone/>
            </a:pPr>
            <a:endParaRPr lang="en-US" altLang="ko-KR" dirty="0"/>
          </a:p>
          <a:p>
            <a:pPr marL="800100" indent="-342900">
              <a:buFont typeface="Wingdings" panose="05000000000000000000" pitchFamily="2" charset="2"/>
              <a:buChar char="n"/>
            </a:pPr>
            <a:r>
              <a:rPr lang="ko-KR" altLang="en-US" dirty="0"/>
              <a:t>독소전쟁과 중일전쟁이 맞물려 </a:t>
            </a:r>
            <a:r>
              <a:rPr lang="en-US" altLang="ko-KR" dirty="0"/>
              <a:t>2</a:t>
            </a:r>
            <a:r>
              <a:rPr lang="ko-KR" altLang="en-US" dirty="0"/>
              <a:t>차대전으로 확대됨 </a:t>
            </a:r>
            <a:r>
              <a:rPr lang="en-US" altLang="ko-KR" dirty="0"/>
              <a:t>(</a:t>
            </a:r>
            <a:r>
              <a:rPr lang="ko-KR" altLang="en-US" dirty="0"/>
              <a:t>미국의 두 전선 개입과 태평양전쟁</a:t>
            </a:r>
            <a:r>
              <a:rPr lang="en-US" altLang="ko-KR" dirty="0"/>
              <a:t>)</a:t>
            </a:r>
          </a:p>
          <a:p>
            <a:pPr marL="4572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 1930</a:t>
            </a:r>
            <a:r>
              <a:rPr lang="ko-KR" altLang="en-US" dirty="0">
                <a:sym typeface="Wingdings" panose="05000000000000000000" pitchFamily="2" charset="2"/>
              </a:rPr>
              <a:t>년 이전 총선에서 </a:t>
            </a:r>
            <a:r>
              <a:rPr lang="en-US" altLang="ko-KR" dirty="0">
                <a:sym typeface="Wingdings" panose="05000000000000000000" pitchFamily="2" charset="2"/>
              </a:rPr>
              <a:t>20% </a:t>
            </a:r>
            <a:r>
              <a:rPr lang="ko-KR" altLang="en-US" dirty="0">
                <a:sym typeface="Wingdings" panose="05000000000000000000" pitchFamily="2" charset="2"/>
              </a:rPr>
              <a:t>득표도 못하던 나치당이 </a:t>
            </a:r>
            <a:r>
              <a:rPr lang="en-US" altLang="ko-KR" dirty="0">
                <a:sym typeface="Wingdings" panose="05000000000000000000" pitchFamily="2" charset="2"/>
              </a:rPr>
              <a:t>1932</a:t>
            </a:r>
            <a:r>
              <a:rPr lang="ko-KR" altLang="en-US" dirty="0">
                <a:sym typeface="Wingdings" panose="05000000000000000000" pitchFamily="2" charset="2"/>
              </a:rPr>
              <a:t>년 선거에서 </a:t>
            </a:r>
            <a:r>
              <a:rPr lang="en-US" altLang="ko-KR" dirty="0">
                <a:sym typeface="Wingdings" panose="05000000000000000000" pitchFamily="2" charset="2"/>
              </a:rPr>
              <a:t>33.1% </a:t>
            </a:r>
            <a:r>
              <a:rPr lang="ko-KR" altLang="en-US" dirty="0">
                <a:sym typeface="Wingdings" panose="05000000000000000000" pitchFamily="2" charset="2"/>
              </a:rPr>
              <a:t>득표로 어떻게 이후 폭주할 수 있었는가</a:t>
            </a:r>
            <a:r>
              <a:rPr lang="en-US" altLang="ko-KR" dirty="0">
                <a:sym typeface="Wingdings" panose="05000000000000000000" pitchFamily="2" charset="2"/>
              </a:rPr>
              <a:t>?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5238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954657"/>
            <a:ext cx="10353762" cy="4836543"/>
          </a:xfrm>
        </p:spPr>
        <p:txBody>
          <a:bodyPr/>
          <a:lstStyle/>
          <a:p>
            <a:pPr marL="0" indent="0">
              <a:buNone/>
            </a:pPr>
            <a:r>
              <a:rPr lang="en-US" altLang="ko-KR" sz="2400" dirty="0"/>
              <a:t>3. </a:t>
            </a:r>
            <a:r>
              <a:rPr lang="ko-KR" altLang="en-US" sz="2400" dirty="0"/>
              <a:t>얄타체제 질서는 본격적으로 해체되는가</a:t>
            </a:r>
            <a:endParaRPr lang="en-US" altLang="ko-KR" sz="2400" dirty="0"/>
          </a:p>
          <a:p>
            <a:pPr marL="0" indent="0">
              <a:buNone/>
            </a:pPr>
            <a:endParaRPr lang="en-US" altLang="ko-KR" dirty="0"/>
          </a:p>
          <a:p>
            <a:pPr marL="457200" indent="-457200">
              <a:buAutoNum type="arabicParenBoth"/>
            </a:pPr>
            <a:r>
              <a:rPr lang="ko-KR" altLang="en-US" dirty="0" err="1"/>
              <a:t>뉴딜적</a:t>
            </a:r>
            <a:r>
              <a:rPr lang="ko-KR" altLang="en-US" dirty="0"/>
              <a:t> 자유주의의 </a:t>
            </a:r>
            <a:r>
              <a:rPr lang="en-US" altLang="ko-KR" dirty="0"/>
              <a:t>1</a:t>
            </a:r>
            <a:r>
              <a:rPr lang="ko-KR" altLang="en-US" dirty="0"/>
              <a:t>국내 조정의 틀로서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  : </a:t>
            </a:r>
            <a:r>
              <a:rPr lang="ko-KR" altLang="en-US" dirty="0"/>
              <a:t>미국</a:t>
            </a:r>
            <a:r>
              <a:rPr lang="en-US" altLang="ko-KR" dirty="0"/>
              <a:t>, </a:t>
            </a:r>
            <a:r>
              <a:rPr lang="ko-KR" altLang="en-US" dirty="0"/>
              <a:t>독일</a:t>
            </a:r>
            <a:r>
              <a:rPr lang="en-US" altLang="ko-KR" dirty="0"/>
              <a:t>, </a:t>
            </a:r>
            <a:r>
              <a:rPr lang="ko-KR" altLang="en-US" dirty="0"/>
              <a:t>프랑스</a:t>
            </a:r>
            <a:r>
              <a:rPr lang="en-US" altLang="ko-KR" dirty="0"/>
              <a:t>, </a:t>
            </a:r>
            <a:r>
              <a:rPr lang="ko-KR" altLang="en-US" dirty="0"/>
              <a:t>캐나다</a:t>
            </a:r>
            <a:r>
              <a:rPr lang="en-US" altLang="ko-KR" dirty="0"/>
              <a:t>, </a:t>
            </a:r>
            <a:r>
              <a:rPr lang="ko-KR" altLang="en-US" dirty="0"/>
              <a:t>일본 정치의 동시적 위기가 </a:t>
            </a:r>
            <a:r>
              <a:rPr lang="ko-KR" altLang="en-US" dirty="0" err="1"/>
              <a:t>함의하는</a:t>
            </a:r>
            <a:r>
              <a:rPr lang="ko-KR" altLang="en-US" dirty="0"/>
              <a:t> 바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(2) </a:t>
            </a:r>
            <a:r>
              <a:rPr lang="ko-KR" altLang="en-US" dirty="0"/>
              <a:t>국제질서의 </a:t>
            </a:r>
            <a:r>
              <a:rPr lang="ko-KR" altLang="en-US" dirty="0" err="1"/>
              <a:t>조정틀로서</a:t>
            </a:r>
            <a:r>
              <a:rPr lang="ko-KR" altLang="en-US" dirty="0"/>
              <a:t> 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   : </a:t>
            </a:r>
            <a:r>
              <a:rPr lang="ko-KR" altLang="en-US" dirty="0"/>
              <a:t>다자주의 세계질서의 수호자로 부상하고 있는 중국이라는 역설</a:t>
            </a:r>
            <a:endParaRPr lang="en-US" altLang="ko-KR" dirty="0"/>
          </a:p>
          <a:p>
            <a:pPr marL="457200" indent="-457200">
              <a:buAutoNum type="arabicParenBoth"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 </a:t>
            </a:r>
            <a:r>
              <a:rPr lang="ko-KR" altLang="en-US" dirty="0">
                <a:sym typeface="Wingdings" panose="05000000000000000000" pitchFamily="2" charset="2"/>
              </a:rPr>
              <a:t>한국 </a:t>
            </a:r>
            <a:r>
              <a:rPr lang="ko-KR" altLang="en-US" dirty="0" err="1">
                <a:sym typeface="Wingdings" panose="05000000000000000000" pitchFamily="2" charset="2"/>
              </a:rPr>
              <a:t>사회은</a:t>
            </a:r>
            <a:r>
              <a:rPr lang="ko-KR" altLang="en-US" dirty="0">
                <a:sym typeface="Wingdings" panose="05000000000000000000" pitchFamily="2" charset="2"/>
              </a:rPr>
              <a:t> 이 이중적 위기에 대응책이 있는가</a:t>
            </a:r>
            <a:r>
              <a:rPr lang="en-US" altLang="ko-KR" dirty="0">
                <a:sym typeface="Wingdings" panose="05000000000000000000" pitchFamily="2" charset="2"/>
              </a:rPr>
              <a:t>?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656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86707" y="461421"/>
            <a:ext cx="8498165" cy="1143000"/>
          </a:xfrm>
        </p:spPr>
        <p:txBody>
          <a:bodyPr>
            <a:normAutofit/>
          </a:bodyPr>
          <a:lstStyle/>
          <a:p>
            <a:r>
              <a:rPr lang="en-US" altLang="ko-KR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IV. </a:t>
            </a:r>
            <a:r>
              <a:rPr lang="ko-KR" altLang="en-US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한국 자유주의 제도 전환의 계기로서 </a:t>
            </a:r>
            <a:r>
              <a:rPr lang="en-US" altLang="ko-KR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1991</a:t>
            </a:r>
            <a:r>
              <a:rPr lang="ko-KR" altLang="en-US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년</a:t>
            </a:r>
            <a:endParaRPr lang="ko-KR" altLang="en-US" sz="28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55783" y="1604422"/>
            <a:ext cx="98401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1. </a:t>
            </a:r>
            <a:r>
              <a:rPr kumimoji="0" lang="ko-KR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비교준거점으로서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 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1991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년 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: 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제도의 자유주의적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-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신자유주의적 전환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한국 사회의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이례성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  :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자유주의적 제도의 강한 착근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vs.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자유주의 규제 이념의 취약성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87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체제론’ 접근의 한계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제도 분석으로 나아가지 못하는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세력관계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 분석의 한계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승리주의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 사관의 덫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자유주의 제도 위기를 설명하기 어려움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Wingdings" panose="05000000000000000000" pitchFamily="2" charset="2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à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한국에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‘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자유주의 제도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＇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와 그와 연결된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‘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자유주의 사상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＇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과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제도전환은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 존재하는가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?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그 비교의 출발점은 언제인가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à"/>
              <a:tabLst/>
              <a:defRPr/>
            </a:pP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* 한국 사회는 어떤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작동원리로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 지속되며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, '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통치계급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'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은 그 지속성을 위해 어떤 수선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/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정비를 지속하는가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?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또는 못하는가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?  (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비교의 대상으로서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1990/91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년과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2022/24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년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)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08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138687"/>
            <a:ext cx="10353762" cy="4652513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 startAt="2"/>
            </a:pPr>
            <a:r>
              <a:rPr lang="en-US" altLang="ko-KR" sz="3100" dirty="0"/>
              <a:t>'87</a:t>
            </a:r>
            <a:r>
              <a:rPr lang="ko-KR" altLang="en-US" sz="3100" dirty="0"/>
              <a:t>년 정세의 자유주의적 전환의 시도와 반복된 실패의 출발점</a:t>
            </a:r>
            <a:r>
              <a:rPr lang="en-US" altLang="ko-KR" sz="3100" dirty="0"/>
              <a:t>’</a:t>
            </a:r>
          </a:p>
          <a:p>
            <a:pPr marL="0" indent="0">
              <a:buNone/>
            </a:pPr>
            <a:r>
              <a:rPr lang="en-US" altLang="ko-KR" sz="3100" dirty="0"/>
              <a:t>          : 87</a:t>
            </a:r>
            <a:r>
              <a:rPr lang="ko-KR" altLang="en-US" sz="3100" dirty="0"/>
              <a:t>체제론을 넘어서</a:t>
            </a:r>
            <a:endParaRPr lang="en-US" altLang="ko-KR" sz="3100" dirty="0"/>
          </a:p>
          <a:p>
            <a:endParaRPr lang="en-US" altLang="ko-KR" dirty="0"/>
          </a:p>
          <a:p>
            <a:r>
              <a:rPr lang="ko-KR" altLang="en-US" dirty="0"/>
              <a:t>한국에서 경제적 자유주의와 법률 자유주의의 접합 계기를 분석할 필요성</a:t>
            </a:r>
            <a:r>
              <a:rPr lang="en-US" altLang="ko-KR" dirty="0"/>
              <a:t>: </a:t>
            </a:r>
            <a:r>
              <a:rPr lang="ko-KR" altLang="en-US" dirty="0"/>
              <a:t>이식과 토착화 사이에서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ko-KR" altLang="en-US" dirty="0">
                <a:sym typeface="Wingdings" panose="05000000000000000000" pitchFamily="2" charset="2"/>
              </a:rPr>
              <a:t>경제적자유주의</a:t>
            </a:r>
            <a:r>
              <a:rPr lang="en-US" altLang="ko-KR" dirty="0">
                <a:sym typeface="Wingdings" panose="05000000000000000000" pitchFamily="2" charset="2"/>
              </a:rPr>
              <a:t>(EPB)</a:t>
            </a:r>
            <a:r>
              <a:rPr lang="ko-KR" altLang="en-US" dirty="0">
                <a:sym typeface="Wingdings" panose="05000000000000000000" pitchFamily="2" charset="2"/>
              </a:rPr>
              <a:t>와</a:t>
            </a:r>
            <a:r>
              <a:rPr lang="en-US" altLang="ko-KR" dirty="0">
                <a:sym typeface="Wingdings" panose="05000000000000000000" pitchFamily="2" charset="2"/>
              </a:rPr>
              <a:t> </a:t>
            </a:r>
            <a:r>
              <a:rPr lang="ko-KR" altLang="en-US" dirty="0">
                <a:sym typeface="Wingdings" panose="05000000000000000000" pitchFamily="2" charset="2"/>
              </a:rPr>
              <a:t>법률자유주의의 조우점으로서 </a:t>
            </a:r>
            <a:r>
              <a:rPr lang="en-US" altLang="ko-KR" dirty="0">
                <a:sym typeface="Wingdings" panose="05000000000000000000" pitchFamily="2" charset="2"/>
              </a:rPr>
              <a:t>1991</a:t>
            </a:r>
            <a:r>
              <a:rPr lang="ko-KR" altLang="en-US" dirty="0">
                <a:sym typeface="Wingdings" panose="05000000000000000000" pitchFamily="2" charset="2"/>
              </a:rPr>
              <a:t>년 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      (‘</a:t>
            </a:r>
            <a:r>
              <a:rPr lang="ko-KR" altLang="en-US" dirty="0">
                <a:sym typeface="Wingdings" panose="05000000000000000000" pitchFamily="2" charset="2"/>
              </a:rPr>
              <a:t>설계</a:t>
            </a:r>
            <a:r>
              <a:rPr lang="en-US" altLang="ko-KR" dirty="0">
                <a:sym typeface="Wingdings" panose="05000000000000000000" pitchFamily="2" charset="2"/>
              </a:rPr>
              <a:t>' </a:t>
            </a:r>
            <a:r>
              <a:rPr lang="ko-KR" altLang="en-US" dirty="0">
                <a:sym typeface="Wingdings" panose="05000000000000000000" pitchFamily="2" charset="2"/>
              </a:rPr>
              <a:t>아닌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수선</a:t>
            </a:r>
            <a:r>
              <a:rPr lang="en-US" altLang="ko-KR" dirty="0">
                <a:sym typeface="Wingdings" panose="05000000000000000000" pitchFamily="2" charset="2"/>
              </a:rPr>
              <a:t>/</a:t>
            </a:r>
            <a:r>
              <a:rPr lang="ko-KR" altLang="en-US" dirty="0">
                <a:sym typeface="Wingdings" panose="05000000000000000000" pitchFamily="2" charset="2"/>
              </a:rPr>
              <a:t>정비</a:t>
            </a:r>
            <a:r>
              <a:rPr lang="en-US" altLang="ko-KR" dirty="0">
                <a:sym typeface="Wingdings" panose="05000000000000000000" pitchFamily="2" charset="2"/>
              </a:rPr>
              <a:t>’)</a:t>
            </a: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 : ‘</a:t>
            </a:r>
            <a:r>
              <a:rPr lang="ko-KR" altLang="en-US" dirty="0">
                <a:sym typeface="Wingdings" panose="05000000000000000000" pitchFamily="2" charset="2"/>
              </a:rPr>
              <a:t>사권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私權</a:t>
            </a:r>
            <a:r>
              <a:rPr lang="en-US" altLang="ko-KR" dirty="0">
                <a:sym typeface="Wingdings" panose="05000000000000000000" pitchFamily="2" charset="2"/>
              </a:rPr>
              <a:t>)’</a:t>
            </a:r>
            <a:r>
              <a:rPr lang="ko-KR" altLang="en-US" dirty="0">
                <a:sym typeface="Wingdings" panose="05000000000000000000" pitchFamily="2" charset="2"/>
              </a:rPr>
              <a:t>의 핵심이 </a:t>
            </a:r>
            <a:r>
              <a:rPr lang="ko-KR" altLang="en-US" dirty="0" err="1">
                <a:sym typeface="Wingdings" panose="05000000000000000000" pitchFamily="2" charset="2"/>
              </a:rPr>
              <a:t>법인격</a:t>
            </a:r>
            <a:r>
              <a:rPr lang="ko-KR" altLang="en-US" dirty="0">
                <a:sym typeface="Wingdings" panose="05000000000000000000" pitchFamily="2" charset="2"/>
              </a:rPr>
              <a:t> 사이의 </a:t>
            </a:r>
            <a:r>
              <a:rPr lang="ko-KR" altLang="en-US" dirty="0" err="1">
                <a:sym typeface="Wingdings" panose="05000000000000000000" pitchFamily="2" charset="2"/>
              </a:rPr>
              <a:t>규제로서</a:t>
            </a:r>
            <a:r>
              <a:rPr lang="ko-KR" altLang="en-US" dirty="0">
                <a:sym typeface="Wingdings" panose="05000000000000000000" pitchFamily="2" charset="2"/>
              </a:rPr>
              <a:t> 작동하기 시작한 자유주의의 전환점</a:t>
            </a:r>
            <a:r>
              <a:rPr lang="en-US" altLang="ko-KR" dirty="0">
                <a:sym typeface="Wingdings" panose="05000000000000000000" pitchFamily="2" charset="2"/>
              </a:rPr>
              <a:t>(1990</a:t>
            </a:r>
            <a:r>
              <a:rPr lang="ko-KR" altLang="en-US" dirty="0">
                <a:sym typeface="Wingdings" panose="05000000000000000000" pitchFamily="2" charset="2"/>
              </a:rPr>
              <a:t>년 공정거래위원회가 경제기획원 한 부서에서 독립기구로 설립해 본격 작동한 것과 </a:t>
            </a:r>
            <a:r>
              <a:rPr lang="en-US" altLang="ko-KR" dirty="0">
                <a:sym typeface="Wingdings" panose="05000000000000000000" pitchFamily="2" charset="2"/>
              </a:rPr>
              <a:t>5</a:t>
            </a:r>
            <a:r>
              <a:rPr lang="ko-KR" altLang="en-US" dirty="0">
                <a:sym typeface="Wingdings" panose="05000000000000000000" pitchFamily="2" charset="2"/>
              </a:rPr>
              <a:t>개년 계획 폐기의 맞물림에 주목해야 함</a:t>
            </a:r>
            <a:r>
              <a:rPr lang="en-US" altLang="ko-KR" dirty="0">
                <a:sym typeface="Wingdings" panose="05000000000000000000" pitchFamily="2" charset="2"/>
              </a:rPr>
              <a:t>)  1912</a:t>
            </a:r>
            <a:r>
              <a:rPr lang="ko-KR" altLang="en-US" dirty="0">
                <a:sym typeface="Wingdings" panose="05000000000000000000" pitchFamily="2" charset="2"/>
              </a:rPr>
              <a:t>년 </a:t>
            </a:r>
            <a:r>
              <a:rPr lang="en-US" altLang="ko-KR" dirty="0">
                <a:sym typeface="Wingdings" panose="05000000000000000000" pitchFamily="2" charset="2"/>
              </a:rPr>
              <a:t>&lt;</a:t>
            </a:r>
            <a:r>
              <a:rPr lang="ko-KR" altLang="en-US" dirty="0">
                <a:sym typeface="Wingdings" panose="05000000000000000000" pitchFamily="2" charset="2"/>
              </a:rPr>
              <a:t>조선민사령</a:t>
            </a:r>
            <a:r>
              <a:rPr lang="en-US" altLang="ko-KR" dirty="0">
                <a:sym typeface="Wingdings" panose="05000000000000000000" pitchFamily="2" charset="2"/>
              </a:rPr>
              <a:t>&gt; (</a:t>
            </a:r>
            <a:r>
              <a:rPr lang="ko-KR" altLang="en-US" dirty="0">
                <a:sym typeface="Wingdings" panose="05000000000000000000" pitchFamily="2" charset="2"/>
              </a:rPr>
              <a:t>헌법과 참정권 부재하의 재산권 관념</a:t>
            </a:r>
            <a:r>
              <a:rPr lang="en-US" altLang="ko-KR" dirty="0">
                <a:sym typeface="Wingdings" panose="05000000000000000000" pitchFamily="2" charset="2"/>
              </a:rPr>
              <a:t>) </a:t>
            </a:r>
            <a:r>
              <a:rPr lang="ko-KR" altLang="en-US" dirty="0">
                <a:sym typeface="Wingdings" panose="05000000000000000000" pitchFamily="2" charset="2"/>
              </a:rPr>
              <a:t>이후 사권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친족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부동산 결합의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자유주의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와 상이한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미국화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의 전환점</a:t>
            </a:r>
            <a:r>
              <a:rPr lang="en-US" altLang="ko-KR" dirty="0">
                <a:sym typeface="Wingdings" panose="05000000000000000000" pitchFamily="2" charset="2"/>
              </a:rPr>
              <a:t> </a:t>
            </a: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 1990</a:t>
            </a:r>
            <a:r>
              <a:rPr lang="ko-KR" altLang="en-US" dirty="0">
                <a:sym typeface="Wingdings" panose="05000000000000000000" pitchFamily="2" charset="2"/>
              </a:rPr>
              <a:t>년대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사권</a:t>
            </a:r>
            <a:r>
              <a:rPr lang="en-US" altLang="ko-KR" dirty="0">
                <a:sym typeface="Wingdings" panose="05000000000000000000" pitchFamily="2" charset="2"/>
              </a:rPr>
              <a:t>’ </a:t>
            </a:r>
            <a:r>
              <a:rPr lang="ko-KR" altLang="en-US" dirty="0">
                <a:sym typeface="Wingdings" panose="05000000000000000000" pitchFamily="2" charset="2"/>
              </a:rPr>
              <a:t>개념 전환에서 법인의 지위 변화 함의 주목해야 함 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ko-KR" altLang="en-US" dirty="0">
                <a:sym typeface="Wingdings" panose="05000000000000000000" pitchFamily="2" charset="2"/>
              </a:rPr>
              <a:t> </a:t>
            </a:r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78876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140903"/>
            <a:ext cx="10353762" cy="46502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dirty="0">
                <a:sym typeface="Wingdings" panose="05000000000000000000" pitchFamily="2" charset="2"/>
              </a:rPr>
              <a:t>* </a:t>
            </a:r>
            <a:r>
              <a:rPr lang="en-US" altLang="ko-KR" dirty="0">
                <a:sym typeface="Wingdings" panose="05000000000000000000" pitchFamily="2" charset="2"/>
              </a:rPr>
              <a:t>1991</a:t>
            </a:r>
            <a:r>
              <a:rPr lang="ko-KR" altLang="en-US" dirty="0">
                <a:sym typeface="Wingdings" panose="05000000000000000000" pitchFamily="2" charset="2"/>
              </a:rPr>
              <a:t>년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자유주의적 전환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의 함의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360000" indent="0">
              <a:buNone/>
            </a:pPr>
            <a:r>
              <a:rPr lang="ko-KR" altLang="en-US" dirty="0"/>
              <a:t>① </a:t>
            </a:r>
            <a:r>
              <a:rPr lang="ko-KR" altLang="en-US" dirty="0" err="1"/>
              <a:t>북방위교를</a:t>
            </a:r>
            <a:r>
              <a:rPr lang="ko-KR" altLang="en-US" dirty="0"/>
              <a:t> 동반한 경제 세계화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360000" indent="0">
              <a:buNone/>
            </a:pPr>
            <a:r>
              <a:rPr lang="ko-KR" altLang="en-US" dirty="0"/>
              <a:t>②유신체제를 탈피하는 경제 자유화</a:t>
            </a:r>
            <a:r>
              <a:rPr lang="en-US" altLang="ko-KR" dirty="0"/>
              <a:t>: 5</a:t>
            </a:r>
            <a:r>
              <a:rPr lang="ko-KR" altLang="en-US" dirty="0"/>
              <a:t>개년 계획의 폐지</a:t>
            </a:r>
            <a:endParaRPr lang="en-US" altLang="ko-KR" dirty="0"/>
          </a:p>
          <a:p>
            <a:pPr marL="360000" indent="0">
              <a:buNone/>
            </a:pPr>
            <a:r>
              <a:rPr lang="en-US" altLang="ko-KR" dirty="0"/>
              <a:t>     (</a:t>
            </a:r>
            <a:r>
              <a:rPr lang="ko-KR" altLang="en-US" dirty="0"/>
              <a:t>토지공개념</a:t>
            </a:r>
            <a:r>
              <a:rPr lang="en-US" altLang="ko-KR" dirty="0"/>
              <a:t>, </a:t>
            </a:r>
            <a:r>
              <a:rPr lang="ko-KR" altLang="en-US" dirty="0"/>
              <a:t>금융실명제</a:t>
            </a:r>
            <a:r>
              <a:rPr lang="en-US" altLang="ko-KR" dirty="0"/>
              <a:t>, 2</a:t>
            </a:r>
            <a:r>
              <a:rPr lang="ko-KR" altLang="en-US" dirty="0" err="1"/>
              <a:t>백만호</a:t>
            </a:r>
            <a:r>
              <a:rPr lang="ko-KR" altLang="en-US" dirty="0"/>
              <a:t> 건설</a:t>
            </a:r>
            <a:r>
              <a:rPr lang="en-US" altLang="ko-KR" dirty="0"/>
              <a:t>, </a:t>
            </a:r>
            <a:r>
              <a:rPr lang="ko-KR" altLang="en-US" dirty="0"/>
              <a:t>영종도</a:t>
            </a:r>
            <a:r>
              <a:rPr lang="en-US" altLang="ko-KR" dirty="0"/>
              <a:t>/KTX/</a:t>
            </a:r>
            <a:r>
              <a:rPr lang="ko-KR" altLang="en-US" dirty="0"/>
              <a:t>서해안 고속도로 건설 등 인프라</a:t>
            </a:r>
            <a:r>
              <a:rPr lang="en-US" altLang="ko-KR" dirty="0"/>
              <a:t>)</a:t>
            </a:r>
          </a:p>
          <a:p>
            <a:pPr marL="360000" indent="0">
              <a:buNone/>
            </a:pPr>
            <a:r>
              <a:rPr lang="en-US" altLang="ko-KR" dirty="0"/>
              <a:t>   - </a:t>
            </a:r>
            <a:r>
              <a:rPr lang="ko-KR" altLang="en-US" dirty="0"/>
              <a:t>재벌 개혁 시도와 중단</a:t>
            </a:r>
            <a:endParaRPr lang="en-US" altLang="ko-KR" dirty="0"/>
          </a:p>
          <a:p>
            <a:pPr marL="360000" indent="0">
              <a:buNone/>
            </a:pPr>
            <a:r>
              <a:rPr lang="ko-KR" altLang="en-US" dirty="0"/>
              <a:t>③통치구조 재편</a:t>
            </a:r>
            <a:r>
              <a:rPr lang="en-US" altLang="ko-KR" dirty="0"/>
              <a:t>: 3</a:t>
            </a:r>
            <a:r>
              <a:rPr lang="ko-KR" altLang="en-US" dirty="0"/>
              <a:t>당 통합과 </a:t>
            </a:r>
            <a:r>
              <a:rPr lang="en-US" altLang="ko-KR" dirty="0"/>
              <a:t>‘</a:t>
            </a:r>
            <a:r>
              <a:rPr lang="ko-KR" altLang="en-US" dirty="0"/>
              <a:t>보</a:t>
            </a:r>
            <a:r>
              <a:rPr lang="en-US" altLang="ko-KR" dirty="0"/>
              <a:t>-</a:t>
            </a:r>
            <a:r>
              <a:rPr lang="ko-KR" altLang="en-US" dirty="0"/>
              <a:t>혁 구도</a:t>
            </a:r>
            <a:r>
              <a:rPr lang="en-US" altLang="ko-KR" dirty="0"/>
              <a:t>'</a:t>
            </a:r>
          </a:p>
          <a:p>
            <a:pPr marL="360000" indent="0">
              <a:buNone/>
            </a:pPr>
            <a:r>
              <a:rPr lang="ko-KR" altLang="en-US" dirty="0"/>
              <a:t>④북한 정책의 이원 트랙</a:t>
            </a:r>
            <a:r>
              <a:rPr lang="en-US" altLang="ko-KR" dirty="0"/>
              <a:t>: </a:t>
            </a:r>
            <a:r>
              <a:rPr lang="ko-KR" altLang="en-US" dirty="0"/>
              <a:t>외교 트랙과 통일 트랙의 형성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한국 역사에서 상이한 연원을 가지는 세 가지 자유주의가 어떻게 만나서 섞이는가</a:t>
            </a:r>
            <a:r>
              <a:rPr lang="en-US" altLang="ko-KR" dirty="0">
                <a:sym typeface="Wingdings" panose="05000000000000000000" pitchFamily="2" charset="2"/>
              </a:rPr>
              <a:t>: </a:t>
            </a:r>
            <a:r>
              <a:rPr lang="ko-KR" altLang="en-US" dirty="0">
                <a:sym typeface="Wingdings" panose="05000000000000000000" pitchFamily="2" charset="2"/>
              </a:rPr>
              <a:t>경제자유주의</a:t>
            </a:r>
            <a:r>
              <a:rPr lang="en-US" altLang="ko-KR" dirty="0">
                <a:sym typeface="Wingdings" panose="05000000000000000000" pitchFamily="2" charset="2"/>
              </a:rPr>
              <a:t>(1960</a:t>
            </a:r>
            <a:r>
              <a:rPr lang="ko-KR" altLang="en-US" dirty="0">
                <a:sym typeface="Wingdings" panose="05000000000000000000" pitchFamily="2" charset="2"/>
              </a:rPr>
              <a:t>년대 후반</a:t>
            </a:r>
            <a:r>
              <a:rPr lang="en-US" altLang="ko-KR" dirty="0">
                <a:sym typeface="Wingdings" panose="05000000000000000000" pitchFamily="2" charset="2"/>
              </a:rPr>
              <a:t>)/</a:t>
            </a:r>
            <a:r>
              <a:rPr lang="ko-KR" altLang="en-US" dirty="0">
                <a:sym typeface="Wingdings" panose="05000000000000000000" pitchFamily="2" charset="2"/>
              </a:rPr>
              <a:t>법률자유주의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일제시대</a:t>
            </a:r>
            <a:r>
              <a:rPr lang="en-US" altLang="ko-KR" dirty="0">
                <a:sym typeface="Wingdings" panose="05000000000000000000" pitchFamily="2" charset="2"/>
              </a:rPr>
              <a:t>)/</a:t>
            </a:r>
            <a:r>
              <a:rPr lang="ko-KR" altLang="en-US" dirty="0">
                <a:sym typeface="Wingdings" panose="05000000000000000000" pitchFamily="2" charset="2"/>
              </a:rPr>
              <a:t>언론자유주의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포스트</a:t>
            </a:r>
            <a:r>
              <a:rPr lang="en-US" altLang="ko-KR" dirty="0">
                <a:sym typeface="Wingdings" panose="05000000000000000000" pitchFamily="2" charset="2"/>
              </a:rPr>
              <a:t>4.19)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92042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B7D121B-5106-00E5-9FDB-06CCCC25E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822385"/>
            <a:ext cx="10353762" cy="496881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ko-KR" sz="4200" dirty="0"/>
              <a:t>3. 1991</a:t>
            </a:r>
            <a:r>
              <a:rPr lang="ko-KR" altLang="en-US" sz="4200" dirty="0"/>
              <a:t>년 전환의 제한적 성공과 실패의 궤적</a:t>
            </a:r>
            <a:endParaRPr lang="en-US" altLang="ko-KR" sz="4200" dirty="0"/>
          </a:p>
          <a:p>
            <a:pPr marL="0" indent="0">
              <a:buNone/>
            </a:pPr>
            <a:endParaRPr lang="en-US" altLang="ko-KR" dirty="0"/>
          </a:p>
          <a:p>
            <a:pPr marL="180000" indent="0">
              <a:buNone/>
            </a:pPr>
            <a:r>
              <a:rPr lang="en-US" altLang="ko-KR" sz="2600" dirty="0"/>
              <a:t>1) </a:t>
            </a:r>
            <a:r>
              <a:rPr lang="ko-KR" altLang="en-US" sz="2600" dirty="0" err="1"/>
              <a:t>축적구조의</a:t>
            </a:r>
            <a:r>
              <a:rPr lang="ko-KR" altLang="en-US" sz="2600" dirty="0"/>
              <a:t> 자유주의적 전환</a:t>
            </a:r>
            <a:r>
              <a:rPr lang="en-US" altLang="ko-KR" sz="2600" dirty="0"/>
              <a:t>, </a:t>
            </a:r>
            <a:r>
              <a:rPr lang="ko-KR" altLang="en-US" sz="2600" dirty="0"/>
              <a:t>그러나 재벌 </a:t>
            </a:r>
            <a:r>
              <a:rPr lang="ko-KR" altLang="en-US" sz="2600" dirty="0" err="1"/>
              <a:t>주도성</a:t>
            </a:r>
            <a:r>
              <a:rPr lang="ko-KR" altLang="en-US" sz="2600" dirty="0"/>
              <a:t> 지속</a:t>
            </a:r>
            <a:endParaRPr lang="en-US" altLang="ko-KR" sz="2600" dirty="0"/>
          </a:p>
          <a:p>
            <a:pPr marL="180000">
              <a:buFontTx/>
              <a:buChar char="-"/>
            </a:pPr>
            <a:r>
              <a:rPr lang="ko-KR" altLang="en-US" sz="2600" dirty="0">
                <a:latin typeface="+mn-ea"/>
              </a:rPr>
              <a:t>두 개의 귀결</a:t>
            </a:r>
            <a:r>
              <a:rPr lang="en-US" altLang="ko-KR" sz="2600" dirty="0">
                <a:latin typeface="+mn-ea"/>
              </a:rPr>
              <a:t>:  </a:t>
            </a:r>
            <a:r>
              <a:rPr lang="ko-KR" altLang="en-US" sz="2600" dirty="0">
                <a:latin typeface="+mn-ea"/>
              </a:rPr>
              <a:t>①인수</a:t>
            </a:r>
            <a:r>
              <a:rPr lang="en-US" altLang="ko-KR" sz="2600" dirty="0">
                <a:latin typeface="+mn-ea"/>
              </a:rPr>
              <a:t>-</a:t>
            </a:r>
            <a:r>
              <a:rPr lang="ko-KR" altLang="en-US" sz="2600" dirty="0">
                <a:latin typeface="+mn-ea"/>
              </a:rPr>
              <a:t>합병 반복으로 시장 </a:t>
            </a:r>
            <a:r>
              <a:rPr lang="ko-KR" altLang="en-US" sz="2600" dirty="0" err="1">
                <a:latin typeface="+mn-ea"/>
              </a:rPr>
              <a:t>독점력</a:t>
            </a:r>
            <a:r>
              <a:rPr lang="ko-KR" altLang="en-US" sz="2600" dirty="0">
                <a:latin typeface="+mn-ea"/>
              </a:rPr>
              <a:t> 강화 ②세계 금융시장에 </a:t>
            </a:r>
            <a:r>
              <a:rPr lang="ko-KR" altLang="en-US" sz="2600" dirty="0" err="1">
                <a:latin typeface="+mn-ea"/>
              </a:rPr>
              <a:t>접맥</a:t>
            </a:r>
            <a:r>
              <a:rPr lang="ko-KR" altLang="en-US" sz="2600" dirty="0">
                <a:latin typeface="+mn-ea"/>
              </a:rPr>
              <a:t> </a:t>
            </a:r>
            <a:r>
              <a:rPr lang="ko-KR" altLang="en-US" sz="2600" kern="0" spc="0" dirty="0">
                <a:effectLst/>
                <a:latin typeface="+mn-ea"/>
              </a:rPr>
              <a:t>③법인간 수평적 관계로서 법</a:t>
            </a:r>
            <a:r>
              <a:rPr lang="en-US" altLang="ko-KR" sz="2600" kern="0" spc="0" dirty="0">
                <a:effectLst/>
                <a:latin typeface="+mn-ea"/>
              </a:rPr>
              <a:t>-</a:t>
            </a:r>
            <a:r>
              <a:rPr lang="ko-KR" altLang="en-US" sz="2600" kern="0" spc="0" dirty="0">
                <a:effectLst/>
                <a:latin typeface="+mn-ea"/>
              </a:rPr>
              <a:t>경제 제도화</a:t>
            </a:r>
            <a:endParaRPr lang="en-US" altLang="ko-KR" sz="2600" kern="0" spc="0" dirty="0">
              <a:effectLst/>
              <a:latin typeface="+mn-ea"/>
            </a:endParaRPr>
          </a:p>
          <a:p>
            <a:pPr marL="180000" indent="0">
              <a:buNone/>
            </a:pPr>
            <a:r>
              <a:rPr lang="en-US" altLang="ko-KR" sz="2600" kern="0" spc="0" dirty="0">
                <a:effectLst/>
                <a:latin typeface="+mn-ea"/>
              </a:rPr>
              <a:t>     </a:t>
            </a:r>
            <a:r>
              <a:rPr lang="en-US" altLang="ko-KR" sz="2600" kern="0" spc="0" dirty="0">
                <a:effectLst/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2600" kern="0" spc="0" dirty="0">
                <a:effectLst/>
                <a:latin typeface="+mn-ea"/>
                <a:sym typeface="Wingdings" panose="05000000000000000000" pitchFamily="2" charset="2"/>
              </a:rPr>
              <a:t>공정거래위원회</a:t>
            </a:r>
            <a:r>
              <a:rPr lang="en-US" altLang="ko-KR" sz="2600" kern="0" spc="0" dirty="0">
                <a:effectLst/>
                <a:latin typeface="+mn-ea"/>
                <a:sym typeface="Wingdings" panose="05000000000000000000" pitchFamily="2" charset="2"/>
              </a:rPr>
              <a:t>(1994</a:t>
            </a:r>
            <a:r>
              <a:rPr lang="ko-KR" altLang="en-US" sz="2600" kern="0" spc="0" dirty="0">
                <a:effectLst/>
                <a:latin typeface="+mn-ea"/>
                <a:sym typeface="Wingdings" panose="05000000000000000000" pitchFamily="2" charset="2"/>
              </a:rPr>
              <a:t>년</a:t>
            </a:r>
            <a:r>
              <a:rPr lang="en-US" altLang="ko-KR" sz="2600" kern="0" spc="0" dirty="0">
                <a:effectLst/>
                <a:latin typeface="+mn-ea"/>
                <a:sym typeface="Wingdings" panose="05000000000000000000" pitchFamily="2" charset="2"/>
              </a:rPr>
              <a:t>)</a:t>
            </a:r>
            <a:r>
              <a:rPr lang="ko-KR" altLang="en-US" sz="2600" kern="0" spc="0" dirty="0">
                <a:effectLst/>
                <a:latin typeface="+mn-ea"/>
                <a:sym typeface="Wingdings" panose="05000000000000000000" pitchFamily="2" charset="2"/>
              </a:rPr>
              <a:t>과 경제검찰의 부상</a:t>
            </a:r>
            <a:r>
              <a:rPr lang="en-US" altLang="ko-KR" sz="2600" kern="0" spc="0" dirty="0">
                <a:effectLst/>
                <a:latin typeface="+mn-ea"/>
                <a:sym typeface="Wingdings" panose="05000000000000000000" pitchFamily="2" charset="2"/>
              </a:rPr>
              <a:t>(</a:t>
            </a:r>
            <a:r>
              <a:rPr lang="ko-KR" altLang="en-US" sz="2600" kern="0" spc="0" dirty="0">
                <a:effectLst/>
                <a:latin typeface="+mn-ea"/>
                <a:sym typeface="Wingdings" panose="05000000000000000000" pitchFamily="2" charset="2"/>
              </a:rPr>
              <a:t>공권력의 </a:t>
            </a:r>
            <a:r>
              <a:rPr lang="ko-KR" altLang="en-US" sz="2600" kern="0" spc="0" dirty="0" err="1">
                <a:effectLst/>
                <a:latin typeface="+mn-ea"/>
                <a:sym typeface="Wingdings" panose="05000000000000000000" pitchFamily="2" charset="2"/>
              </a:rPr>
              <a:t>구조변동</a:t>
            </a:r>
            <a:r>
              <a:rPr lang="en-US" altLang="ko-KR" sz="2600" kern="0" spc="0" dirty="0">
                <a:effectLst/>
                <a:latin typeface="+mn-ea"/>
                <a:sym typeface="Wingdings" panose="05000000000000000000" pitchFamily="2" charset="2"/>
              </a:rPr>
              <a:t>)</a:t>
            </a:r>
          </a:p>
          <a:p>
            <a:pPr marL="180000" indent="0">
              <a:buNone/>
            </a:pPr>
            <a:endParaRPr lang="en-US" altLang="ko-KR" sz="2600" kern="0" dirty="0">
              <a:effectLst/>
              <a:latin typeface="+mn-ea"/>
              <a:sym typeface="Wingdings" panose="05000000000000000000" pitchFamily="2" charset="2"/>
            </a:endParaRPr>
          </a:p>
          <a:p>
            <a:pPr marL="180000" indent="0">
              <a:buNone/>
            </a:pPr>
            <a:r>
              <a:rPr lang="en-US" altLang="ko-KR" sz="2600" dirty="0">
                <a:latin typeface="+mn-ea"/>
              </a:rPr>
              <a:t>2) </a:t>
            </a:r>
            <a:r>
              <a:rPr lang="ko-KR" altLang="en-US" sz="2600" dirty="0">
                <a:latin typeface="+mn-ea"/>
              </a:rPr>
              <a:t>통치 거버넌스의 개편의 </a:t>
            </a:r>
            <a:r>
              <a:rPr lang="ko-KR" altLang="en-US" sz="2600" dirty="0" err="1">
                <a:latin typeface="+mn-ea"/>
              </a:rPr>
              <a:t>중도반단</a:t>
            </a:r>
            <a:r>
              <a:rPr lang="ko-KR" altLang="en-US" sz="2600" dirty="0">
                <a:latin typeface="+mn-ea"/>
              </a:rPr>
              <a:t> </a:t>
            </a:r>
            <a:endParaRPr lang="en-US" altLang="ko-KR" sz="2600" dirty="0">
              <a:latin typeface="+mn-ea"/>
            </a:endParaRPr>
          </a:p>
          <a:p>
            <a:pPr marL="180000">
              <a:buFontTx/>
              <a:buChar char="-"/>
            </a:pPr>
            <a:r>
              <a:rPr lang="en-US" altLang="ko-KR" sz="2600" dirty="0">
                <a:latin typeface="+mn-ea"/>
              </a:rPr>
              <a:t>87</a:t>
            </a:r>
            <a:r>
              <a:rPr lang="ko-KR" altLang="en-US" sz="2600" dirty="0">
                <a:latin typeface="+mn-ea"/>
              </a:rPr>
              <a:t>헌법의 불안정한 </a:t>
            </a:r>
            <a:r>
              <a:rPr lang="ko-KR" altLang="en-US" sz="2600" dirty="0" err="1">
                <a:latin typeface="+mn-ea"/>
              </a:rPr>
              <a:t>임시성</a:t>
            </a:r>
            <a:r>
              <a:rPr lang="ko-KR" altLang="en-US" sz="2600" dirty="0">
                <a:latin typeface="+mn-ea"/>
              </a:rPr>
              <a:t> 지속</a:t>
            </a:r>
            <a:endParaRPr lang="en-US" altLang="ko-KR" sz="2600" dirty="0">
              <a:latin typeface="+mn-ea"/>
            </a:endParaRPr>
          </a:p>
          <a:p>
            <a:pPr marL="180000">
              <a:buFontTx/>
              <a:buChar char="-"/>
            </a:pPr>
            <a:r>
              <a:rPr lang="en-US" altLang="ko-KR" sz="2600" dirty="0">
                <a:latin typeface="+mn-ea"/>
              </a:rPr>
              <a:t>‘</a:t>
            </a:r>
            <a:r>
              <a:rPr lang="ko-KR" altLang="en-US" sz="2600" dirty="0" err="1">
                <a:latin typeface="+mn-ea"/>
              </a:rPr>
              <a:t>통치블록</a:t>
            </a:r>
            <a:r>
              <a:rPr lang="en-US" altLang="ko-KR" sz="2600" dirty="0">
                <a:latin typeface="+mn-ea"/>
              </a:rPr>
              <a:t>＇</a:t>
            </a:r>
            <a:r>
              <a:rPr lang="ko-KR" altLang="en-US" sz="2600" dirty="0">
                <a:latin typeface="+mn-ea"/>
              </a:rPr>
              <a:t>인가 </a:t>
            </a:r>
            <a:r>
              <a:rPr lang="en-US" altLang="ko-KR" sz="2600" dirty="0">
                <a:latin typeface="+mn-ea"/>
              </a:rPr>
              <a:t>‘</a:t>
            </a:r>
            <a:r>
              <a:rPr lang="ko-KR" altLang="en-US" sz="2600" dirty="0">
                <a:latin typeface="+mn-ea"/>
              </a:rPr>
              <a:t>집권세력</a:t>
            </a:r>
            <a:r>
              <a:rPr lang="en-US" altLang="ko-KR" sz="2600" dirty="0">
                <a:latin typeface="+mn-ea"/>
              </a:rPr>
              <a:t>＇</a:t>
            </a:r>
            <a:r>
              <a:rPr lang="ko-KR" altLang="en-US" sz="2600" dirty="0">
                <a:latin typeface="+mn-ea"/>
              </a:rPr>
              <a:t>인가의 반복</a:t>
            </a:r>
            <a:endParaRPr lang="en-US" altLang="ko-KR" sz="2600" dirty="0">
              <a:latin typeface="+mn-ea"/>
            </a:endParaRPr>
          </a:p>
          <a:p>
            <a:pPr marL="180000">
              <a:buFontTx/>
              <a:buChar char="-"/>
            </a:pPr>
            <a:r>
              <a:rPr lang="ko-KR" altLang="en-US" sz="2600" dirty="0">
                <a:latin typeface="+mn-ea"/>
              </a:rPr>
              <a:t>중도 자유주의 수립을 중심으로 한 양당 구도 수립의 실패</a:t>
            </a:r>
            <a:endParaRPr lang="en-US" altLang="ko-KR" sz="2600" dirty="0">
              <a:latin typeface="+mn-ea"/>
            </a:endParaRPr>
          </a:p>
          <a:p>
            <a:pPr marL="180000">
              <a:buFontTx/>
              <a:buChar char="-"/>
            </a:pPr>
            <a:endParaRPr lang="en-US" altLang="ko-KR" dirty="0"/>
          </a:p>
          <a:p>
            <a:pPr marL="18000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6970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409350"/>
            <a:ext cx="10353762" cy="4381850"/>
          </a:xfrm>
        </p:spPr>
        <p:txBody>
          <a:bodyPr>
            <a:normAutofit lnSpcReduction="10000"/>
          </a:bodyPr>
          <a:lstStyle/>
          <a:p>
            <a:pPr marL="180000" indent="0">
              <a:buNone/>
            </a:pPr>
            <a:r>
              <a:rPr lang="en-US" altLang="ko-KR" dirty="0"/>
              <a:t>3) </a:t>
            </a:r>
            <a:r>
              <a:rPr lang="ko-KR" altLang="en-US" dirty="0"/>
              <a:t>진보정당과 사회운동의 표류</a:t>
            </a:r>
            <a:endParaRPr lang="en-US" altLang="ko-KR" dirty="0"/>
          </a:p>
          <a:p>
            <a:pPr marL="180000">
              <a:buFontTx/>
              <a:buChar char="-"/>
            </a:pPr>
            <a:r>
              <a:rPr lang="ko-KR" altLang="en-US" dirty="0" err="1"/>
              <a:t>보혁구도의</a:t>
            </a:r>
            <a:r>
              <a:rPr lang="ko-KR" altLang="en-US" dirty="0"/>
              <a:t> 중단과 실패</a:t>
            </a:r>
            <a:endParaRPr lang="en-US" altLang="ko-KR" dirty="0"/>
          </a:p>
          <a:p>
            <a:pPr marL="180000">
              <a:buFontTx/>
              <a:buChar char="-"/>
            </a:pPr>
            <a:r>
              <a:rPr lang="ko-KR" altLang="en-US" dirty="0"/>
              <a:t>진보 세력의 반복적 통합과 이산</a:t>
            </a:r>
            <a:endParaRPr lang="en-US" altLang="ko-KR" dirty="0"/>
          </a:p>
          <a:p>
            <a:pPr marL="180000" indent="0">
              <a:buNone/>
            </a:pPr>
            <a:endParaRPr lang="en-US" altLang="ko-KR" dirty="0"/>
          </a:p>
          <a:p>
            <a:pPr marL="180000" indent="0">
              <a:buNone/>
            </a:pPr>
            <a:r>
              <a:rPr lang="en-US" altLang="ko-KR" dirty="0"/>
              <a:t>4) </a:t>
            </a:r>
            <a:r>
              <a:rPr lang="ko-KR" altLang="en-US" dirty="0" err="1"/>
              <a:t>재벌체제와</a:t>
            </a:r>
            <a:r>
              <a:rPr lang="ko-KR" altLang="en-US" dirty="0"/>
              <a:t> 대기업 노조의 공생</a:t>
            </a:r>
            <a:endParaRPr lang="en-US" altLang="ko-KR" dirty="0"/>
          </a:p>
          <a:p>
            <a:pPr marL="180000" indent="0">
              <a:buNone/>
            </a:pPr>
            <a:endParaRPr lang="en-US" altLang="ko-KR" dirty="0"/>
          </a:p>
          <a:p>
            <a:pPr marL="180000" indent="0">
              <a:buNone/>
            </a:pPr>
            <a:r>
              <a:rPr lang="en-US" altLang="ko-KR" dirty="0"/>
              <a:t>5) </a:t>
            </a:r>
            <a:r>
              <a:rPr lang="ko-KR" altLang="en-US" dirty="0"/>
              <a:t>외교 우위 하의 북방외교 노선이 통일 우위 하의 대북 정책으로 전환</a:t>
            </a:r>
            <a:endParaRPr lang="en-US" altLang="ko-KR" dirty="0"/>
          </a:p>
          <a:p>
            <a:pPr marL="180000" indent="0">
              <a:buNone/>
            </a:pPr>
            <a:endParaRPr lang="en-US" altLang="ko-KR" dirty="0"/>
          </a:p>
          <a:p>
            <a:pPr marL="1800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 </a:t>
            </a:r>
            <a:r>
              <a:rPr lang="ko-KR" altLang="en-US" dirty="0">
                <a:sym typeface="Wingdings" panose="05000000000000000000" pitchFamily="2" charset="2"/>
              </a:rPr>
              <a:t>다른 자리에서 반복되는 같은 주제</a:t>
            </a:r>
            <a:r>
              <a:rPr lang="en-US" altLang="ko-KR" dirty="0">
                <a:sym typeface="Wingdings" panose="05000000000000000000" pitchFamily="2" charset="2"/>
              </a:rPr>
              <a:t>: </a:t>
            </a:r>
            <a:r>
              <a:rPr lang="ko-KR" altLang="en-US" dirty="0">
                <a:sym typeface="Wingdings" panose="05000000000000000000" pitchFamily="2" charset="2"/>
              </a:rPr>
              <a:t>반복적으로 실패하는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자유주의적 정비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전환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09782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B7D121B-5106-00E5-9FDB-06CCCC25E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090569"/>
            <a:ext cx="10353762" cy="470063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altLang="ko-KR" sz="4200" b="1" dirty="0"/>
              <a:t>4. 2016</a:t>
            </a:r>
            <a:r>
              <a:rPr lang="ko-KR" altLang="en-US" sz="4200" b="1" dirty="0"/>
              <a:t>년 촛불의 비판적 회고</a:t>
            </a:r>
            <a:endParaRPr lang="en-US" altLang="ko-KR" sz="4200" b="1" dirty="0"/>
          </a:p>
          <a:p>
            <a:pPr marL="0" indent="0">
              <a:buNone/>
            </a:pPr>
            <a:r>
              <a:rPr lang="en-US" altLang="ko-KR" sz="4200" dirty="0"/>
              <a:t>     : 1991</a:t>
            </a:r>
            <a:r>
              <a:rPr lang="ko-KR" altLang="en-US" sz="4200" dirty="0"/>
              <a:t>년 과제 재작동의 실패로서 </a:t>
            </a:r>
            <a:r>
              <a:rPr lang="en-US" altLang="ko-KR" sz="4200" dirty="0"/>
              <a:t>(</a:t>
            </a:r>
            <a:r>
              <a:rPr lang="ko-KR" altLang="en-US" sz="4200" dirty="0"/>
              <a:t>지금도 지속되는 질문</a:t>
            </a:r>
            <a:r>
              <a:rPr lang="en-US" altLang="ko-KR" sz="4200" dirty="0"/>
              <a:t>)</a:t>
            </a:r>
          </a:p>
          <a:p>
            <a:pPr marL="0" indent="0">
              <a:buNone/>
            </a:pPr>
            <a:endParaRPr lang="en-US" altLang="ko-KR" sz="4200" dirty="0"/>
          </a:p>
          <a:p>
            <a:pPr marL="180000" indent="0">
              <a:buNone/>
            </a:pPr>
            <a:r>
              <a:rPr lang="en-US" altLang="ko-KR" sz="2900" dirty="0"/>
              <a:t>(1) 87</a:t>
            </a:r>
            <a:r>
              <a:rPr lang="ko-KR" altLang="en-US" sz="2900" dirty="0"/>
              <a:t>년과의 차이점</a:t>
            </a:r>
            <a:r>
              <a:rPr lang="en-US" altLang="ko-KR" sz="2900" dirty="0"/>
              <a:t>: </a:t>
            </a:r>
            <a:r>
              <a:rPr lang="ko-KR" altLang="en-US" sz="2900" dirty="0"/>
              <a:t>누가 폭로를 주도했는가</a:t>
            </a:r>
            <a:r>
              <a:rPr lang="en-US" altLang="ko-KR" sz="2900" dirty="0"/>
              <a:t>. </a:t>
            </a:r>
            <a:r>
              <a:rPr lang="ko-KR" altLang="en-US" sz="2900" dirty="0"/>
              <a:t>통치연합의 동요와 궁정쿠데타라는 출발점</a:t>
            </a:r>
            <a:r>
              <a:rPr lang="en-US" altLang="ko-KR" sz="2900" dirty="0"/>
              <a:t>. </a:t>
            </a:r>
          </a:p>
          <a:p>
            <a:pPr marL="0" indent="0">
              <a:buNone/>
            </a:pPr>
            <a:r>
              <a:rPr lang="en-US" altLang="ko-KR" sz="2900" dirty="0"/>
              <a:t>       - </a:t>
            </a:r>
            <a:r>
              <a:rPr lang="ko-KR" altLang="en-US" sz="2900" dirty="0"/>
              <a:t>반 박근혜 연합의 출발점</a:t>
            </a:r>
            <a:r>
              <a:rPr lang="en-US" altLang="ko-KR" sz="2900" dirty="0"/>
              <a:t>: [</a:t>
            </a:r>
            <a:r>
              <a:rPr lang="ko-KR" altLang="en-US" sz="2900" dirty="0"/>
              <a:t>조선일보</a:t>
            </a:r>
            <a:r>
              <a:rPr lang="en-US" altLang="ko-KR" sz="2900" dirty="0"/>
              <a:t>] + </a:t>
            </a:r>
            <a:r>
              <a:rPr lang="ko-KR" altLang="en-US" sz="2900" dirty="0"/>
              <a:t>검찰 </a:t>
            </a:r>
            <a:r>
              <a:rPr lang="en-US" altLang="ko-KR" sz="2900" dirty="0"/>
              <a:t>+ </a:t>
            </a:r>
            <a:r>
              <a:rPr lang="ko-KR" altLang="en-US" sz="2900" dirty="0" err="1"/>
              <a:t>바른정당</a:t>
            </a:r>
            <a:r>
              <a:rPr lang="ko-KR" altLang="en-US" sz="2900" dirty="0"/>
              <a:t> 계열 </a:t>
            </a:r>
            <a:r>
              <a:rPr lang="en-US" altLang="ko-KR" sz="2900" dirty="0"/>
              <a:t>(</a:t>
            </a:r>
            <a:r>
              <a:rPr lang="ko-KR" altLang="en-US" sz="2900" dirty="0"/>
              <a:t>지금은 자폭</a:t>
            </a:r>
            <a:r>
              <a:rPr lang="en-US" altLang="ko-KR" sz="2900" dirty="0"/>
              <a:t>?)</a:t>
            </a:r>
          </a:p>
          <a:p>
            <a:pPr marL="180000" indent="-742950">
              <a:buAutoNum type="arabicParenBoth"/>
            </a:pPr>
            <a:endParaRPr lang="en-US" altLang="ko-KR" sz="2900" dirty="0"/>
          </a:p>
          <a:p>
            <a:pPr marL="180000" indent="0">
              <a:buNone/>
            </a:pPr>
            <a:r>
              <a:rPr lang="en-US" altLang="ko-KR" sz="2900" dirty="0"/>
              <a:t>(2) </a:t>
            </a:r>
            <a:r>
              <a:rPr lang="ko-KR" altLang="en-US" sz="2900" dirty="0"/>
              <a:t>민주당의 위상 </a:t>
            </a:r>
            <a:r>
              <a:rPr lang="en-US" altLang="ko-KR" sz="2900" dirty="0"/>
              <a:t>: 2012</a:t>
            </a:r>
            <a:r>
              <a:rPr lang="ko-KR" altLang="en-US" sz="2900" dirty="0"/>
              <a:t>년 이후 </a:t>
            </a:r>
            <a:r>
              <a:rPr lang="en-US" altLang="ko-KR" sz="2900" dirty="0"/>
              <a:t>10</a:t>
            </a:r>
            <a:r>
              <a:rPr lang="ko-KR" altLang="en-US" sz="2900" dirty="0"/>
              <a:t>년 어떤 정치이념 집단인가</a:t>
            </a:r>
            <a:r>
              <a:rPr lang="en-US" altLang="ko-KR" sz="2900" dirty="0"/>
              <a:t>?  (</a:t>
            </a:r>
            <a:r>
              <a:rPr lang="ko-KR" altLang="en-US" sz="2900" dirty="0"/>
              <a:t>반 자유주의</a:t>
            </a:r>
            <a:r>
              <a:rPr lang="en-US" altLang="ko-KR" sz="2900" dirty="0"/>
              <a:t>-</a:t>
            </a:r>
            <a:r>
              <a:rPr lang="ko-KR" altLang="en-US" sz="2900" dirty="0"/>
              <a:t>반 민주주의로 주행하는 과정</a:t>
            </a:r>
            <a:r>
              <a:rPr lang="en-US" altLang="ko-KR" sz="2900" dirty="0"/>
              <a:t>: </a:t>
            </a:r>
            <a:r>
              <a:rPr lang="ko-KR" altLang="en-US" sz="2900" dirty="0"/>
              <a:t>그러나 급진주의 간판을 내건 민족 포퓰리즘</a:t>
            </a:r>
            <a:r>
              <a:rPr lang="en-US" altLang="ko-KR" sz="2900" dirty="0"/>
              <a:t>?)</a:t>
            </a:r>
          </a:p>
          <a:p>
            <a:pPr marL="180000" indent="0">
              <a:buNone/>
            </a:pPr>
            <a:r>
              <a:rPr lang="en-US" altLang="ko-KR" sz="2900" dirty="0"/>
              <a:t>    - </a:t>
            </a:r>
            <a:r>
              <a:rPr lang="ko-KR" altLang="en-US" sz="2900" dirty="0"/>
              <a:t>반 박근혜 연합의 자리를 </a:t>
            </a:r>
            <a:r>
              <a:rPr lang="en-US" altLang="ko-KR" sz="2900" dirty="0"/>
              <a:t>‘</a:t>
            </a:r>
            <a:r>
              <a:rPr lang="ko-KR" altLang="en-US" sz="2900" dirty="0"/>
              <a:t>대안 미디어</a:t>
            </a:r>
            <a:r>
              <a:rPr lang="en-US" altLang="ko-KR" sz="2900" dirty="0"/>
              <a:t>’</a:t>
            </a:r>
            <a:r>
              <a:rPr lang="ko-KR" altLang="en-US" sz="2900" dirty="0"/>
              <a:t>와 비주류 검찰 연합으로 대체</a:t>
            </a:r>
            <a:endParaRPr lang="en-US" altLang="ko-KR" sz="2900" dirty="0"/>
          </a:p>
          <a:p>
            <a:pPr marL="180000" indent="0">
              <a:buNone/>
            </a:pPr>
            <a:endParaRPr lang="en-US" altLang="ko-KR" sz="2900" dirty="0"/>
          </a:p>
          <a:p>
            <a:pPr marL="180000" indent="0">
              <a:buNone/>
            </a:pPr>
            <a:r>
              <a:rPr lang="en-US" altLang="ko-KR" sz="2900" dirty="0"/>
              <a:t>(3) </a:t>
            </a:r>
            <a:r>
              <a:rPr lang="ko-KR" altLang="en-US" sz="2900" dirty="0"/>
              <a:t>사회운동은 왜 </a:t>
            </a:r>
            <a:r>
              <a:rPr lang="en-US" altLang="ko-KR" sz="2900" dirty="0"/>
              <a:t>‘</a:t>
            </a:r>
            <a:r>
              <a:rPr lang="ko-KR" altLang="en-US" sz="2900" dirty="0"/>
              <a:t>통치분석</a:t>
            </a:r>
            <a:r>
              <a:rPr lang="en-US" altLang="ko-KR" sz="2900" dirty="0"/>
              <a:t>＇</a:t>
            </a:r>
            <a:r>
              <a:rPr lang="ko-KR" altLang="en-US" sz="2900" dirty="0"/>
              <a:t>을 포기하고 의지로 대체했는가 </a:t>
            </a:r>
            <a:r>
              <a:rPr lang="en-US" altLang="ko-KR" sz="2900" dirty="0"/>
              <a:t>(8</a:t>
            </a:r>
            <a:r>
              <a:rPr lang="ko-KR" altLang="en-US" sz="2900" dirty="0"/>
              <a:t>년 주기의 되풀이되는 </a:t>
            </a:r>
            <a:r>
              <a:rPr lang="en-US" altLang="ko-KR" sz="2900" dirty="0"/>
              <a:t>‘</a:t>
            </a:r>
            <a:r>
              <a:rPr lang="ko-KR" altLang="en-US" sz="2900" dirty="0"/>
              <a:t>상찬</a:t>
            </a:r>
            <a:r>
              <a:rPr lang="en-US" altLang="ko-KR" sz="2900" dirty="0"/>
              <a:t>‘)</a:t>
            </a:r>
          </a:p>
          <a:p>
            <a:pPr marL="180000" indent="0">
              <a:buNone/>
            </a:pPr>
            <a:endParaRPr lang="en-US" altLang="ko-KR" sz="29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7593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552091"/>
            <a:ext cx="10353762" cy="5504760"/>
          </a:xfrm>
        </p:spPr>
        <p:txBody>
          <a:bodyPr>
            <a:normAutofit fontScale="55000" lnSpcReduction="20000"/>
          </a:bodyPr>
          <a:lstStyle/>
          <a:p>
            <a:pPr marL="180000" indent="0">
              <a:buNone/>
            </a:pPr>
            <a:r>
              <a:rPr lang="en-US" altLang="ko-KR" sz="2600" dirty="0"/>
              <a:t>(4) </a:t>
            </a:r>
            <a:r>
              <a:rPr lang="ko-KR" altLang="en-US" sz="2600" dirty="0"/>
              <a:t>반복적으로 등장하는 </a:t>
            </a:r>
            <a:r>
              <a:rPr lang="en-US" altLang="ko-KR" sz="2600" dirty="0"/>
              <a:t>liberal centrism</a:t>
            </a:r>
            <a:r>
              <a:rPr lang="ko-KR" altLang="en-US" sz="2600" dirty="0"/>
              <a:t>의 질문</a:t>
            </a:r>
            <a:endParaRPr lang="en-US" altLang="ko-KR" sz="2600" dirty="0"/>
          </a:p>
          <a:p>
            <a:pPr marL="180000" indent="0">
              <a:buNone/>
            </a:pPr>
            <a:r>
              <a:rPr lang="en-US" altLang="ko-KR" sz="2600" dirty="0"/>
              <a:t>  - </a:t>
            </a:r>
            <a:r>
              <a:rPr lang="ko-KR" altLang="en-US" sz="2600" dirty="0"/>
              <a:t>왜 </a:t>
            </a:r>
            <a:r>
              <a:rPr lang="en-US" altLang="ko-KR" sz="2600" dirty="0"/>
              <a:t>‘</a:t>
            </a:r>
            <a:r>
              <a:rPr lang="ko-KR" altLang="en-US" sz="2600" dirty="0"/>
              <a:t>내각제</a:t>
            </a:r>
            <a:r>
              <a:rPr lang="en-US" altLang="ko-KR" sz="2600" dirty="0"/>
              <a:t>’? / </a:t>
            </a:r>
            <a:r>
              <a:rPr lang="ko-KR" altLang="en-US" sz="2600" dirty="0"/>
              <a:t>어떤 개헌</a:t>
            </a:r>
            <a:r>
              <a:rPr lang="en-US" altLang="ko-KR" sz="2600" dirty="0"/>
              <a:t>?, </a:t>
            </a:r>
            <a:r>
              <a:rPr lang="ko-KR" altLang="en-US" sz="2600" dirty="0"/>
              <a:t>그러나 왜 실현 불가능</a:t>
            </a:r>
            <a:r>
              <a:rPr lang="en-US" altLang="ko-KR" sz="2600" dirty="0"/>
              <a:t>?</a:t>
            </a:r>
          </a:p>
          <a:p>
            <a:pPr marL="180000" indent="0">
              <a:buNone/>
            </a:pPr>
            <a:endParaRPr lang="en-US" altLang="ko-KR" sz="2600" dirty="0"/>
          </a:p>
          <a:p>
            <a:pPr marL="180000" indent="0">
              <a:buNone/>
            </a:pPr>
            <a:r>
              <a:rPr lang="en-US" altLang="ko-KR" sz="2600" dirty="0"/>
              <a:t>(5) </a:t>
            </a:r>
            <a:r>
              <a:rPr lang="ko-KR" altLang="en-US" sz="2600" dirty="0"/>
              <a:t>민주노총과 </a:t>
            </a:r>
            <a:r>
              <a:rPr lang="en-US" altLang="ko-KR" sz="2600" dirty="0"/>
              <a:t>2016</a:t>
            </a:r>
            <a:r>
              <a:rPr lang="ko-KR" altLang="en-US" sz="2600" dirty="0"/>
              <a:t>년 </a:t>
            </a:r>
            <a:r>
              <a:rPr lang="en-US" altLang="ko-KR" sz="2600" dirty="0"/>
              <a:t>11</a:t>
            </a:r>
            <a:r>
              <a:rPr lang="ko-KR" altLang="en-US" sz="2600" dirty="0"/>
              <a:t>월 </a:t>
            </a:r>
            <a:r>
              <a:rPr lang="en-US" altLang="ko-KR" sz="2600" dirty="0"/>
              <a:t>30</a:t>
            </a:r>
            <a:r>
              <a:rPr lang="ko-KR" altLang="en-US" sz="2600" dirty="0"/>
              <a:t>일 </a:t>
            </a:r>
            <a:r>
              <a:rPr lang="en-US" altLang="ko-KR" sz="2600" dirty="0"/>
              <a:t>: ‘</a:t>
            </a:r>
            <a:r>
              <a:rPr lang="ko-KR" altLang="en-US" sz="2600" dirty="0" err="1"/>
              <a:t>사회헌장</a:t>
            </a:r>
            <a:r>
              <a:rPr lang="en-US" altLang="ko-KR" sz="2600" dirty="0"/>
              <a:t>’ </a:t>
            </a:r>
            <a:r>
              <a:rPr lang="ko-KR" altLang="en-US" sz="2600" dirty="0"/>
              <a:t>운동은 불가능했는가</a:t>
            </a:r>
            <a:r>
              <a:rPr lang="en-US" altLang="ko-KR" sz="2600" dirty="0"/>
              <a:t>? (</a:t>
            </a:r>
            <a:r>
              <a:rPr lang="ko-KR" altLang="en-US" sz="2600" dirty="0"/>
              <a:t>지금도</a:t>
            </a:r>
            <a:r>
              <a:rPr lang="en-US" altLang="ko-KR" sz="2600" dirty="0"/>
              <a:t>: </a:t>
            </a:r>
            <a:r>
              <a:rPr lang="ko-KR" altLang="en-US" sz="2600" dirty="0"/>
              <a:t>매개없이 대체 </a:t>
            </a:r>
            <a:r>
              <a:rPr lang="en-US" altLang="ko-KR" sz="2600" dirty="0"/>
              <a:t>‘</a:t>
            </a:r>
            <a:r>
              <a:rPr lang="ko-KR" altLang="en-US" sz="2600" dirty="0"/>
              <a:t>개헌</a:t>
            </a:r>
            <a:r>
              <a:rPr lang="en-US" altLang="ko-KR" sz="2600" dirty="0"/>
              <a:t>’</a:t>
            </a:r>
            <a:r>
              <a:rPr lang="ko-KR" altLang="en-US" sz="2600" dirty="0"/>
              <a:t>은 어떻게 가능하다고 믿는지</a:t>
            </a:r>
            <a:r>
              <a:rPr lang="en-US" altLang="ko-KR" sz="2600" dirty="0"/>
              <a:t>)</a:t>
            </a:r>
          </a:p>
          <a:p>
            <a:pPr marL="180000" indent="0">
              <a:buNone/>
            </a:pPr>
            <a:endParaRPr lang="en-US" altLang="ko-KR" sz="2600" dirty="0"/>
          </a:p>
          <a:p>
            <a:pPr marL="180000" indent="0">
              <a:buNone/>
            </a:pPr>
            <a:r>
              <a:rPr lang="en-US" altLang="ko-KR" sz="2600" dirty="0"/>
              <a:t>(6) “</a:t>
            </a:r>
            <a:r>
              <a:rPr lang="ko-KR" altLang="en-US" sz="2600" dirty="0"/>
              <a:t>지식인의 싸움의 상대는 지식인일 뿐</a:t>
            </a:r>
            <a:r>
              <a:rPr lang="en-US" altLang="ko-KR" sz="2600" dirty="0"/>
              <a:t>”: </a:t>
            </a:r>
            <a:r>
              <a:rPr lang="ko-KR" altLang="en-US" sz="2600" dirty="0"/>
              <a:t>누군가 </a:t>
            </a:r>
            <a:r>
              <a:rPr lang="ko-KR" altLang="en-US" sz="2600" dirty="0" err="1"/>
              <a:t>특권적으로</a:t>
            </a:r>
            <a:r>
              <a:rPr lang="ko-KR" altLang="en-US" sz="2600" dirty="0"/>
              <a:t> 자기만의 민중을 등에 이고 있는 지식인은 없다 </a:t>
            </a:r>
            <a:r>
              <a:rPr lang="en-US" altLang="ko-KR" sz="2600" dirty="0"/>
              <a:t>– “</a:t>
            </a:r>
            <a:r>
              <a:rPr lang="ko-KR" altLang="en-US" sz="2600" dirty="0"/>
              <a:t>나에게 대학생 친구가 한 명 있었다면</a:t>
            </a:r>
            <a:r>
              <a:rPr lang="en-US" altLang="ko-KR" sz="2600" dirty="0"/>
              <a:t>”</a:t>
            </a:r>
            <a:r>
              <a:rPr lang="ko-KR" altLang="en-US" sz="2600" dirty="0"/>
              <a:t>에 대한 오해  </a:t>
            </a:r>
            <a:r>
              <a:rPr lang="en-US" altLang="ko-KR" sz="2600" dirty="0"/>
              <a:t>(</a:t>
            </a:r>
            <a:r>
              <a:rPr lang="ko-KR" altLang="en-US" sz="2600" dirty="0"/>
              <a:t>사라진 </a:t>
            </a:r>
            <a:r>
              <a:rPr lang="en-US" altLang="ko-KR" sz="2600" dirty="0"/>
              <a:t>‘</a:t>
            </a:r>
            <a:r>
              <a:rPr lang="ko-KR" altLang="en-US" sz="2600" dirty="0"/>
              <a:t>정제분석실장</a:t>
            </a:r>
            <a:r>
              <a:rPr lang="en-US" altLang="ko-KR" sz="2600" dirty="0"/>
              <a:t>’</a:t>
            </a:r>
            <a:r>
              <a:rPr lang="ko-KR" altLang="en-US" sz="2600" dirty="0"/>
              <a:t>의 자리</a:t>
            </a:r>
            <a:r>
              <a:rPr lang="en-US" altLang="ko-KR" sz="2600" dirty="0"/>
              <a:t>)</a:t>
            </a:r>
            <a:r>
              <a:rPr lang="ko-KR" altLang="en-US" sz="2600" dirty="0"/>
              <a:t> </a:t>
            </a:r>
            <a:endParaRPr lang="en-US" altLang="ko-KR" sz="2600" dirty="0"/>
          </a:p>
          <a:p>
            <a:pPr marL="180000" indent="0">
              <a:buNone/>
            </a:pPr>
            <a:endParaRPr lang="en-US" altLang="ko-KR" sz="2600" dirty="0"/>
          </a:p>
          <a:p>
            <a:pPr marL="180000" indent="0">
              <a:buNone/>
            </a:pPr>
            <a:r>
              <a:rPr lang="en-US" altLang="ko-KR" sz="2600" dirty="0"/>
              <a:t>(7) 20</a:t>
            </a:r>
            <a:r>
              <a:rPr lang="ko-KR" altLang="en-US" sz="2600" dirty="0"/>
              <a:t>대 대통령 선거의 </a:t>
            </a:r>
            <a:r>
              <a:rPr lang="en-US" altLang="ko-KR" sz="2600" dirty="0"/>
              <a:t>‘</a:t>
            </a:r>
            <a:r>
              <a:rPr lang="ko-KR" altLang="en-US" sz="2600" dirty="0" err="1"/>
              <a:t>차도응징</a:t>
            </a:r>
            <a:r>
              <a:rPr lang="en-US" altLang="ko-KR" sz="2600" dirty="0"/>
              <a:t>＇</a:t>
            </a:r>
            <a:r>
              <a:rPr lang="ko-KR" altLang="en-US" sz="2600" dirty="0"/>
              <a:t>과 그 </a:t>
            </a:r>
            <a:r>
              <a:rPr lang="ko-KR" altLang="en-US" sz="2600" dirty="0" err="1"/>
              <a:t>후속으로서</a:t>
            </a:r>
            <a:r>
              <a:rPr lang="ko-KR" altLang="en-US" sz="2600" dirty="0"/>
              <a:t> 문재인 정부 </a:t>
            </a:r>
            <a:r>
              <a:rPr lang="en-US" altLang="ko-KR" sz="2600" dirty="0"/>
              <a:t>‘</a:t>
            </a:r>
            <a:r>
              <a:rPr lang="ko-KR" altLang="en-US" sz="2600" dirty="0" err="1"/>
              <a:t>미러링</a:t>
            </a:r>
            <a:r>
              <a:rPr lang="en-US" altLang="ko-KR" sz="2600" dirty="0"/>
              <a:t>‘</a:t>
            </a:r>
            <a:r>
              <a:rPr lang="ko-KR" altLang="en-US" sz="2600" dirty="0"/>
              <a:t>으로서 현 집권층의 등장과 몰락</a:t>
            </a:r>
            <a:endParaRPr lang="en-US" altLang="ko-KR" sz="2600" dirty="0"/>
          </a:p>
          <a:p>
            <a:pPr marL="180000" indent="0">
              <a:buNone/>
            </a:pPr>
            <a:r>
              <a:rPr lang="en-US" altLang="ko-KR" sz="2600" dirty="0"/>
              <a:t>      : </a:t>
            </a:r>
            <a:r>
              <a:rPr lang="ko-KR" altLang="en-US" sz="2600" dirty="0"/>
              <a:t>싸움이 </a:t>
            </a:r>
            <a:r>
              <a:rPr lang="en-US" altLang="ko-KR" sz="2600" dirty="0"/>
              <a:t>‘</a:t>
            </a:r>
            <a:r>
              <a:rPr lang="ko-KR" altLang="en-US" sz="2600" dirty="0"/>
              <a:t>우리</a:t>
            </a:r>
            <a:r>
              <a:rPr lang="en-US" altLang="ko-KR" sz="2600" dirty="0"/>
              <a:t>＇</a:t>
            </a:r>
            <a:r>
              <a:rPr lang="ko-KR" altLang="en-US" sz="2600" dirty="0"/>
              <a:t>와 </a:t>
            </a:r>
            <a:r>
              <a:rPr lang="en-US" altLang="ko-KR" sz="2600" dirty="0"/>
              <a:t>‘</a:t>
            </a:r>
            <a:r>
              <a:rPr lang="ko-KR" altLang="en-US" sz="2600" dirty="0"/>
              <a:t>적</a:t>
            </a:r>
            <a:r>
              <a:rPr lang="en-US" altLang="ko-KR" sz="2600" dirty="0"/>
              <a:t>＇</a:t>
            </a:r>
            <a:r>
              <a:rPr lang="ko-KR" altLang="en-US" sz="2600" dirty="0"/>
              <a:t>의 싸움이었는가</a:t>
            </a:r>
            <a:r>
              <a:rPr lang="en-US" altLang="ko-KR" sz="2600" dirty="0"/>
              <a:t>, </a:t>
            </a:r>
            <a:r>
              <a:rPr lang="ko-KR" altLang="en-US" sz="2600" dirty="0"/>
              <a:t>아니면 </a:t>
            </a:r>
            <a:r>
              <a:rPr lang="ko-KR" altLang="en-US" sz="2600" dirty="0" err="1"/>
              <a:t>어찌모면</a:t>
            </a:r>
            <a:r>
              <a:rPr lang="ko-KR" altLang="en-US" sz="2600" dirty="0"/>
              <a:t> 여러 종류의 </a:t>
            </a:r>
            <a:r>
              <a:rPr lang="en-US" altLang="ko-KR" sz="2600" dirty="0"/>
              <a:t>‘</a:t>
            </a:r>
            <a:r>
              <a:rPr lang="ko-KR" altLang="en-US" sz="2600" dirty="0"/>
              <a:t>우리들</a:t>
            </a:r>
            <a:r>
              <a:rPr lang="en-US" altLang="ko-KR" sz="2600" dirty="0"/>
              <a:t>＇</a:t>
            </a:r>
            <a:r>
              <a:rPr lang="ko-KR" altLang="en-US" sz="2600" dirty="0"/>
              <a:t>이 서로를 적으로 </a:t>
            </a:r>
            <a:r>
              <a:rPr lang="ko-KR" altLang="en-US" sz="2600" dirty="0" err="1"/>
              <a:t>이미지화하는</a:t>
            </a:r>
            <a:r>
              <a:rPr lang="ko-KR" altLang="en-US" sz="2600" dirty="0"/>
              <a:t> 싸움인가</a:t>
            </a:r>
            <a:endParaRPr lang="en-US" altLang="ko-KR" sz="2600" dirty="0"/>
          </a:p>
          <a:p>
            <a:pPr marL="180000" indent="0">
              <a:buNone/>
            </a:pPr>
            <a:endParaRPr lang="en-US" altLang="ko-KR" sz="2600" dirty="0"/>
          </a:p>
          <a:p>
            <a:pPr marL="180000" indent="0">
              <a:buNone/>
            </a:pPr>
            <a:r>
              <a:rPr lang="en-US" altLang="ko-KR" sz="2600" dirty="0"/>
              <a:t>(8) NL vs. PD </a:t>
            </a:r>
            <a:r>
              <a:rPr lang="ko-KR" altLang="en-US" sz="2600" dirty="0"/>
              <a:t>구도는 소멸했는가 또는 소멸의 장소를 찾지 못하고 뒤틀린 형태로 반복되는가</a:t>
            </a:r>
            <a:endParaRPr lang="en-US" altLang="ko-KR" sz="2600" dirty="0"/>
          </a:p>
          <a:p>
            <a:pPr marL="0" indent="0">
              <a:buNone/>
            </a:pPr>
            <a:r>
              <a:rPr lang="en-US" altLang="ko-KR" sz="2600" dirty="0"/>
              <a:t>           : </a:t>
            </a:r>
            <a:r>
              <a:rPr lang="ko-KR" altLang="en-US" sz="2600" dirty="0"/>
              <a:t>반</a:t>
            </a:r>
            <a:r>
              <a:rPr lang="en-US" altLang="ko-KR" sz="2600" dirty="0"/>
              <a:t>-NL</a:t>
            </a:r>
            <a:r>
              <a:rPr lang="ko-KR" altLang="en-US" sz="2600" dirty="0"/>
              <a:t>을 내건 김정은 정권의 역설 하에서 </a:t>
            </a:r>
            <a:r>
              <a:rPr lang="en-US" altLang="ko-KR" sz="2600" dirty="0"/>
              <a:t>(</a:t>
            </a:r>
            <a:r>
              <a:rPr lang="ko-KR" altLang="en-US" sz="2600" dirty="0"/>
              <a:t>잔존 </a:t>
            </a:r>
            <a:r>
              <a:rPr lang="en-US" altLang="ko-KR" sz="2600" dirty="0"/>
              <a:t>PD</a:t>
            </a:r>
            <a:r>
              <a:rPr lang="ko-KR" altLang="en-US" sz="2600" dirty="0"/>
              <a:t>와 </a:t>
            </a:r>
            <a:r>
              <a:rPr lang="ko-KR" altLang="en-US" sz="2600" dirty="0" err="1"/>
              <a:t>리버럴</a:t>
            </a:r>
            <a:r>
              <a:rPr lang="en-US" altLang="ko-KR" sz="2600" dirty="0"/>
              <a:t>-</a:t>
            </a:r>
            <a:r>
              <a:rPr lang="ko-KR" altLang="en-US" sz="2600" dirty="0"/>
              <a:t>공화주의자 연합이 필요한 이유</a:t>
            </a:r>
            <a:r>
              <a:rPr lang="en-US" altLang="ko-KR" sz="2600" dirty="0"/>
              <a:t>)</a:t>
            </a:r>
          </a:p>
          <a:p>
            <a:pPr marL="0" indent="0">
              <a:buNone/>
            </a:pPr>
            <a:endParaRPr lang="en-US" altLang="ko-KR" sz="2600" dirty="0"/>
          </a:p>
          <a:p>
            <a:pPr marL="0" indent="0">
              <a:buNone/>
            </a:pPr>
            <a:r>
              <a:rPr lang="en-US" altLang="ko-KR" sz="2600" dirty="0">
                <a:sym typeface="Wingdings" panose="05000000000000000000" pitchFamily="2" charset="2"/>
              </a:rPr>
              <a:t> ‘</a:t>
            </a:r>
            <a:r>
              <a:rPr lang="ko-KR" altLang="en-US" sz="2600" dirty="0">
                <a:sym typeface="Wingdings" panose="05000000000000000000" pitchFamily="2" charset="2"/>
              </a:rPr>
              <a:t>분석의 부재와 의지의 과잉</a:t>
            </a:r>
            <a:r>
              <a:rPr lang="en-US" altLang="ko-KR" sz="2600" dirty="0">
                <a:sym typeface="Wingdings" panose="05000000000000000000" pitchFamily="2" charset="2"/>
              </a:rPr>
              <a:t>’</a:t>
            </a:r>
            <a:r>
              <a:rPr lang="ko-KR" altLang="en-US" sz="2600" dirty="0">
                <a:sym typeface="Wingdings" panose="05000000000000000000" pitchFamily="2" charset="2"/>
              </a:rPr>
              <a:t>은 </a:t>
            </a:r>
            <a:r>
              <a:rPr lang="en-US" altLang="ko-KR" sz="2600" dirty="0">
                <a:sym typeface="Wingdings" panose="05000000000000000000" pitchFamily="2" charset="2"/>
              </a:rPr>
              <a:t> ‘</a:t>
            </a:r>
            <a:r>
              <a:rPr lang="ko-KR" altLang="en-US" sz="2600" dirty="0">
                <a:sym typeface="Wingdings" panose="05000000000000000000" pitchFamily="2" charset="2"/>
              </a:rPr>
              <a:t>내치</a:t>
            </a:r>
            <a:r>
              <a:rPr lang="en-US" altLang="ko-KR" sz="2600" dirty="0">
                <a:sym typeface="Wingdings" panose="05000000000000000000" pitchFamily="2" charset="2"/>
              </a:rPr>
              <a:t>’</a:t>
            </a:r>
            <a:r>
              <a:rPr lang="ko-KR" altLang="en-US" sz="2600" dirty="0">
                <a:sym typeface="Wingdings" panose="05000000000000000000" pitchFamily="2" charset="2"/>
              </a:rPr>
              <a:t>와 </a:t>
            </a:r>
            <a:r>
              <a:rPr lang="en-US" altLang="ko-KR" sz="2600" dirty="0">
                <a:sym typeface="Wingdings" panose="05000000000000000000" pitchFamily="2" charset="2"/>
              </a:rPr>
              <a:t>‘</a:t>
            </a:r>
            <a:r>
              <a:rPr lang="ko-KR" altLang="en-US" sz="2600" dirty="0">
                <a:sym typeface="Wingdings" panose="05000000000000000000" pitchFamily="2" charset="2"/>
              </a:rPr>
              <a:t>외치</a:t>
            </a:r>
            <a:r>
              <a:rPr lang="en-US" altLang="ko-KR" sz="2600" dirty="0">
                <a:sym typeface="Wingdings" panose="05000000000000000000" pitchFamily="2" charset="2"/>
              </a:rPr>
              <a:t>’</a:t>
            </a:r>
            <a:r>
              <a:rPr lang="ko-KR" altLang="en-US" sz="2600" dirty="0">
                <a:sym typeface="Wingdings" panose="05000000000000000000" pitchFamily="2" charset="2"/>
              </a:rPr>
              <a:t>의 양방면에서 어떤 위험을 증폭시키는가</a:t>
            </a:r>
            <a:endParaRPr lang="en-US" altLang="ko-KR" sz="2600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92200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E5E505-3D8E-7B45-9E06-01E2F0E99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550877"/>
            <a:ext cx="10353761" cy="732639"/>
          </a:xfrm>
        </p:spPr>
        <p:txBody>
          <a:bodyPr>
            <a:normAutofit/>
          </a:bodyPr>
          <a:lstStyle/>
          <a:p>
            <a:r>
              <a:rPr lang="en-US" altLang="ko-KR" sz="2800" dirty="0"/>
              <a:t>V. 19</a:t>
            </a:r>
            <a:r>
              <a:rPr lang="ko-KR" altLang="en-US" sz="2800" dirty="0"/>
              <a:t>세기적 자유주의의 위기와 얄타구상의 등장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577209B-00AB-E0D8-9429-B5074E0E5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476463"/>
            <a:ext cx="10353762" cy="4915948"/>
          </a:xfrm>
        </p:spPr>
        <p:txBody>
          <a:bodyPr>
            <a:normAutofit fontScale="77500" lnSpcReduction="20000"/>
          </a:bodyPr>
          <a:lstStyle/>
          <a:p>
            <a:pPr marL="457200" indent="-457200">
              <a:buAutoNum type="arabicPeriod"/>
            </a:pPr>
            <a:r>
              <a:rPr lang="ko-KR" altLang="en-US" dirty="0"/>
              <a:t>영국 헤게모니 시대의 종료와 </a:t>
            </a:r>
            <a:r>
              <a:rPr lang="en-US" altLang="ko-KR" dirty="0"/>
              <a:t>19</a:t>
            </a:r>
            <a:r>
              <a:rPr lang="ko-KR" altLang="en-US" dirty="0"/>
              <a:t>세기적 자유주의의 위기</a:t>
            </a:r>
            <a:r>
              <a:rPr lang="en-US" altLang="ko-KR" dirty="0"/>
              <a:t>: </a:t>
            </a:r>
            <a:r>
              <a:rPr lang="ko-KR" altLang="en-US" dirty="0"/>
              <a:t>네 가지 곤경 </a:t>
            </a:r>
            <a:r>
              <a:rPr lang="en-US" altLang="ko-KR" b="1" dirty="0"/>
              <a:t> </a:t>
            </a:r>
          </a:p>
          <a:p>
            <a:pPr marL="0" indent="0">
              <a:buNone/>
            </a:pPr>
            <a:r>
              <a:rPr lang="en-US" altLang="ko-KR" b="1" dirty="0"/>
              <a:t>                           : ‘</a:t>
            </a:r>
            <a:r>
              <a:rPr lang="ko-KR" altLang="en-US" b="1" dirty="0"/>
              <a:t>산업혁명</a:t>
            </a:r>
            <a:r>
              <a:rPr lang="en-US" altLang="ko-KR" b="1" dirty="0"/>
              <a:t>’</a:t>
            </a:r>
            <a:r>
              <a:rPr lang="ko-KR" altLang="en-US" b="1" dirty="0"/>
              <a:t>과 </a:t>
            </a:r>
            <a:r>
              <a:rPr lang="en-US" altLang="ko-KR" b="1" dirty="0"/>
              <a:t>‘</a:t>
            </a:r>
            <a:r>
              <a:rPr lang="ko-KR" altLang="en-US" b="1" dirty="0"/>
              <a:t>영토제국주의</a:t>
            </a:r>
            <a:r>
              <a:rPr lang="en-US" altLang="ko-KR" b="1" dirty="0"/>
              <a:t>’</a:t>
            </a:r>
            <a:r>
              <a:rPr lang="ko-KR" altLang="en-US" b="1" dirty="0"/>
              <a:t>의 결합과 그 모방</a:t>
            </a:r>
            <a:r>
              <a:rPr lang="en-US" altLang="ko-KR" b="1" dirty="0"/>
              <a:t>, </a:t>
            </a:r>
            <a:r>
              <a:rPr lang="ko-KR" altLang="en-US" b="1" dirty="0"/>
              <a:t>영국의 압도적 우위의 해체</a:t>
            </a:r>
          </a:p>
          <a:p>
            <a:pPr marL="0" indent="0" fontAlgn="base">
              <a:buNone/>
            </a:pPr>
            <a:endParaRPr lang="en-US" altLang="ko-KR" dirty="0"/>
          </a:p>
          <a:p>
            <a:pPr marL="540000" indent="-457200" fontAlgn="base">
              <a:lnSpc>
                <a:spcPct val="120000"/>
              </a:lnSpc>
              <a:buNone/>
            </a:pPr>
            <a:r>
              <a:rPr lang="en-US" altLang="ko-KR" sz="2000" dirty="0"/>
              <a:t>(1) </a:t>
            </a:r>
            <a:r>
              <a:rPr lang="ko-KR" altLang="en-US" sz="2000" dirty="0"/>
              <a:t>강대국 전쟁의 시대</a:t>
            </a:r>
            <a:r>
              <a:rPr lang="en-US" altLang="ko-KR" sz="2000" dirty="0"/>
              <a:t>: </a:t>
            </a:r>
            <a:r>
              <a:rPr lang="ko-KR" altLang="en-US" sz="2000" dirty="0"/>
              <a:t>후발 국가들의 추격</a:t>
            </a:r>
          </a:p>
          <a:p>
            <a:pPr marL="540000" indent="-457200" fontAlgn="base">
              <a:lnSpc>
                <a:spcPct val="120000"/>
              </a:lnSpc>
              <a:buNone/>
            </a:pPr>
            <a:r>
              <a:rPr lang="en-US" altLang="ko-KR" sz="2000" dirty="0"/>
              <a:t>   - </a:t>
            </a:r>
            <a:r>
              <a:rPr lang="ko-KR" altLang="en-US" sz="2000" dirty="0"/>
              <a:t>영토제국주의와 공업화를 모방</a:t>
            </a:r>
            <a:r>
              <a:rPr lang="en-US" altLang="ko-KR" sz="2000" dirty="0"/>
              <a:t>: </a:t>
            </a:r>
            <a:r>
              <a:rPr lang="ko-KR" altLang="en-US" sz="2000" dirty="0"/>
              <a:t>식민지 경쟁의 격화 </a:t>
            </a:r>
            <a:r>
              <a:rPr lang="en-US" altLang="ko-KR" sz="2000" dirty="0"/>
              <a:t>--&gt; </a:t>
            </a:r>
            <a:r>
              <a:rPr lang="ko-KR" altLang="en-US" sz="2000" dirty="0"/>
              <a:t>중심부간 </a:t>
            </a:r>
            <a:r>
              <a:rPr lang="ko-KR" altLang="en-US" sz="2000" dirty="0" err="1"/>
              <a:t>충돌로서</a:t>
            </a:r>
            <a:r>
              <a:rPr lang="ko-KR" altLang="en-US" sz="2000" dirty="0"/>
              <a:t> 세계전쟁</a:t>
            </a:r>
          </a:p>
          <a:p>
            <a:pPr marL="540000" indent="-457200" fontAlgn="base">
              <a:lnSpc>
                <a:spcPct val="120000"/>
              </a:lnSpc>
              <a:buNone/>
            </a:pPr>
            <a:r>
              <a:rPr lang="en-US" altLang="ko-KR" sz="2000" dirty="0"/>
              <a:t>(2) </a:t>
            </a:r>
            <a:r>
              <a:rPr lang="ko-KR" altLang="en-US" sz="2000" dirty="0"/>
              <a:t>세계경제 통일성 붕괴</a:t>
            </a:r>
            <a:r>
              <a:rPr lang="en-US" altLang="ko-KR" sz="2000" dirty="0"/>
              <a:t>: </a:t>
            </a:r>
            <a:r>
              <a:rPr lang="ko-KR" altLang="en-US" sz="2000" dirty="0"/>
              <a:t>일방적 자유무역과 금본위제의 위기</a:t>
            </a:r>
          </a:p>
          <a:p>
            <a:pPr marL="540000" indent="-457200" fontAlgn="base">
              <a:lnSpc>
                <a:spcPct val="120000"/>
              </a:lnSpc>
              <a:buNone/>
            </a:pPr>
            <a:r>
              <a:rPr lang="en-US" altLang="ko-KR" sz="2000" dirty="0"/>
              <a:t>   - </a:t>
            </a:r>
            <a:r>
              <a:rPr lang="ko-KR" altLang="en-US" sz="2000" dirty="0"/>
              <a:t>이탈을 막을 수 없다</a:t>
            </a:r>
          </a:p>
          <a:p>
            <a:pPr marL="540000" indent="-457200" fontAlgn="base">
              <a:lnSpc>
                <a:spcPct val="120000"/>
              </a:lnSpc>
              <a:buNone/>
            </a:pPr>
            <a:r>
              <a:rPr lang="en-US" altLang="ko-KR" sz="2000" dirty="0"/>
              <a:t>   - </a:t>
            </a:r>
            <a:r>
              <a:rPr lang="ko-KR" altLang="en-US" sz="2000" dirty="0"/>
              <a:t>거대 금융 세력에 의한 교란의 확대</a:t>
            </a:r>
            <a:endParaRPr lang="en-US" altLang="ko-KR" sz="2000" dirty="0"/>
          </a:p>
          <a:p>
            <a:pPr marL="540000" indent="-457200" fontAlgn="base">
              <a:lnSpc>
                <a:spcPct val="120000"/>
              </a:lnSpc>
              <a:buNone/>
            </a:pPr>
            <a:r>
              <a:rPr lang="en-US" altLang="ko-KR" sz="2000" dirty="0"/>
              <a:t>(3) </a:t>
            </a:r>
            <a:r>
              <a:rPr lang="ko-KR" altLang="en-US" sz="2000" dirty="0"/>
              <a:t>노동자들의 저항과 시민권 부여 필요성</a:t>
            </a:r>
          </a:p>
          <a:p>
            <a:pPr marL="540000" indent="-457200" fontAlgn="base">
              <a:lnSpc>
                <a:spcPct val="120000"/>
              </a:lnSpc>
              <a:buNone/>
            </a:pPr>
            <a:r>
              <a:rPr lang="en-US" altLang="ko-KR" sz="2000" dirty="0"/>
              <a:t>(4) </a:t>
            </a:r>
            <a:r>
              <a:rPr lang="ko-KR" altLang="en-US" sz="2000" dirty="0"/>
              <a:t>탈식민주의 요구 </a:t>
            </a:r>
            <a:endParaRPr lang="en-US" altLang="ko-KR" sz="2000" dirty="0"/>
          </a:p>
          <a:p>
            <a:pPr marL="540000" indent="-457200" fontAlgn="base">
              <a:lnSpc>
                <a:spcPct val="120000"/>
              </a:lnSpc>
              <a:buNone/>
            </a:pPr>
            <a:endParaRPr lang="en-US" altLang="ko-KR" sz="2000" dirty="0"/>
          </a:p>
          <a:p>
            <a:pPr marL="540000" indent="-457200" fontAlgn="base">
              <a:lnSpc>
                <a:spcPct val="120000"/>
              </a:lnSpc>
              <a:buNone/>
            </a:pPr>
            <a:r>
              <a:rPr lang="en-US" altLang="ko-KR" sz="2000" dirty="0">
                <a:sym typeface="Wingdings" panose="05000000000000000000" pitchFamily="2" charset="2"/>
              </a:rPr>
              <a:t></a:t>
            </a:r>
            <a:r>
              <a:rPr lang="en-US" altLang="ko-KR" dirty="0">
                <a:sym typeface="Wingdings" panose="05000000000000000000" pitchFamily="2" charset="2"/>
              </a:rPr>
              <a:t>     </a:t>
            </a:r>
            <a:r>
              <a:rPr lang="ko-KR" altLang="en-US" dirty="0">
                <a:sym typeface="Wingdings" panose="05000000000000000000" pitchFamily="2" charset="2"/>
              </a:rPr>
              <a:t>독일의 </a:t>
            </a:r>
            <a:r>
              <a:rPr lang="ko-KR" altLang="en-US" dirty="0" err="1">
                <a:sym typeface="Wingdings" panose="05000000000000000000" pitchFamily="2" charset="2"/>
              </a:rPr>
              <a:t>레벤스라움과</a:t>
            </a:r>
            <a:r>
              <a:rPr lang="ko-KR" altLang="en-US" dirty="0">
                <a:sym typeface="Wingdings" panose="05000000000000000000" pitchFamily="2" charset="2"/>
              </a:rPr>
              <a:t> 국제연맹의 무기력함 </a:t>
            </a:r>
            <a:endParaRPr lang="en-US" altLang="ko-KR" sz="2000" dirty="0"/>
          </a:p>
          <a:p>
            <a:pPr marL="540000" indent="-457200" fontAlgn="base">
              <a:lnSpc>
                <a:spcPct val="120000"/>
              </a:lnSpc>
              <a:buFont typeface="Wingdings" panose="05000000000000000000" pitchFamily="2" charset="2"/>
              <a:buChar char="à"/>
            </a:pPr>
            <a:r>
              <a:rPr lang="ko-KR" altLang="en-US" sz="2000" dirty="0">
                <a:sym typeface="Wingdings" panose="05000000000000000000" pitchFamily="2" charset="2"/>
              </a:rPr>
              <a:t>모두가 영국이 될 수 없다면 새로운 질서가 필요</a:t>
            </a:r>
            <a:r>
              <a:rPr lang="en-US" altLang="ko-KR" sz="2000" dirty="0">
                <a:sym typeface="Wingdings" panose="05000000000000000000" pitchFamily="2" charset="2"/>
              </a:rPr>
              <a:t>: ‘</a:t>
            </a:r>
            <a:r>
              <a:rPr lang="ko-KR" altLang="en-US" sz="2000" dirty="0" err="1">
                <a:sym typeface="Wingdings" panose="05000000000000000000" pitchFamily="2" charset="2"/>
              </a:rPr>
              <a:t>얄타구상</a:t>
            </a:r>
            <a:r>
              <a:rPr lang="en-US" altLang="ko-KR" sz="2000" dirty="0">
                <a:sym typeface="Wingdings" panose="05000000000000000000" pitchFamily="2" charset="2"/>
              </a:rPr>
              <a:t>’</a:t>
            </a:r>
            <a:r>
              <a:rPr lang="ko-KR" altLang="en-US" sz="2000" dirty="0">
                <a:sym typeface="Wingdings" panose="05000000000000000000" pitchFamily="2" charset="2"/>
              </a:rPr>
              <a:t>을 추진한 협력 구도 출현의 배경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15774B5-FB12-B9DA-9D12-A154D4131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5699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67A0F03-A8AC-7A8D-1E49-94DDAE5B4A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4400"/>
            <a:ext cx="10894888" cy="526694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altLang="ko-KR" sz="2600" b="1" dirty="0"/>
              <a:t>2. </a:t>
            </a:r>
            <a:r>
              <a:rPr lang="ko-KR" altLang="en-US" sz="2600" b="1" dirty="0"/>
              <a:t>글로벌 뉴딜과 얄타구상의 등장</a:t>
            </a:r>
            <a:r>
              <a:rPr lang="en-US" altLang="ko-KR" sz="2600" b="1" dirty="0"/>
              <a:t>: </a:t>
            </a:r>
            <a:r>
              <a:rPr lang="ko-KR" altLang="en-US" sz="2600" b="1" dirty="0"/>
              <a:t>전지구적 </a:t>
            </a:r>
            <a:r>
              <a:rPr lang="en-US" altLang="ko-KR" sz="2600" b="1" dirty="0"/>
              <a:t>‘</a:t>
            </a:r>
            <a:r>
              <a:rPr lang="ko-KR" altLang="en-US" sz="2600" b="1" dirty="0"/>
              <a:t>헌정주의</a:t>
            </a:r>
            <a:r>
              <a:rPr lang="en-US" altLang="ko-KR" sz="2600" b="1" dirty="0"/>
              <a:t>’ </a:t>
            </a:r>
            <a:r>
              <a:rPr lang="ko-KR" altLang="en-US" sz="2600" b="1" dirty="0"/>
              <a:t>구도 형성</a:t>
            </a:r>
            <a:endParaRPr lang="en-US" altLang="ko-KR" sz="2600" b="1" dirty="0"/>
          </a:p>
          <a:p>
            <a:pPr marL="0" indent="0">
              <a:buNone/>
            </a:pPr>
            <a:endParaRPr lang="en-US" altLang="ko-KR" sz="2200" b="1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457200" indent="-457200">
              <a:buAutoNum type="arabicParenBoth"/>
            </a:pPr>
            <a:r>
              <a:rPr lang="ko-KR" altLang="en-US" sz="2200" b="1" kern="0" dirty="0" err="1">
                <a:latin typeface="+mn-ea"/>
              </a:rPr>
              <a:t>얄타구상의</a:t>
            </a:r>
            <a:r>
              <a:rPr lang="ko-KR" altLang="en-US" sz="2200" b="1" kern="0" dirty="0">
                <a:latin typeface="+mn-ea"/>
              </a:rPr>
              <a:t> 목표</a:t>
            </a:r>
            <a:endParaRPr lang="en-US" altLang="ko-KR" sz="2200" b="1" kern="0" dirty="0">
              <a:latin typeface="+mn-ea"/>
            </a:endParaRPr>
          </a:p>
          <a:p>
            <a:pPr marL="457200" indent="-457200">
              <a:buAutoNum type="arabicParenBoth"/>
            </a:pPr>
            <a:endParaRPr lang="en-US" altLang="ko-KR" sz="2200" b="1" kern="0" dirty="0">
              <a:latin typeface="+mn-ea"/>
            </a:endParaRPr>
          </a:p>
          <a:p>
            <a:pPr marL="25200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200" kern="0" spc="0" dirty="0">
                <a:effectLst/>
                <a:latin typeface="+mn-ea"/>
              </a:rPr>
              <a:t>⓵시장만능주의가 초래한 경제붕괴와 강대국 대립을 막을 국제적 다자주의를 모색해야 함</a:t>
            </a:r>
            <a:endParaRPr lang="en-US" altLang="ko-KR" sz="2200" kern="0" spc="0" dirty="0">
              <a:effectLst/>
              <a:latin typeface="+mn-ea"/>
            </a:endParaRPr>
          </a:p>
          <a:p>
            <a:pPr marL="25200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200" kern="0" dirty="0">
                <a:effectLst/>
                <a:latin typeface="+mn-ea"/>
              </a:rPr>
              <a:t>   </a:t>
            </a:r>
            <a:r>
              <a:rPr lang="en-US" altLang="ko-KR" sz="2200" kern="0" spc="0" dirty="0">
                <a:effectLst/>
                <a:latin typeface="+mn-ea"/>
              </a:rPr>
              <a:t>: </a:t>
            </a:r>
            <a:r>
              <a:rPr lang="ko-KR" altLang="en-US" sz="2200" kern="0" spc="0" dirty="0">
                <a:effectLst/>
                <a:latin typeface="+mn-ea"/>
              </a:rPr>
              <a:t>유엔과 </a:t>
            </a:r>
            <a:r>
              <a:rPr lang="ko-KR" altLang="en-US" sz="2200" kern="0" spc="0" dirty="0" err="1">
                <a:effectLst/>
                <a:latin typeface="+mn-ea"/>
              </a:rPr>
              <a:t>브레튼우즈</a:t>
            </a:r>
            <a:r>
              <a:rPr lang="ko-KR" altLang="en-US" sz="2200" kern="0" spc="0" dirty="0">
                <a:effectLst/>
                <a:latin typeface="+mn-ea"/>
              </a:rPr>
              <a:t> 체제 </a:t>
            </a:r>
            <a:r>
              <a:rPr lang="en-US" altLang="ko-KR" sz="2200" kern="0" spc="0" dirty="0">
                <a:effectLst/>
                <a:latin typeface="+mn-ea"/>
              </a:rPr>
              <a:t>(</a:t>
            </a:r>
            <a:r>
              <a:rPr lang="ko-KR" altLang="en-US" sz="2200" kern="0" spc="0" dirty="0">
                <a:effectLst/>
                <a:latin typeface="+mn-ea"/>
              </a:rPr>
              <a:t>소련은 전자에는 적극적 후자에는 소극적</a:t>
            </a:r>
            <a:r>
              <a:rPr lang="en-US" altLang="ko-KR" sz="2200" kern="0" spc="0" dirty="0">
                <a:effectLst/>
                <a:latin typeface="+mn-ea"/>
              </a:rPr>
              <a:t>)</a:t>
            </a:r>
            <a:endParaRPr lang="ko-KR" altLang="en-US" sz="2200" kern="0" spc="0" dirty="0">
              <a:effectLst/>
              <a:latin typeface="+mn-ea"/>
            </a:endParaRPr>
          </a:p>
          <a:p>
            <a:pPr marL="25200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200" kern="0" spc="0" dirty="0">
                <a:effectLst/>
                <a:latin typeface="+mn-ea"/>
              </a:rPr>
              <a:t>⓶각 국가가 노동자들</a:t>
            </a:r>
            <a:r>
              <a:rPr lang="en-US" altLang="ko-KR" sz="2200" kern="0" spc="0" dirty="0">
                <a:effectLst/>
                <a:latin typeface="+mn-ea"/>
              </a:rPr>
              <a:t>(</a:t>
            </a:r>
            <a:r>
              <a:rPr lang="ko-KR" altLang="en-US" sz="2200" kern="0" spc="0" dirty="0">
                <a:effectLst/>
                <a:latin typeface="+mn-ea"/>
              </a:rPr>
              <a:t>일하는 사람의 복지</a:t>
            </a:r>
            <a:r>
              <a:rPr lang="en-US" altLang="ko-KR" sz="2200" kern="0" spc="0" dirty="0">
                <a:effectLst/>
                <a:latin typeface="+mn-ea"/>
              </a:rPr>
              <a:t>)</a:t>
            </a:r>
            <a:r>
              <a:rPr lang="ko-KR" altLang="en-US" sz="2200" kern="0" spc="0" dirty="0">
                <a:effectLst/>
                <a:latin typeface="+mn-ea"/>
              </a:rPr>
              <a:t>에게 권리를 부여하고 이들을 책임지는 경제</a:t>
            </a:r>
          </a:p>
          <a:p>
            <a:pPr marL="25200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200" kern="0" spc="0" dirty="0">
                <a:effectLst/>
                <a:latin typeface="+mn-ea"/>
              </a:rPr>
              <a:t>⓷식민지 해체하고 민족경제의 경제 자율성을 보장해야 함</a:t>
            </a:r>
            <a:r>
              <a:rPr lang="en-US" altLang="ko-KR" sz="2200" kern="0" spc="0" dirty="0">
                <a:effectLst/>
                <a:latin typeface="+mn-ea"/>
              </a:rPr>
              <a:t> </a:t>
            </a:r>
            <a:endParaRPr lang="ko-KR" altLang="en-US" sz="2200" kern="0" spc="0" dirty="0">
              <a:effectLst/>
              <a:latin typeface="+mn-ea"/>
            </a:endParaRPr>
          </a:p>
          <a:p>
            <a:pPr marL="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2200" kern="0" spc="0" dirty="0">
              <a:effectLst/>
              <a:latin typeface="+mn-ea"/>
              <a:sym typeface="Wingdings" panose="05000000000000000000" pitchFamily="2" charset="2"/>
            </a:endParaRPr>
          </a:p>
          <a:p>
            <a:pPr marL="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200" kern="0" dirty="0">
                <a:latin typeface="+mn-ea"/>
                <a:sym typeface="Wingdings" panose="05000000000000000000" pitchFamily="2" charset="2"/>
              </a:rPr>
              <a:t> </a:t>
            </a:r>
            <a:r>
              <a:rPr lang="en-US" altLang="ko-KR" sz="2200" kern="0" spc="0" dirty="0">
                <a:effectLst/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2400" dirty="0">
                <a:latin typeface="+mn-ea"/>
              </a:rPr>
              <a:t>뉴딜의 </a:t>
            </a:r>
            <a:r>
              <a:rPr lang="ko-KR" altLang="en-US" sz="2400" dirty="0" err="1">
                <a:latin typeface="+mn-ea"/>
              </a:rPr>
              <a:t>헌정주의</a:t>
            </a:r>
            <a:r>
              <a:rPr lang="ko-KR" altLang="en-US" sz="2400" dirty="0">
                <a:latin typeface="+mn-ea"/>
              </a:rPr>
              <a:t> 구상에 기반함</a:t>
            </a:r>
            <a:r>
              <a:rPr lang="en-US" altLang="ko-KR" sz="2400" dirty="0">
                <a:latin typeface="+mn-ea"/>
              </a:rPr>
              <a:t>: '</a:t>
            </a:r>
            <a:r>
              <a:rPr lang="ko-KR" altLang="en-US" sz="2400" dirty="0">
                <a:latin typeface="+mn-ea"/>
              </a:rPr>
              <a:t>법인</a:t>
            </a:r>
            <a:r>
              <a:rPr lang="en-US" altLang="ko-KR" sz="2400" dirty="0">
                <a:latin typeface="+mn-ea"/>
              </a:rPr>
              <a:t>＇</a:t>
            </a:r>
            <a:r>
              <a:rPr lang="ko-KR" altLang="en-US" sz="2400" dirty="0">
                <a:latin typeface="+mn-ea"/>
              </a:rPr>
              <a:t>에 대한 법률적 규제와 결합한 성장</a:t>
            </a:r>
            <a:r>
              <a:rPr lang="en-US" altLang="ko-KR" sz="2400" dirty="0">
                <a:latin typeface="+mn-ea"/>
              </a:rPr>
              <a:t>-</a:t>
            </a:r>
            <a:r>
              <a:rPr lang="ko-KR" altLang="en-US" sz="2400" dirty="0">
                <a:latin typeface="+mn-ea"/>
              </a:rPr>
              <a:t>고용 </a:t>
            </a:r>
            <a:r>
              <a:rPr lang="ko-KR" altLang="en-US" sz="2400" dirty="0" err="1">
                <a:latin typeface="+mn-ea"/>
              </a:rPr>
              <a:t>레짐</a:t>
            </a:r>
            <a:r>
              <a:rPr lang="ko-KR" altLang="en-US" sz="2400" dirty="0">
                <a:latin typeface="+mn-ea"/>
              </a:rPr>
              <a:t> </a:t>
            </a:r>
            <a:endParaRPr lang="en-US" altLang="ko-KR" sz="2400" dirty="0">
              <a:latin typeface="+mn-ea"/>
            </a:endParaRPr>
          </a:p>
          <a:p>
            <a:pPr marL="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400" kern="0" dirty="0">
                <a:effectLst/>
                <a:latin typeface="+mn-ea"/>
                <a:sym typeface="Wingdings" panose="05000000000000000000" pitchFamily="2" charset="2"/>
              </a:rPr>
              <a:t>  </a:t>
            </a:r>
            <a:r>
              <a:rPr lang="ko-KR" altLang="en-US" sz="2400" kern="0" dirty="0">
                <a:effectLst/>
                <a:latin typeface="+mn-ea"/>
                <a:sym typeface="Wingdings" panose="05000000000000000000" pitchFamily="2" charset="2"/>
              </a:rPr>
              <a:t>고전자유주의의 </a:t>
            </a:r>
            <a:r>
              <a:rPr lang="en-US" altLang="ko-KR" sz="2400" kern="0" dirty="0">
                <a:effectLst/>
                <a:latin typeface="+mn-ea"/>
                <a:sym typeface="Wingdings" panose="05000000000000000000" pitchFamily="2" charset="2"/>
              </a:rPr>
              <a:t>‘</a:t>
            </a:r>
            <a:r>
              <a:rPr lang="ko-KR" altLang="en-US" sz="2400" kern="0" dirty="0">
                <a:effectLst/>
                <a:latin typeface="+mn-ea"/>
                <a:sym typeface="Wingdings" panose="05000000000000000000" pitchFamily="2" charset="2"/>
              </a:rPr>
              <a:t>지양</a:t>
            </a:r>
            <a:r>
              <a:rPr lang="en-US" altLang="ko-KR" sz="2400" kern="0" dirty="0">
                <a:effectLst/>
                <a:latin typeface="+mn-ea"/>
                <a:sym typeface="Wingdings" panose="05000000000000000000" pitchFamily="2" charset="2"/>
              </a:rPr>
              <a:t>＇</a:t>
            </a:r>
            <a:r>
              <a:rPr lang="ko-KR" altLang="en-US" sz="2400" kern="0" dirty="0">
                <a:effectLst/>
                <a:latin typeface="+mn-ea"/>
                <a:sym typeface="Wingdings" panose="05000000000000000000" pitchFamily="2" charset="2"/>
              </a:rPr>
              <a:t>으로서 </a:t>
            </a:r>
            <a:r>
              <a:rPr lang="ko-KR" altLang="en-US" sz="2400" kern="0" dirty="0" err="1">
                <a:effectLst/>
                <a:latin typeface="+mn-ea"/>
                <a:sym typeface="Wingdings" panose="05000000000000000000" pitchFamily="2" charset="2"/>
              </a:rPr>
              <a:t>뉴딜적</a:t>
            </a:r>
            <a:r>
              <a:rPr lang="ko-KR" altLang="en-US" sz="2400" kern="0" dirty="0">
                <a:effectLst/>
                <a:latin typeface="+mn-ea"/>
                <a:sym typeface="Wingdings" panose="05000000000000000000" pitchFamily="2" charset="2"/>
              </a:rPr>
              <a:t> 자유주의와 소련 사회주의의 협력</a:t>
            </a:r>
            <a:endParaRPr lang="en-US" altLang="ko-KR" sz="2400" kern="0" dirty="0">
              <a:effectLst/>
              <a:latin typeface="+mn-ea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altLang="ko-KR" sz="2400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967B1EB-38BE-75B2-639C-08D3998B2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D38B25A4-EE6F-4858-BB2D-FCD034DF03BB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85538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DD154B-1DCA-1256-457D-BA640747B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9901"/>
            <a:ext cx="10515600" cy="5191443"/>
          </a:xfrm>
        </p:spPr>
        <p:txBody>
          <a:bodyPr>
            <a:normAutofit fontScale="92500"/>
          </a:bodyPr>
          <a:lstStyle/>
          <a:p>
            <a:pPr marL="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600" b="1" kern="0" dirty="0">
                <a:effectLst/>
                <a:latin typeface="+mj-ea"/>
                <a:ea typeface="+mj-ea"/>
              </a:rPr>
              <a:t>3</a:t>
            </a:r>
            <a:r>
              <a:rPr lang="en-US" altLang="ko-KR" sz="2600" b="1" kern="0" spc="0" dirty="0">
                <a:effectLst/>
                <a:latin typeface="+mj-ea"/>
                <a:ea typeface="+mj-ea"/>
              </a:rPr>
              <a:t>. </a:t>
            </a:r>
            <a:r>
              <a:rPr lang="ko-KR" altLang="en-US" sz="2600" b="1" kern="0" spc="0" dirty="0" err="1">
                <a:effectLst/>
                <a:latin typeface="+mj-ea"/>
                <a:ea typeface="+mj-ea"/>
              </a:rPr>
              <a:t>얄타구상의</a:t>
            </a:r>
            <a:r>
              <a:rPr lang="ko-KR" altLang="en-US" sz="2600" b="1" kern="0" spc="0" dirty="0">
                <a:effectLst/>
                <a:latin typeface="+mj-ea"/>
                <a:ea typeface="+mj-ea"/>
              </a:rPr>
              <a:t> 네 가지 특징</a:t>
            </a:r>
            <a:endParaRPr lang="en-US" altLang="ko-KR" sz="2600" b="1" kern="0" spc="0" dirty="0">
              <a:effectLst/>
              <a:latin typeface="+mj-ea"/>
              <a:ea typeface="+mj-ea"/>
            </a:endParaRPr>
          </a:p>
          <a:p>
            <a:pPr marL="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2200" kern="0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200" b="1" kern="0" dirty="0">
                <a:latin typeface="+mj-ea"/>
                <a:ea typeface="+mj-ea"/>
              </a:rPr>
              <a:t> </a:t>
            </a:r>
            <a:r>
              <a:rPr lang="en-US" altLang="ko-KR" sz="2000" b="1" kern="0" spc="0" dirty="0">
                <a:effectLst/>
                <a:latin typeface="+mj-ea"/>
                <a:ea typeface="+mj-ea"/>
              </a:rPr>
              <a:t>(1) </a:t>
            </a:r>
            <a:r>
              <a:rPr lang="ko-KR" altLang="en-US" sz="2000" b="1" kern="0" spc="0" dirty="0">
                <a:effectLst/>
                <a:latin typeface="+mj-ea"/>
                <a:ea typeface="+mj-ea"/>
              </a:rPr>
              <a:t>독소전쟁에서 소련에 대한 </a:t>
            </a:r>
            <a:r>
              <a:rPr lang="en-US" altLang="ko-KR" sz="2000" b="1" kern="0" spc="0" dirty="0">
                <a:effectLst/>
                <a:latin typeface="+mj-ea"/>
                <a:ea typeface="+mj-ea"/>
              </a:rPr>
              <a:t>‘</a:t>
            </a:r>
            <a:r>
              <a:rPr lang="ko-KR" altLang="en-US" sz="2000" b="1" kern="0" spc="0" dirty="0">
                <a:effectLst/>
                <a:latin typeface="+mj-ea"/>
                <a:ea typeface="+mj-ea"/>
              </a:rPr>
              <a:t>무조건</a:t>
            </a:r>
            <a:r>
              <a:rPr lang="en-US" altLang="ko-KR" sz="2000" b="1" kern="0" spc="0" dirty="0">
                <a:effectLst/>
                <a:latin typeface="+mj-ea"/>
                <a:ea typeface="+mj-ea"/>
              </a:rPr>
              <a:t>-</a:t>
            </a:r>
            <a:r>
              <a:rPr lang="ko-KR" altLang="en-US" sz="2000" b="1" kern="0" spc="0" dirty="0">
                <a:effectLst/>
                <a:latin typeface="+mj-ea"/>
                <a:ea typeface="+mj-ea"/>
              </a:rPr>
              <a:t>무제한 지원</a:t>
            </a:r>
            <a:r>
              <a:rPr lang="en-US" altLang="ko-KR" sz="2000" b="1" kern="0" spc="0" dirty="0">
                <a:effectLst/>
                <a:latin typeface="+mj-ea"/>
                <a:ea typeface="+mj-ea"/>
              </a:rPr>
              <a:t>’: </a:t>
            </a:r>
            <a:r>
              <a:rPr lang="ko-KR" altLang="en-US" sz="2000" b="1" kern="0" spc="0" dirty="0">
                <a:effectLst/>
                <a:latin typeface="+mj-ea"/>
                <a:ea typeface="+mj-ea"/>
              </a:rPr>
              <a:t>미국의 </a:t>
            </a:r>
            <a:r>
              <a:rPr lang="en-US" altLang="ko-KR" sz="2000" b="1" kern="0" spc="0" dirty="0">
                <a:effectLst/>
                <a:latin typeface="+mj-ea"/>
                <a:ea typeface="+mj-ea"/>
              </a:rPr>
              <a:t>‘</a:t>
            </a:r>
            <a:r>
              <a:rPr lang="ko-KR" altLang="en-US" sz="2000" b="1" kern="0" spc="0" dirty="0">
                <a:effectLst/>
                <a:latin typeface="+mj-ea"/>
                <a:ea typeface="+mj-ea"/>
              </a:rPr>
              <a:t>대리전쟁</a:t>
            </a:r>
            <a:r>
              <a:rPr lang="en-US" altLang="ko-KR" sz="2000" b="1" kern="0" spc="0" dirty="0">
                <a:effectLst/>
                <a:latin typeface="+mj-ea"/>
                <a:ea typeface="+mj-ea"/>
              </a:rPr>
              <a:t>＇</a:t>
            </a:r>
            <a:r>
              <a:rPr lang="ko-KR" altLang="en-US" sz="2000" b="1" kern="0" spc="0" dirty="0">
                <a:effectLst/>
                <a:latin typeface="+mj-ea"/>
                <a:ea typeface="+mj-ea"/>
              </a:rPr>
              <a:t>에 가까운 독소전쟁 </a:t>
            </a:r>
            <a:endParaRPr lang="en-US" altLang="ko-KR" sz="2000" b="1" kern="0" spc="0" dirty="0">
              <a:effectLst/>
              <a:latin typeface="+mj-ea"/>
              <a:ea typeface="+mj-ea"/>
            </a:endParaRPr>
          </a:p>
          <a:p>
            <a:pPr marL="0" marR="0" indent="0" fontAlgn="base" latinLnBrk="1">
              <a:spcBef>
                <a:spcPts val="0"/>
              </a:spcBef>
              <a:spcAft>
                <a:spcPts val="0"/>
              </a:spcAft>
            </a:pPr>
            <a:endParaRPr lang="en-US" altLang="ko-KR" sz="2200" kern="0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720000" indent="0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“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우리에게 현대형 전투기 공급을 늘려주는 것이 매우 시급합니다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…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미국이 다음 물품을 우리에게 공급하기로 확약해줄 수 있으면 좋겠습니다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200" b="1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매달 전투기 </a:t>
            </a:r>
            <a:r>
              <a:rPr lang="en-US" altLang="ko-KR" sz="2200" b="1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500</a:t>
            </a:r>
            <a:r>
              <a:rPr lang="ko-KR" altLang="en-US" sz="2200" b="1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</a:t>
            </a:r>
            <a:r>
              <a:rPr lang="en-US" altLang="ko-KR" sz="22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2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트럭 </a:t>
            </a:r>
            <a:r>
              <a:rPr lang="en-US" altLang="ko-KR" sz="22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22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천</a:t>
            </a:r>
            <a:r>
              <a:rPr lang="en-US" altLang="ko-KR" sz="22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-1</a:t>
            </a:r>
            <a:r>
              <a:rPr lang="ko-KR" altLang="en-US" sz="22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만대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2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알미늄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</a:t>
            </a:r>
            <a:r>
              <a:rPr lang="ko-KR" altLang="en-US" sz="22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천톤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폭약 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천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-5</a:t>
            </a:r>
            <a:r>
              <a:rPr lang="ko-KR" altLang="en-US" sz="22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천톤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그 외에 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개월간 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ko-KR" altLang="en-US" sz="22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백만톤의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곡물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밀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과 가능한 양의 지방성 식품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음식물 통조림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고기 통조림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미국이 소련에 적어도 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20-30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척의 배를 대여해준다면 이런 식료품은 소련 국적의 배에 실어 </a:t>
            </a:r>
            <a:r>
              <a:rPr lang="ko-KR" altLang="en-US" sz="22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블라디보스톡으로 입항할 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수 있습니다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.”</a:t>
            </a:r>
          </a:p>
          <a:p>
            <a:pPr marL="720000" indent="0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(1942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10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7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일자 루스벨트에게 보낸 스탈린의 편지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22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2200" kern="0" spc="0" dirty="0">
              <a:effectLst/>
              <a:latin typeface="함초롬바탕" panose="02030604000101010101" pitchFamily="18" charset="-127"/>
            </a:endParaRPr>
          </a:p>
          <a:p>
            <a:pPr marR="0" fontAlgn="base" latinLnBrk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à"/>
            </a:pPr>
            <a:r>
              <a:rPr lang="en-US" altLang="ko-KR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Lend-Lease Act(</a:t>
            </a:r>
            <a:r>
              <a:rPr lang="ko-KR" altLang="en-US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전시대여법</a:t>
            </a:r>
            <a:r>
              <a:rPr lang="en-US" altLang="ko-KR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)</a:t>
            </a:r>
            <a:r>
              <a:rPr lang="ko-KR" altLang="en-US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통한 대소련 </a:t>
            </a:r>
            <a:r>
              <a:rPr lang="en-US" altLang="ko-KR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‘</a:t>
            </a:r>
            <a:r>
              <a:rPr lang="ko-KR" altLang="en-US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무조건</a:t>
            </a:r>
            <a:r>
              <a:rPr lang="en-US" altLang="ko-KR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-</a:t>
            </a:r>
            <a:r>
              <a:rPr lang="ko-KR" altLang="en-US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무제한 군사지원</a:t>
            </a:r>
            <a:r>
              <a:rPr lang="en-US" altLang="ko-KR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’(</a:t>
            </a:r>
            <a:r>
              <a:rPr lang="ko-KR" altLang="en-US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전쟁 후반기에는 공업물자 포함</a:t>
            </a:r>
            <a:r>
              <a:rPr lang="en-US" altLang="ko-KR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) : 2006</a:t>
            </a:r>
            <a:r>
              <a:rPr lang="ko-KR" altLang="en-US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년까지 상환</a:t>
            </a:r>
            <a:r>
              <a:rPr lang="en-US" altLang="ko-KR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. </a:t>
            </a:r>
            <a:r>
              <a:rPr lang="ko-KR" altLang="en-US" sz="2200" kern="0" dirty="0">
                <a:latin typeface="함초롬바탕" panose="02030604000101010101" pitchFamily="18" charset="-127"/>
                <a:sym typeface="Wingdings" panose="05000000000000000000" pitchFamily="2" charset="2"/>
              </a:rPr>
              <a:t>우크라이나 전쟁 시기 다시 작동함</a:t>
            </a:r>
            <a:endParaRPr lang="en-US" altLang="ko-KR" sz="2200" kern="0" dirty="0">
              <a:latin typeface="함초롬바탕" panose="02030604000101010101" pitchFamily="18" charset="-127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ko-KR" altLang="en-US" sz="2200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F4C98C8-D5D0-600E-E9F4-A73402628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D38B25A4-EE6F-4858-BB2D-FCD034DF03BB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42104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872455"/>
            <a:ext cx="10353762" cy="528176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ko-KR" sz="3000" b="1" dirty="0"/>
              <a:t>(2) ‘</a:t>
            </a:r>
            <a:r>
              <a:rPr lang="ko-KR" altLang="en-US" sz="3000" b="1" dirty="0"/>
              <a:t>네 경찰국</a:t>
            </a:r>
            <a:r>
              <a:rPr lang="en-US" altLang="ko-KR" sz="3000" b="1" dirty="0"/>
              <a:t>’ </a:t>
            </a:r>
            <a:r>
              <a:rPr lang="ko-KR" altLang="en-US" sz="3000" b="1" dirty="0"/>
              <a:t>구상에 기반한 </a:t>
            </a:r>
            <a:r>
              <a:rPr lang="en-US" altLang="ko-KR" sz="3000" b="1" dirty="0"/>
              <a:t>UN</a:t>
            </a:r>
            <a:r>
              <a:rPr lang="ko-KR" altLang="en-US" sz="3000" b="1" dirty="0"/>
              <a:t>안보리 질서</a:t>
            </a:r>
            <a:endParaRPr lang="en-US" altLang="ko-KR" sz="3000" b="1" dirty="0"/>
          </a:p>
          <a:p>
            <a:pPr marL="0" indent="0">
              <a:buNone/>
            </a:pPr>
            <a:r>
              <a:rPr lang="en-US" altLang="ko-KR" sz="3000" b="1" dirty="0"/>
              <a:t>                             : </a:t>
            </a:r>
            <a:r>
              <a:rPr lang="ko-KR" altLang="en-US" sz="3000" b="1" dirty="0"/>
              <a:t>세계정부의 상하원 구상 </a:t>
            </a:r>
            <a:endParaRPr lang="en-US" altLang="ko-KR" sz="3000" b="1" dirty="0"/>
          </a:p>
          <a:p>
            <a:pPr marL="0" indent="0">
              <a:buNone/>
            </a:pPr>
            <a:endParaRPr lang="en-US" altLang="ko-KR" dirty="0"/>
          </a:p>
          <a:p>
            <a:r>
              <a:rPr lang="ko-KR" altLang="en-US" dirty="0"/>
              <a:t>국제연맹</a:t>
            </a:r>
            <a:r>
              <a:rPr lang="en-US" altLang="ko-KR" dirty="0"/>
              <a:t>(League of Nations)</a:t>
            </a:r>
            <a:r>
              <a:rPr lang="ko-KR" altLang="en-US" dirty="0"/>
              <a:t>의 한계 극복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* UN</a:t>
            </a:r>
            <a:r>
              <a:rPr lang="ko-KR" altLang="en-US" dirty="0"/>
              <a:t>의 핵심기구로서 안전보장이사회</a:t>
            </a:r>
            <a:r>
              <a:rPr lang="en-US" altLang="ko-KR" dirty="0"/>
              <a:t>: ‘</a:t>
            </a:r>
            <a:r>
              <a:rPr lang="ko-KR" altLang="en-US" dirty="0"/>
              <a:t>네 경찰국</a:t>
            </a:r>
            <a:r>
              <a:rPr lang="en-US" altLang="ko-KR" dirty="0"/>
              <a:t>’ </a:t>
            </a:r>
            <a:r>
              <a:rPr lang="ko-KR" altLang="en-US" dirty="0"/>
              <a:t>구상의 현실화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252000" fontAlgn="base">
              <a:spcBef>
                <a:spcPts val="0"/>
              </a:spcBef>
              <a:buFont typeface="Wingdings" panose="05000000000000000000" pitchFamily="2" charset="2"/>
              <a:buChar char="à"/>
            </a:pPr>
            <a:r>
              <a:rPr lang="ko-KR" altLang="en-US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소련을 </a:t>
            </a:r>
            <a:r>
              <a:rPr lang="en-US" altLang="ko-KR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UN</a:t>
            </a:r>
            <a:r>
              <a:rPr lang="ko-KR" altLang="en-US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창립의 핵심 파트너로 포함</a:t>
            </a:r>
            <a:r>
              <a:rPr lang="en-US" altLang="ko-KR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. ‘</a:t>
            </a:r>
            <a:r>
              <a:rPr lang="ko-KR" altLang="en-US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네 경찰국</a:t>
            </a:r>
            <a:r>
              <a:rPr lang="en-US" altLang="ko-KR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＇</a:t>
            </a:r>
            <a:r>
              <a:rPr lang="ko-KR" altLang="en-US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이 주도하는 </a:t>
            </a:r>
            <a:r>
              <a:rPr lang="ko-KR" altLang="en-US" kern="0" dirty="0" err="1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탈식민주의</a:t>
            </a:r>
            <a:r>
              <a:rPr lang="ko-KR" altLang="en-US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 세계 수립</a:t>
            </a:r>
            <a:r>
              <a:rPr lang="en-US" altLang="ko-KR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. </a:t>
            </a:r>
            <a:r>
              <a:rPr lang="ko-KR" altLang="en-US" kern="0" dirty="0" err="1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비토권과</a:t>
            </a:r>
            <a:r>
              <a:rPr lang="ko-KR" altLang="en-US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 </a:t>
            </a:r>
            <a:r>
              <a:rPr lang="ko-KR" altLang="en-US" kern="0" dirty="0" err="1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신탁통치안</a:t>
            </a:r>
            <a:r>
              <a:rPr lang="ko-KR" altLang="en-US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 제안</a:t>
            </a:r>
            <a:r>
              <a:rPr lang="en-US" altLang="ko-KR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, </a:t>
            </a:r>
            <a:r>
              <a:rPr lang="ko-KR" altLang="en-US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폴란드</a:t>
            </a:r>
            <a:r>
              <a:rPr lang="en-US" altLang="ko-KR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-</a:t>
            </a:r>
            <a:r>
              <a:rPr lang="ko-KR" altLang="en-US" kern="0" dirty="0">
                <a:effectLst/>
                <a:latin typeface="함초롬바탕" panose="02030604000101010101" pitchFamily="18" charset="-127"/>
                <a:sym typeface="Wingdings" panose="05000000000000000000" pitchFamily="2" charset="2"/>
              </a:rPr>
              <a:t>우크라이나 쟁점에서 양보</a:t>
            </a:r>
            <a:endParaRPr lang="en-US" altLang="ko-KR" kern="0" dirty="0">
              <a:effectLst/>
              <a:latin typeface="함초롬바탕" panose="02030604000101010101" pitchFamily="18" charset="-127"/>
              <a:sym typeface="Wingdings" panose="05000000000000000000" pitchFamily="2" charset="2"/>
            </a:endParaRPr>
          </a:p>
          <a:p>
            <a:pPr marL="252000" indent="0" fontAlgn="base">
              <a:spcBef>
                <a:spcPts val="0"/>
              </a:spcBef>
              <a:buNone/>
            </a:pPr>
            <a:endParaRPr lang="en-US" altLang="ko-KR" kern="0" dirty="0">
              <a:effectLst/>
              <a:latin typeface="함초롬바탕" panose="02030604000101010101" pitchFamily="18" charset="-127"/>
              <a:sym typeface="Wingdings" panose="05000000000000000000" pitchFamily="2" charset="2"/>
            </a:endParaRPr>
          </a:p>
          <a:p>
            <a:pPr marL="252000" fontAlgn="base">
              <a:spcBef>
                <a:spcPts val="0"/>
              </a:spcBef>
              <a:buFont typeface="Wingdings" panose="05000000000000000000" pitchFamily="2" charset="2"/>
              <a:buChar char="à"/>
            </a:pPr>
            <a:r>
              <a:rPr lang="ko-KR" altLang="en-US" dirty="0"/>
              <a:t>소련과 더불어 중국의 중요성 부상</a:t>
            </a:r>
            <a:r>
              <a:rPr lang="en-US" altLang="ko-KR" dirty="0"/>
              <a:t>: </a:t>
            </a:r>
            <a:r>
              <a:rPr lang="ko-KR" altLang="en-US" dirty="0"/>
              <a:t>중국 국민당과 공산당 양측에 대한 동시적 지원</a:t>
            </a:r>
            <a:r>
              <a:rPr lang="en-US" altLang="ko-KR" dirty="0"/>
              <a:t>(</a:t>
            </a:r>
            <a:r>
              <a:rPr lang="ko-KR" altLang="en-US" dirty="0"/>
              <a:t>루즈벨트와 스탈린 모두</a:t>
            </a:r>
            <a:r>
              <a:rPr lang="en-US" altLang="ko-KR" dirty="0"/>
              <a:t>) </a:t>
            </a:r>
            <a:endParaRPr lang="ko-KR" altLang="en-US" kern="0" dirty="0">
              <a:effectLst/>
              <a:latin typeface="함초롬바탕" panose="020306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22620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9FBA62-AB1F-6828-6929-53D6A7CB8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13733"/>
            <a:ext cx="10515600" cy="5367612"/>
          </a:xfrm>
        </p:spPr>
        <p:txBody>
          <a:bodyPr>
            <a:normAutofit fontScale="92500"/>
          </a:bodyPr>
          <a:lstStyle/>
          <a:p>
            <a:pPr marL="0" marR="0" indent="0" fontAlgn="base" latinLnBrk="1"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ko-KR" sz="2800" b="1" kern="0" spc="0" dirty="0">
                <a:effectLst/>
                <a:latin typeface="+mj-ea"/>
                <a:ea typeface="+mj-ea"/>
              </a:rPr>
              <a:t>(3) </a:t>
            </a:r>
            <a:r>
              <a:rPr lang="ko-KR" altLang="en-US" sz="2800" b="1" kern="0" spc="0" dirty="0">
                <a:effectLst/>
                <a:latin typeface="+mj-ea"/>
                <a:ea typeface="+mj-ea"/>
              </a:rPr>
              <a:t>국민경제 단위로 통합된 세계경제 </a:t>
            </a:r>
            <a:endParaRPr lang="en-US" altLang="ko-KR" sz="2800" b="1" kern="0" spc="0" dirty="0">
              <a:effectLst/>
              <a:latin typeface="+mj-ea"/>
              <a:ea typeface="+mj-ea"/>
            </a:endParaRPr>
          </a:p>
          <a:p>
            <a:pPr marL="0" marR="0" indent="0" fontAlgn="base" latinLnBrk="1"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ko-KR" sz="2800" b="1" kern="0" dirty="0">
                <a:effectLst/>
                <a:latin typeface="+mj-ea"/>
                <a:ea typeface="+mj-ea"/>
              </a:rPr>
              <a:t>                   </a:t>
            </a:r>
            <a:r>
              <a:rPr lang="en-US" altLang="ko-KR" sz="2800" b="1" kern="0" spc="0" dirty="0">
                <a:effectLst/>
                <a:latin typeface="+mj-ea"/>
                <a:ea typeface="+mj-ea"/>
              </a:rPr>
              <a:t>: </a:t>
            </a:r>
            <a:r>
              <a:rPr lang="ko-KR" altLang="en-US" sz="2800" b="1" kern="0" spc="0" dirty="0">
                <a:effectLst/>
                <a:latin typeface="+mj-ea"/>
                <a:ea typeface="+mj-ea"/>
              </a:rPr>
              <a:t>소련을 파트너로 삼는 </a:t>
            </a:r>
            <a:r>
              <a:rPr lang="ko-KR" altLang="en-US" sz="2800" b="1" kern="0" spc="0" dirty="0" err="1">
                <a:effectLst/>
                <a:latin typeface="+mj-ea"/>
                <a:ea typeface="+mj-ea"/>
              </a:rPr>
              <a:t>브레튼우즈</a:t>
            </a:r>
            <a:r>
              <a:rPr lang="ko-KR" altLang="en-US" sz="2800" b="1" kern="0" spc="0" dirty="0">
                <a:effectLst/>
                <a:latin typeface="+mj-ea"/>
                <a:ea typeface="+mj-ea"/>
              </a:rPr>
              <a:t> 회의 </a:t>
            </a:r>
            <a:endParaRPr lang="en-US" altLang="ko-KR" sz="2800" b="1" kern="0" spc="0" dirty="0">
              <a:effectLst/>
              <a:latin typeface="+mj-ea"/>
              <a:ea typeface="+mj-ea"/>
            </a:endParaRPr>
          </a:p>
          <a:p>
            <a:pPr marL="0" marR="0" indent="0" fontAlgn="base" latinLnBrk="1">
              <a:spcBef>
                <a:spcPts val="0"/>
              </a:spcBef>
              <a:spcAft>
                <a:spcPts val="600"/>
              </a:spcAft>
              <a:buNone/>
            </a:pPr>
            <a:endParaRPr lang="ko-KR" altLang="en-US" sz="17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fontAlgn="base" latinLnBrk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●"/>
            </a:pPr>
            <a:r>
              <a:rPr lang="ko-KR" altLang="en-US" sz="1700" kern="0" spc="0" dirty="0">
                <a:effectLst/>
                <a:latin typeface="+mn-ea"/>
              </a:rPr>
              <a:t>소련을 핵심 파트너로 포함해 </a:t>
            </a:r>
            <a:r>
              <a:rPr lang="ko-KR" altLang="en-US" sz="1700" kern="0" spc="0" dirty="0" err="1">
                <a:effectLst/>
                <a:latin typeface="+mn-ea"/>
              </a:rPr>
              <a:t>브레튼우즈</a:t>
            </a:r>
            <a:r>
              <a:rPr lang="ko-KR" altLang="en-US" sz="1700" kern="0" spc="0" dirty="0">
                <a:effectLst/>
                <a:latin typeface="+mn-ea"/>
              </a:rPr>
              <a:t> 회의 개최</a:t>
            </a:r>
            <a:r>
              <a:rPr lang="en-US" altLang="ko-KR" sz="1700" kern="0" spc="0" dirty="0">
                <a:effectLst/>
                <a:latin typeface="+mn-ea"/>
              </a:rPr>
              <a:t>: </a:t>
            </a:r>
            <a:endParaRPr lang="ko-KR" altLang="en-US" sz="1700" kern="0" spc="0" dirty="0">
              <a:effectLst/>
              <a:latin typeface="+mn-ea"/>
            </a:endParaRPr>
          </a:p>
          <a:p>
            <a:pPr marL="342900" marR="0" lvl="0" indent="-342900" fontAlgn="base" latinLnBrk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-"/>
            </a:pPr>
            <a:r>
              <a:rPr lang="ko-KR" altLang="en-US" sz="1700" kern="0" spc="0" dirty="0" err="1">
                <a:effectLst/>
                <a:latin typeface="+mn-ea"/>
              </a:rPr>
              <a:t>브레튼우즈</a:t>
            </a:r>
            <a:r>
              <a:rPr lang="ko-KR" altLang="en-US" sz="1700" kern="0" spc="0" dirty="0">
                <a:effectLst/>
                <a:latin typeface="+mn-ea"/>
              </a:rPr>
              <a:t> 회의 의장은 </a:t>
            </a:r>
            <a:r>
              <a:rPr lang="ko-KR" altLang="en-US" sz="1700" kern="0" spc="0" dirty="0" err="1">
                <a:effectLst/>
                <a:latin typeface="+mn-ea"/>
              </a:rPr>
              <a:t>모겐소</a:t>
            </a:r>
            <a:r>
              <a:rPr lang="en-US" altLang="ko-KR" sz="1700" kern="0" spc="0" dirty="0">
                <a:effectLst/>
                <a:latin typeface="+mn-ea"/>
              </a:rPr>
              <a:t>, </a:t>
            </a:r>
            <a:r>
              <a:rPr lang="ko-KR" altLang="en-US" sz="1700" kern="0" spc="0" dirty="0">
                <a:effectLst/>
                <a:latin typeface="+mn-ea"/>
              </a:rPr>
              <a:t>부의장은 소련측에</a:t>
            </a:r>
            <a:r>
              <a:rPr lang="en-US" altLang="ko-KR" sz="1700" kern="0" spc="0" dirty="0">
                <a:effectLst/>
                <a:latin typeface="+mn-ea"/>
              </a:rPr>
              <a:t>, </a:t>
            </a:r>
            <a:r>
              <a:rPr lang="ko-KR" altLang="en-US" sz="1700" kern="0" spc="0" dirty="0">
                <a:effectLst/>
                <a:latin typeface="+mn-ea"/>
              </a:rPr>
              <a:t>제</a:t>
            </a:r>
            <a:r>
              <a:rPr lang="en-US" altLang="ko-KR" sz="1700" kern="0" spc="0" dirty="0">
                <a:effectLst/>
                <a:latin typeface="+mn-ea"/>
              </a:rPr>
              <a:t>2</a:t>
            </a:r>
            <a:r>
              <a:rPr lang="ko-KR" altLang="en-US" sz="1700" kern="0" spc="0" dirty="0">
                <a:effectLst/>
                <a:latin typeface="+mn-ea"/>
              </a:rPr>
              <a:t>위원회 위원장은 화이트</a:t>
            </a:r>
            <a:r>
              <a:rPr lang="en-US" altLang="ko-KR" sz="1700" kern="0" spc="0" dirty="0">
                <a:effectLst/>
                <a:latin typeface="+mn-ea"/>
              </a:rPr>
              <a:t>, 2</a:t>
            </a:r>
            <a:r>
              <a:rPr lang="ko-KR" altLang="en-US" sz="1700" kern="0" spc="0" dirty="0">
                <a:effectLst/>
                <a:latin typeface="+mn-ea"/>
              </a:rPr>
              <a:t>위원회 위원장은 케인즈</a:t>
            </a:r>
          </a:p>
          <a:p>
            <a:pPr marL="342900" marR="0" lvl="0" indent="-342900" fontAlgn="base" latinLnBrk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-"/>
            </a:pPr>
            <a:r>
              <a:rPr lang="ko-KR" altLang="en-US" sz="1700" kern="0" spc="0" dirty="0">
                <a:effectLst/>
                <a:latin typeface="+mn-ea"/>
              </a:rPr>
              <a:t>소련의 전쟁 종료 질서 협상의 쟁점은 </a:t>
            </a:r>
            <a:r>
              <a:rPr lang="ko-KR" altLang="en-US" sz="1700" b="1" kern="0" spc="0" dirty="0">
                <a:effectLst/>
                <a:latin typeface="+mn-ea"/>
              </a:rPr>
              <a:t>①전쟁배상금과 ②차관</a:t>
            </a:r>
            <a:r>
              <a:rPr lang="en-US" altLang="ko-KR" sz="1700" b="1" kern="0" spc="0" dirty="0">
                <a:effectLst/>
                <a:latin typeface="+mn-ea"/>
              </a:rPr>
              <a:t>(</a:t>
            </a:r>
            <a:r>
              <a:rPr lang="ko-KR" altLang="en-US" sz="1700" b="1" kern="0" spc="0" dirty="0">
                <a:effectLst/>
                <a:latin typeface="+mn-ea"/>
              </a:rPr>
              <a:t>미국으로부터</a:t>
            </a:r>
            <a:r>
              <a:rPr lang="en-US" altLang="ko-KR" sz="1700" b="1" kern="0" spc="0" dirty="0">
                <a:effectLst/>
                <a:latin typeface="+mn-ea"/>
              </a:rPr>
              <a:t>): </a:t>
            </a:r>
            <a:r>
              <a:rPr lang="ko-KR" altLang="en-US" sz="1700" kern="0" spc="0" dirty="0">
                <a:effectLst/>
                <a:latin typeface="+mn-ea"/>
              </a:rPr>
              <a:t>이것과 </a:t>
            </a:r>
            <a:r>
              <a:rPr lang="ko-KR" altLang="en-US" sz="1700" kern="0" spc="0" dirty="0" err="1">
                <a:effectLst/>
                <a:latin typeface="+mn-ea"/>
              </a:rPr>
              <a:t>브레튼우즈는</a:t>
            </a:r>
            <a:r>
              <a:rPr lang="ko-KR" altLang="en-US" sz="1700" kern="0" spc="0" dirty="0">
                <a:effectLst/>
                <a:latin typeface="+mn-ea"/>
              </a:rPr>
              <a:t> 연동되어 있음 </a:t>
            </a:r>
            <a:r>
              <a:rPr lang="en-US" altLang="ko-KR" sz="1700" kern="0" spc="0" dirty="0">
                <a:effectLst/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700" kern="0" spc="0" dirty="0">
                <a:effectLst/>
                <a:latin typeface="+mn-ea"/>
                <a:sym typeface="Wingdings" panose="05000000000000000000" pitchFamily="2" charset="2"/>
              </a:rPr>
              <a:t>소련 </a:t>
            </a:r>
            <a:r>
              <a:rPr lang="ko-KR" altLang="en-US" sz="1700" b="1" kern="0" spc="0" dirty="0">
                <a:effectLst/>
                <a:latin typeface="+mn-ea"/>
                <a:sym typeface="Wingdings" panose="05000000000000000000" pitchFamily="2" charset="2"/>
              </a:rPr>
              <a:t>전쟁피해 </a:t>
            </a:r>
            <a:r>
              <a:rPr lang="en-US" altLang="ko-KR" sz="1700" b="1" kern="0" spc="0" dirty="0">
                <a:effectLst/>
                <a:latin typeface="+mn-ea"/>
                <a:sym typeface="Wingdings" panose="05000000000000000000" pitchFamily="2" charset="2"/>
              </a:rPr>
              <a:t>5</a:t>
            </a:r>
            <a:r>
              <a:rPr lang="ko-KR" altLang="en-US" sz="1700" b="1" kern="0" spc="0" dirty="0">
                <a:effectLst/>
                <a:latin typeface="+mn-ea"/>
                <a:sym typeface="Wingdings" panose="05000000000000000000" pitchFamily="2" charset="2"/>
              </a:rPr>
              <a:t>백억 달러 </a:t>
            </a:r>
            <a:r>
              <a:rPr lang="ko-KR" altLang="en-US" sz="1700" kern="0" spc="0" dirty="0">
                <a:effectLst/>
                <a:latin typeface="+mn-ea"/>
                <a:sym typeface="Wingdings" panose="05000000000000000000" pitchFamily="2" charset="2"/>
              </a:rPr>
              <a:t>추산 중 </a:t>
            </a:r>
            <a:r>
              <a:rPr lang="en-US" altLang="ko-KR" sz="1700" kern="0" spc="0" dirty="0">
                <a:effectLst/>
                <a:latin typeface="+mn-ea"/>
                <a:sym typeface="Wingdings" panose="05000000000000000000" pitchFamily="2" charset="2"/>
              </a:rPr>
              <a:t>1</a:t>
            </a:r>
            <a:r>
              <a:rPr lang="ko-KR" altLang="en-US" sz="1700" kern="0" spc="0" dirty="0">
                <a:effectLst/>
                <a:latin typeface="+mn-ea"/>
                <a:sym typeface="Wingdings" panose="05000000000000000000" pitchFamily="2" charset="2"/>
              </a:rPr>
              <a:t>백억 달러 배상금</a:t>
            </a:r>
            <a:r>
              <a:rPr lang="en-US" altLang="ko-KR" sz="1700" kern="0" spc="0" dirty="0">
                <a:effectLst/>
                <a:latin typeface="+mn-ea"/>
                <a:sym typeface="Wingdings" panose="05000000000000000000" pitchFamily="2" charset="2"/>
              </a:rPr>
              <a:t>, 1</a:t>
            </a:r>
            <a:r>
              <a:rPr lang="ko-KR" altLang="en-US" sz="1700" kern="0" spc="0" dirty="0">
                <a:effectLst/>
                <a:latin typeface="+mn-ea"/>
                <a:sym typeface="Wingdings" panose="05000000000000000000" pitchFamily="2" charset="2"/>
              </a:rPr>
              <a:t>백억 달러 차관으로 해결하려 했음</a:t>
            </a:r>
            <a:endParaRPr lang="en-US" altLang="ko-KR" sz="1700" kern="0" spc="0" dirty="0">
              <a:effectLst/>
              <a:latin typeface="+mn-ea"/>
              <a:sym typeface="Wingdings" panose="05000000000000000000" pitchFamily="2" charset="2"/>
            </a:endParaRPr>
          </a:p>
          <a:p>
            <a:pPr marL="0" marR="0" lvl="0" indent="0" fontAlgn="base" latinLnBrk="1"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ko-KR" sz="1700" kern="0" dirty="0">
                <a:effectLst/>
                <a:latin typeface="+mn-ea"/>
                <a:sym typeface="Wingdings" panose="05000000000000000000" pitchFamily="2" charset="2"/>
              </a:rPr>
              <a:t>      </a:t>
            </a:r>
            <a:r>
              <a:rPr lang="ko-KR" altLang="en-US" sz="1700" kern="0" spc="0" dirty="0">
                <a:effectLst/>
                <a:latin typeface="+mn-ea"/>
                <a:sym typeface="Wingdings" panose="05000000000000000000" pitchFamily="2" charset="2"/>
              </a:rPr>
              <a:t> </a:t>
            </a:r>
            <a:r>
              <a:rPr lang="en-US" altLang="ko-KR" sz="1700" kern="0" spc="0" dirty="0">
                <a:effectLst/>
                <a:latin typeface="+mn-ea"/>
                <a:sym typeface="Wingdings" panose="05000000000000000000" pitchFamily="2" charset="2"/>
              </a:rPr>
              <a:t>(</a:t>
            </a:r>
            <a:r>
              <a:rPr lang="ko-KR" altLang="en-US" sz="1700" kern="0" spc="0" dirty="0">
                <a:effectLst/>
                <a:latin typeface="+mn-ea"/>
                <a:sym typeface="Wingdings" panose="05000000000000000000" pitchFamily="2" charset="2"/>
              </a:rPr>
              <a:t>소련이 </a:t>
            </a:r>
            <a:r>
              <a:rPr lang="ko-KR" altLang="en-US" sz="1700" kern="0" spc="0" dirty="0" err="1">
                <a:effectLst/>
                <a:latin typeface="+mn-ea"/>
                <a:sym typeface="Wingdings" panose="05000000000000000000" pitchFamily="2" charset="2"/>
              </a:rPr>
              <a:t>브레튼우즈</a:t>
            </a:r>
            <a:r>
              <a:rPr lang="ko-KR" altLang="en-US" sz="1700" kern="0" spc="0" dirty="0">
                <a:effectLst/>
                <a:latin typeface="+mn-ea"/>
                <a:sym typeface="Wingdings" panose="05000000000000000000" pitchFamily="2" charset="2"/>
              </a:rPr>
              <a:t> </a:t>
            </a:r>
            <a:r>
              <a:rPr lang="ko-KR" altLang="en-US" sz="1700" kern="0" spc="0" dirty="0" err="1">
                <a:effectLst/>
                <a:latin typeface="+mn-ea"/>
                <a:sym typeface="Wingdings" panose="05000000000000000000" pitchFamily="2" charset="2"/>
              </a:rPr>
              <a:t>창립국이면서</a:t>
            </a:r>
            <a:r>
              <a:rPr lang="ko-KR" altLang="en-US" sz="1700" kern="0" spc="0" dirty="0">
                <a:effectLst/>
                <a:latin typeface="+mn-ea"/>
                <a:sym typeface="Wingdings" panose="05000000000000000000" pitchFamily="2" charset="2"/>
              </a:rPr>
              <a:t> 비준하지 않음에 따라 계획이 어그러지는 과정</a:t>
            </a:r>
            <a:r>
              <a:rPr lang="en-US" altLang="ko-KR" sz="1700" kern="0" spc="0" dirty="0">
                <a:effectLst/>
                <a:latin typeface="+mn-ea"/>
                <a:sym typeface="Wingdings" panose="05000000000000000000" pitchFamily="2" charset="2"/>
              </a:rPr>
              <a:t>)</a:t>
            </a:r>
            <a:endParaRPr lang="en-US" altLang="ko-KR" sz="1700" kern="0" dirty="0">
              <a:latin typeface="+mn-ea"/>
            </a:endParaRPr>
          </a:p>
          <a:p>
            <a:pPr marL="342900" marR="0" lvl="0" indent="-342900" fontAlgn="base" latinLnBrk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-"/>
            </a:pPr>
            <a:endParaRPr lang="en-US" altLang="ko-KR" sz="1700" kern="0" spc="0" dirty="0">
              <a:effectLst/>
              <a:latin typeface="+mn-ea"/>
            </a:endParaRPr>
          </a:p>
          <a:p>
            <a:pPr marL="396000" fontAlgn="base">
              <a:spcBef>
                <a:spcPts val="0"/>
              </a:spcBef>
              <a:spcAft>
                <a:spcPts val="600"/>
              </a:spcAft>
              <a:buFontTx/>
              <a:buChar char="-"/>
            </a:pPr>
            <a:r>
              <a:rPr lang="ko-KR" altLang="en-US" sz="1700" kern="0" dirty="0">
                <a:effectLst/>
                <a:latin typeface="+mn-ea"/>
              </a:rPr>
              <a:t>목표</a:t>
            </a:r>
            <a:r>
              <a:rPr lang="en-US" altLang="ko-KR" sz="1700" kern="0" dirty="0">
                <a:effectLst/>
                <a:latin typeface="+mn-ea"/>
              </a:rPr>
              <a:t>: </a:t>
            </a:r>
            <a:r>
              <a:rPr lang="ko-KR" altLang="en-US" sz="1700" kern="0" dirty="0" err="1">
                <a:effectLst/>
                <a:latin typeface="+mn-ea"/>
              </a:rPr>
              <a:t>자유주역</a:t>
            </a:r>
            <a:r>
              <a:rPr lang="ko-KR" altLang="en-US" sz="1700" kern="0" dirty="0">
                <a:effectLst/>
                <a:latin typeface="+mn-ea"/>
              </a:rPr>
              <a:t> 체제의 복구</a:t>
            </a:r>
            <a:r>
              <a:rPr lang="en-US" altLang="ko-KR" sz="1700" kern="0" dirty="0">
                <a:effectLst/>
                <a:latin typeface="+mn-ea"/>
              </a:rPr>
              <a:t>, </a:t>
            </a:r>
            <a:r>
              <a:rPr lang="ko-KR" altLang="en-US" sz="1700" kern="0" dirty="0">
                <a:effectLst/>
                <a:latin typeface="+mn-ea"/>
              </a:rPr>
              <a:t>이를 위해 자유로운 </a:t>
            </a:r>
            <a:r>
              <a:rPr lang="ko-KR" altLang="en-US" sz="1700" kern="0" dirty="0" err="1">
                <a:effectLst/>
                <a:latin typeface="+mn-ea"/>
              </a:rPr>
              <a:t>금융이동의</a:t>
            </a:r>
            <a:r>
              <a:rPr lang="ko-KR" altLang="en-US" sz="1700" kern="0" dirty="0">
                <a:effectLst/>
                <a:latin typeface="+mn-ea"/>
              </a:rPr>
              <a:t> 다자주의적 통제</a:t>
            </a:r>
            <a:r>
              <a:rPr lang="en-US" altLang="ko-KR" sz="1700" kern="0" dirty="0">
                <a:effectLst/>
                <a:latin typeface="+mn-ea"/>
              </a:rPr>
              <a:t>. </a:t>
            </a:r>
            <a:r>
              <a:rPr lang="ko-KR" altLang="en-US" sz="1700" kern="0" dirty="0">
                <a:effectLst/>
                <a:latin typeface="+mn-ea"/>
              </a:rPr>
              <a:t>개별 국가의 경제정책 자율성  확보</a:t>
            </a:r>
            <a:r>
              <a:rPr lang="en-US" altLang="ko-KR" sz="1700" kern="0" dirty="0">
                <a:effectLst/>
                <a:latin typeface="+mn-ea"/>
              </a:rPr>
              <a:t>. </a:t>
            </a:r>
            <a:r>
              <a:rPr lang="ko-KR" altLang="en-US" sz="1700" kern="0" dirty="0">
                <a:effectLst/>
                <a:latin typeface="+mn-ea"/>
              </a:rPr>
              <a:t>개별 국가가 위기에 처했을 때 구제조치의 작동</a:t>
            </a:r>
            <a:r>
              <a:rPr lang="en-US" altLang="ko-KR" sz="1700" kern="0" dirty="0">
                <a:effectLst/>
                <a:latin typeface="+mn-ea"/>
              </a:rPr>
              <a:t>, </a:t>
            </a:r>
            <a:r>
              <a:rPr lang="ko-KR" altLang="en-US" sz="1700" kern="0" dirty="0">
                <a:effectLst/>
                <a:latin typeface="+mn-ea"/>
              </a:rPr>
              <a:t>후발 국가가 정상 상태 올라설 때까지 유예 허용 </a:t>
            </a:r>
            <a:endParaRPr lang="en-US" altLang="ko-KR" sz="1700" kern="0" dirty="0">
              <a:effectLst/>
              <a:latin typeface="+mn-ea"/>
            </a:endParaRPr>
          </a:p>
          <a:p>
            <a:pPr marL="396000" fontAlgn="base">
              <a:spcBef>
                <a:spcPts val="0"/>
              </a:spcBef>
              <a:spcAft>
                <a:spcPts val="600"/>
              </a:spcAft>
              <a:buFontTx/>
              <a:buChar char="-"/>
            </a:pPr>
            <a:r>
              <a:rPr lang="ko-KR" altLang="en-US" sz="1700" kern="0" dirty="0">
                <a:effectLst/>
                <a:latin typeface="+mn-ea"/>
              </a:rPr>
              <a:t>금</a:t>
            </a:r>
            <a:r>
              <a:rPr lang="en-US" altLang="ko-KR" sz="1700" kern="0" dirty="0">
                <a:effectLst/>
                <a:latin typeface="+mn-ea"/>
              </a:rPr>
              <a:t>-</a:t>
            </a:r>
            <a:r>
              <a:rPr lang="ko-KR" altLang="en-US" sz="1700" kern="0" dirty="0" err="1">
                <a:effectLst/>
                <a:latin typeface="+mn-ea"/>
              </a:rPr>
              <a:t>달러본위제</a:t>
            </a:r>
            <a:r>
              <a:rPr lang="en-US" altLang="ko-KR" sz="1700" kern="0" dirty="0">
                <a:effectLst/>
                <a:latin typeface="+mn-ea"/>
              </a:rPr>
              <a:t>, IMF, </a:t>
            </a:r>
            <a:r>
              <a:rPr lang="ko-KR" altLang="en-US" sz="1700" kern="0" dirty="0">
                <a:effectLst/>
                <a:latin typeface="+mn-ea"/>
              </a:rPr>
              <a:t>세계은행</a:t>
            </a:r>
            <a:endParaRPr lang="en-US" altLang="ko-KR" sz="1700" kern="0" dirty="0">
              <a:effectLst/>
              <a:latin typeface="+mn-ea"/>
            </a:endParaRPr>
          </a:p>
          <a:p>
            <a:pPr marL="396000" fontAlgn="base">
              <a:spcBef>
                <a:spcPts val="0"/>
              </a:spcBef>
              <a:spcAft>
                <a:spcPts val="600"/>
              </a:spcAft>
              <a:buFontTx/>
              <a:buChar char="-"/>
            </a:pPr>
            <a:r>
              <a:rPr lang="ko-KR" altLang="en-US" sz="1700" kern="0" dirty="0">
                <a:effectLst/>
                <a:latin typeface="+mn-ea"/>
              </a:rPr>
              <a:t>제조업에 대해서만 단계적 자유무역을 복원</a:t>
            </a:r>
            <a:r>
              <a:rPr lang="en-US" altLang="ko-KR" sz="1700" kern="0" dirty="0">
                <a:effectLst/>
                <a:latin typeface="+mn-ea"/>
              </a:rPr>
              <a:t>: </a:t>
            </a:r>
            <a:r>
              <a:rPr lang="ko-KR" altLang="en-US" sz="1700" kern="0" dirty="0">
                <a:effectLst/>
                <a:latin typeface="+mn-ea"/>
              </a:rPr>
              <a:t>농업</a:t>
            </a:r>
            <a:r>
              <a:rPr lang="en-US" altLang="ko-KR" sz="1700" kern="0" dirty="0">
                <a:effectLst/>
                <a:latin typeface="+mn-ea"/>
              </a:rPr>
              <a:t>, </a:t>
            </a:r>
            <a:r>
              <a:rPr lang="ko-KR" altLang="en-US" sz="1700" kern="0" dirty="0">
                <a:effectLst/>
                <a:latin typeface="+mn-ea"/>
              </a:rPr>
              <a:t>서비스업</a:t>
            </a:r>
            <a:r>
              <a:rPr lang="en-US" altLang="ko-KR" sz="1700" kern="0" dirty="0">
                <a:effectLst/>
                <a:latin typeface="+mn-ea"/>
              </a:rPr>
              <a:t>, </a:t>
            </a:r>
            <a:r>
              <a:rPr lang="ko-KR" altLang="en-US" sz="1700" kern="0" dirty="0">
                <a:effectLst/>
                <a:latin typeface="+mn-ea"/>
              </a:rPr>
              <a:t>지적재산권은 대상이 아님</a:t>
            </a:r>
            <a:r>
              <a:rPr lang="en-US" altLang="ko-KR" sz="1700" kern="0" dirty="0">
                <a:effectLst/>
                <a:latin typeface="+mn-ea"/>
              </a:rPr>
              <a:t>(</a:t>
            </a:r>
            <a:r>
              <a:rPr lang="ko-KR" altLang="en-US" sz="1700" kern="0" dirty="0">
                <a:effectLst/>
                <a:latin typeface="+mn-ea"/>
              </a:rPr>
              <a:t>이후 </a:t>
            </a:r>
            <a:r>
              <a:rPr lang="en-US" altLang="ko-KR" sz="1700" kern="0" dirty="0">
                <a:effectLst/>
                <a:latin typeface="+mn-ea"/>
              </a:rPr>
              <a:t>‘</a:t>
            </a:r>
            <a:r>
              <a:rPr lang="ko-KR" altLang="en-US" sz="1700" kern="0" dirty="0" err="1">
                <a:effectLst/>
                <a:latin typeface="+mn-ea"/>
              </a:rPr>
              <a:t>신자유주의</a:t>
            </a:r>
            <a:r>
              <a:rPr lang="en-US" altLang="ko-KR" sz="1700" kern="0" dirty="0">
                <a:effectLst/>
                <a:latin typeface="+mn-ea"/>
              </a:rPr>
              <a:t>’)</a:t>
            </a:r>
          </a:p>
          <a:p>
            <a:pPr marL="0" marR="0" lvl="0" indent="0" fontAlgn="base" latinLnBrk="1">
              <a:spcBef>
                <a:spcPts val="0"/>
              </a:spcBef>
              <a:spcAft>
                <a:spcPts val="600"/>
              </a:spcAft>
              <a:buNone/>
            </a:pPr>
            <a:endParaRPr lang="en-US" altLang="ko-KR" sz="17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EC012C3-5EB0-47D0-2D97-D06D2B21D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D38B25A4-EE6F-4858-BB2D-FCD034DF03BB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24951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182848"/>
            <a:ext cx="10353762" cy="46083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400" b="1" dirty="0">
                <a:latin typeface="+mj-ea"/>
                <a:ea typeface="+mj-ea"/>
              </a:rPr>
              <a:t>(4) </a:t>
            </a:r>
            <a:r>
              <a:rPr lang="ko-KR" altLang="en-US" sz="2400" b="1" dirty="0">
                <a:latin typeface="+mj-ea"/>
                <a:ea typeface="+mj-ea"/>
              </a:rPr>
              <a:t>탈식민주의와 발전주의</a:t>
            </a:r>
            <a:r>
              <a:rPr lang="en-US" altLang="ko-KR" sz="2400" b="1" dirty="0">
                <a:latin typeface="+mj-ea"/>
                <a:ea typeface="+mj-ea"/>
              </a:rPr>
              <a:t>: IBRD </a:t>
            </a:r>
            <a:r>
              <a:rPr lang="ko-KR" altLang="en-US" sz="2400" b="1" dirty="0">
                <a:latin typeface="+mj-ea"/>
                <a:ea typeface="+mj-ea"/>
              </a:rPr>
              <a:t>구상을 바탕으로 한 후발국의 발전주의</a:t>
            </a:r>
            <a:endParaRPr lang="en-US" altLang="ko-KR" sz="2400" b="1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ko-KR" dirty="0"/>
          </a:p>
          <a:p>
            <a:pPr>
              <a:buFontTx/>
              <a:buChar char="-"/>
            </a:pPr>
            <a:r>
              <a:rPr lang="ko-KR" altLang="en-US" dirty="0" err="1"/>
              <a:t>민족경제와</a:t>
            </a:r>
            <a:r>
              <a:rPr lang="ko-KR" altLang="en-US" dirty="0"/>
              <a:t> 주권이 유지되는 세계질서</a:t>
            </a:r>
            <a:endParaRPr lang="en-US" altLang="ko-KR" dirty="0"/>
          </a:p>
          <a:p>
            <a:pPr>
              <a:buFontTx/>
              <a:buChar char="-"/>
            </a:pPr>
            <a:r>
              <a:rPr lang="en-US" altLang="ko-KR" dirty="0"/>
              <a:t>40</a:t>
            </a:r>
            <a:r>
              <a:rPr lang="ko-KR" altLang="en-US" dirty="0" err="1"/>
              <a:t>여개국의</a:t>
            </a:r>
            <a:r>
              <a:rPr lang="ko-KR" altLang="en-US" dirty="0"/>
              <a:t> 세계가 </a:t>
            </a:r>
            <a:r>
              <a:rPr lang="en-US" altLang="ko-KR" dirty="0"/>
              <a:t>200</a:t>
            </a:r>
            <a:r>
              <a:rPr lang="ko-KR" altLang="en-US" dirty="0"/>
              <a:t>개 이상의 국가들의 연합으로</a:t>
            </a:r>
            <a:endParaRPr lang="en-US" altLang="ko-KR" dirty="0"/>
          </a:p>
          <a:p>
            <a:pPr>
              <a:buFontTx/>
              <a:buChar char="-"/>
            </a:pPr>
            <a:r>
              <a:rPr lang="ko-KR" altLang="en-US" dirty="0"/>
              <a:t>각 국가의 목표는 </a:t>
            </a:r>
            <a:r>
              <a:rPr lang="en-US" altLang="ko-KR" dirty="0"/>
              <a:t>‘</a:t>
            </a:r>
            <a:r>
              <a:rPr lang="ko-KR" altLang="en-US" dirty="0"/>
              <a:t>발전</a:t>
            </a:r>
            <a:r>
              <a:rPr lang="en-US" altLang="ko-KR" dirty="0"/>
              <a:t>’</a:t>
            </a:r>
            <a:r>
              <a:rPr lang="ko-KR" altLang="en-US" dirty="0"/>
              <a:t>과 </a:t>
            </a:r>
            <a:r>
              <a:rPr lang="ko-KR" altLang="en-US" dirty="0" err="1"/>
              <a:t>성장이었음</a:t>
            </a:r>
            <a:r>
              <a:rPr lang="en-US" altLang="ko-KR" dirty="0"/>
              <a:t>: 90</a:t>
            </a:r>
            <a:r>
              <a:rPr lang="ko-KR" altLang="en-US" dirty="0"/>
              <a:t>년대 이후 </a:t>
            </a:r>
            <a:r>
              <a:rPr lang="en-US" altLang="ko-KR" dirty="0"/>
              <a:t>‘</a:t>
            </a:r>
            <a:r>
              <a:rPr lang="ko-KR" altLang="en-US" dirty="0"/>
              <a:t>세계화</a:t>
            </a:r>
            <a:r>
              <a:rPr lang="en-US" altLang="ko-KR" dirty="0"/>
              <a:t>’</a:t>
            </a:r>
            <a:r>
              <a:rPr lang="ko-KR" altLang="en-US" dirty="0"/>
              <a:t>로 대체되고 현재는 전지구적인 위기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</a:t>
            </a:r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이들을 지칭하는 이름이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제</a:t>
            </a:r>
            <a:r>
              <a:rPr lang="en-US" altLang="ko-KR" dirty="0">
                <a:sym typeface="Wingdings" panose="05000000000000000000" pitchFamily="2" charset="2"/>
              </a:rPr>
              <a:t>3</a:t>
            </a:r>
            <a:r>
              <a:rPr lang="ko-KR" altLang="en-US" dirty="0">
                <a:sym typeface="Wingdings" panose="05000000000000000000" pitchFamily="2" charset="2"/>
              </a:rPr>
              <a:t>세계</a:t>
            </a:r>
            <a:r>
              <a:rPr lang="en-US" altLang="ko-KR" dirty="0">
                <a:sym typeface="Wingdings" panose="05000000000000000000" pitchFamily="2" charset="2"/>
              </a:rPr>
              <a:t>’, ‘</a:t>
            </a:r>
            <a:r>
              <a:rPr lang="ko-KR" altLang="en-US" dirty="0">
                <a:sym typeface="Wingdings" panose="05000000000000000000" pitchFamily="2" charset="2"/>
              </a:rPr>
              <a:t>발전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개발</a:t>
            </a:r>
            <a:r>
              <a:rPr lang="en-US" altLang="ko-KR" dirty="0">
                <a:sym typeface="Wingdings" panose="05000000000000000000" pitchFamily="2" charset="2"/>
              </a:rPr>
              <a:t>)</a:t>
            </a:r>
            <a:r>
              <a:rPr lang="ko-KR" altLang="en-US" dirty="0">
                <a:sym typeface="Wingdings" panose="05000000000000000000" pitchFamily="2" charset="2"/>
              </a:rPr>
              <a:t>도상국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에서 </a:t>
            </a:r>
            <a:r>
              <a:rPr lang="en-US" altLang="ko-KR" dirty="0">
                <a:sym typeface="Wingdings" panose="05000000000000000000" pitchFamily="2" charset="2"/>
              </a:rPr>
              <a:t>Global South</a:t>
            </a:r>
            <a:r>
              <a:rPr lang="ko-KR" altLang="en-US" dirty="0">
                <a:sym typeface="Wingdings" panose="05000000000000000000" pitchFamily="2" charset="2"/>
              </a:rPr>
              <a:t>로 바뀜</a:t>
            </a:r>
            <a:r>
              <a:rPr lang="en-US" altLang="ko-KR" dirty="0">
                <a:sym typeface="Wingdings" panose="05000000000000000000" pitchFamily="2" charset="2"/>
              </a:rPr>
              <a:t>: </a:t>
            </a:r>
            <a:r>
              <a:rPr lang="ko-KR" altLang="en-US" dirty="0">
                <a:sym typeface="Wingdings" panose="05000000000000000000" pitchFamily="2" charset="2"/>
              </a:rPr>
              <a:t>난민문제가 대대적으로 발생하는 이유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30673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36BCAB-01F1-C089-7706-1327660833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4066"/>
            <a:ext cx="10515600" cy="5495637"/>
          </a:xfrm>
        </p:spPr>
        <p:txBody>
          <a:bodyPr>
            <a:normAutofit fontScale="85000" lnSpcReduction="20000"/>
          </a:bodyPr>
          <a:lstStyle/>
          <a:p>
            <a:pPr marL="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3600" b="1" kern="0" spc="0" dirty="0">
                <a:effectLst/>
                <a:latin typeface="+mj-ea"/>
                <a:ea typeface="+mj-ea"/>
              </a:rPr>
              <a:t>4 . </a:t>
            </a:r>
            <a:r>
              <a:rPr lang="ko-KR" altLang="en-US" sz="3600" b="1" kern="0" spc="0" dirty="0">
                <a:effectLst/>
                <a:latin typeface="+mj-ea"/>
                <a:ea typeface="+mj-ea"/>
              </a:rPr>
              <a:t>얄타구상에서 얄타체제로</a:t>
            </a:r>
            <a:r>
              <a:rPr lang="en-US" altLang="ko-KR" sz="3600" b="1" kern="0" spc="0" dirty="0">
                <a:effectLst/>
                <a:latin typeface="+mj-ea"/>
                <a:ea typeface="+mj-ea"/>
              </a:rPr>
              <a:t>: </a:t>
            </a:r>
            <a:r>
              <a:rPr lang="ko-KR" altLang="en-US" sz="3600" b="1" kern="0" spc="0" dirty="0">
                <a:effectLst/>
                <a:latin typeface="+mj-ea"/>
                <a:ea typeface="+mj-ea"/>
              </a:rPr>
              <a:t>냉전과 </a:t>
            </a:r>
            <a:r>
              <a:rPr lang="ko-KR" altLang="en-US" sz="3600" b="1" kern="0" spc="0" dirty="0" err="1">
                <a:effectLst/>
                <a:latin typeface="+mj-ea"/>
                <a:ea typeface="+mj-ea"/>
              </a:rPr>
              <a:t>이중봉쇄</a:t>
            </a:r>
            <a:endParaRPr lang="ko-KR" altLang="en-US" sz="3600" b="1" kern="0" spc="0" dirty="0">
              <a:effectLst/>
              <a:latin typeface="+mj-ea"/>
              <a:ea typeface="+mj-ea"/>
            </a:endParaRPr>
          </a:p>
          <a:p>
            <a:pPr marL="0" marR="0" indent="0" fontAlgn="base" latinLnBrk="1"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22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2200" kern="0" spc="0" dirty="0"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marR="0" indent="-45720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AutoNum type="arabicParenBoth"/>
            </a:pP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얄타구상의 전환</a:t>
            </a: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냉전의 등장과 얄타체제의 형성</a:t>
            </a:r>
            <a:endParaRPr lang="en-US" altLang="ko-KR" sz="2200" kern="0" dirty="0"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- ‘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단일 세계주의</a:t>
            </a: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로부터 </a:t>
            </a: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두 세계주의</a:t>
            </a: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’(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자유세계주의</a:t>
            </a: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endParaRPr lang="en-US" altLang="ko-KR" sz="2200" kern="0" dirty="0"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fontAlgn="base">
              <a:spcBef>
                <a:spcPts val="0"/>
              </a:spcBef>
              <a:buNone/>
            </a:pPr>
            <a:r>
              <a:rPr lang="en-US" altLang="ko-KR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냉전의 명분이 미국 의회를 설득함</a:t>
            </a:r>
            <a:r>
              <a:rPr lang="en-US" altLang="ko-KR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단일 세계주의 대신 부각한 두 세계주의</a:t>
            </a:r>
            <a:r>
              <a:rPr lang="en-US" altLang="ko-KR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자유세계주의</a:t>
            </a:r>
            <a:r>
              <a:rPr lang="en-US" altLang="ko-KR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 냉전</a:t>
            </a:r>
            <a:endParaRPr lang="en-US" altLang="ko-KR" sz="220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2200" kern="0" dirty="0"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중국변수의 부상과 </a:t>
            </a: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2200" kern="0" dirty="0" err="1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항미원조</a:t>
            </a: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이데올로기</a:t>
            </a:r>
            <a:endParaRPr lang="en-US" altLang="ko-KR" sz="2200" kern="0" dirty="0"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fontAlgn="base">
              <a:spcBef>
                <a:spcPts val="0"/>
              </a:spcBef>
              <a:buNone/>
            </a:pP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서유럽 냉전 형성에 맞물려 전개된 동아시아의 열전을 거친 냉전 과정 </a:t>
            </a: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한반도의 분단과 한국전쟁 모두 필연적이지는 않음</a:t>
            </a: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2200" kern="0" dirty="0"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2200" kern="0" dirty="0"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(3) 2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차대전 실질적 종결을 가져온 </a:t>
            </a: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이중봉쇄</a:t>
            </a:r>
            <a:r>
              <a:rPr lang="en-US" altLang="ko-KR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22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의 현실성 </a:t>
            </a:r>
            <a:endParaRPr lang="en-US" altLang="ko-KR" sz="2200" kern="0" dirty="0"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220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유럽적 틀로서 </a:t>
            </a:r>
            <a:r>
              <a:rPr lang="en-US" altLang="ko-KR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NATO(</a:t>
            </a:r>
            <a:r>
              <a:rPr lang="ko-KR" altLang="en-US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포츠담 회담에서 보수당 이든 외상을 대체한 노동당 </a:t>
            </a:r>
            <a:r>
              <a:rPr lang="ko-KR" altLang="en-US" sz="2200" kern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베빈</a:t>
            </a:r>
            <a:r>
              <a:rPr lang="ko-KR" altLang="en-US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외상이 주도한 </a:t>
            </a:r>
            <a:r>
              <a:rPr lang="en-US" altLang="ko-KR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NATO </a:t>
            </a:r>
            <a:r>
              <a:rPr lang="ko-KR" altLang="en-US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건설</a:t>
            </a:r>
            <a:r>
              <a:rPr lang="en-US" altLang="ko-KR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   </a:t>
            </a: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: </a:t>
            </a:r>
            <a:r>
              <a:rPr lang="ko-KR" altLang="en-US" sz="22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지속되는 나토의 복합적 함의 보아야 </a:t>
            </a:r>
            <a:endParaRPr lang="en-US" altLang="ko-KR" sz="220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1E33A47-2D03-D4AB-ECD7-EC67D3493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D38B25A4-EE6F-4858-BB2D-FCD034DF03BB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8487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대체 </a:t>
            </a:r>
            <a:r>
              <a:rPr lang="en-US" altLang="ko-KR" dirty="0"/>
              <a:t>‘</a:t>
            </a:r>
            <a:r>
              <a:rPr lang="ko-KR" altLang="en-US" dirty="0"/>
              <a:t>역사적 사회주의체제</a:t>
            </a:r>
            <a:r>
              <a:rPr lang="en-US" altLang="ko-KR" dirty="0"/>
              <a:t>’</a:t>
            </a:r>
            <a:r>
              <a:rPr lang="ko-KR" altLang="en-US" dirty="0"/>
              <a:t>는 무엇이었을까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935921"/>
            <a:ext cx="10353762" cy="4111195"/>
          </a:xfrm>
        </p:spPr>
        <p:txBody>
          <a:bodyPr>
            <a:normAutofit fontScale="85000" lnSpcReduction="10000"/>
          </a:bodyPr>
          <a:lstStyle/>
          <a:p>
            <a:r>
              <a:rPr lang="en-US" altLang="ko-KR" dirty="0"/>
              <a:t>‘</a:t>
            </a:r>
            <a:r>
              <a:rPr lang="ko-KR" altLang="en-US" dirty="0"/>
              <a:t>자본주의</a:t>
            </a:r>
            <a:r>
              <a:rPr lang="en-US" altLang="ko-KR" dirty="0"/>
              <a:t>’</a:t>
            </a:r>
            <a:r>
              <a:rPr lang="ko-KR" altLang="en-US" dirty="0"/>
              <a:t>에 대립하는 새로운 </a:t>
            </a:r>
            <a:r>
              <a:rPr lang="en-US" altLang="ko-KR" dirty="0"/>
              <a:t>‘</a:t>
            </a:r>
            <a:r>
              <a:rPr lang="ko-KR" altLang="en-US" dirty="0"/>
              <a:t>생산양식</a:t>
            </a:r>
            <a:r>
              <a:rPr lang="en-US" altLang="ko-KR" dirty="0"/>
              <a:t>＇</a:t>
            </a:r>
            <a:r>
              <a:rPr lang="ko-KR" altLang="en-US" dirty="0"/>
              <a:t>이 아니었다면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국가간체계</a:t>
            </a:r>
            <a:r>
              <a:rPr lang="ko-KR" altLang="en-US" dirty="0"/>
              <a:t> 질서 내에서 그 균열과 전환의 과정에서 등장한 새로운 요소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r>
              <a:rPr lang="ko-KR" altLang="en-US" dirty="0"/>
              <a:t>소련</a:t>
            </a:r>
            <a:r>
              <a:rPr lang="en-US" altLang="ko-KR" dirty="0"/>
              <a:t>-</a:t>
            </a:r>
            <a:r>
              <a:rPr lang="ko-KR" altLang="en-US" dirty="0"/>
              <a:t>중국</a:t>
            </a:r>
            <a:r>
              <a:rPr lang="en-US" altLang="ko-KR" dirty="0"/>
              <a:t>-</a:t>
            </a:r>
            <a:r>
              <a:rPr lang="ko-KR" altLang="en-US" dirty="0"/>
              <a:t>북한 사회주의의 동시적</a:t>
            </a:r>
            <a:r>
              <a:rPr lang="en-US" altLang="ko-KR" dirty="0"/>
              <a:t>-</a:t>
            </a:r>
            <a:r>
              <a:rPr lang="ko-KR" altLang="en-US" dirty="0"/>
              <a:t>공간적으로 맞물려 전개된 역사는</a:t>
            </a:r>
            <a:r>
              <a:rPr lang="en-US" altLang="ko-KR" dirty="0"/>
              <a:t>? </a:t>
            </a:r>
          </a:p>
          <a:p>
            <a:pPr marL="0" indent="0">
              <a:buNone/>
            </a:pPr>
            <a:r>
              <a:rPr lang="en-US" altLang="ko-KR" dirty="0"/>
              <a:t>    : 20</a:t>
            </a:r>
            <a:r>
              <a:rPr lang="ko-KR" altLang="en-US" dirty="0"/>
              <a:t>세기 </a:t>
            </a:r>
            <a:r>
              <a:rPr lang="ko-KR" altLang="en-US" dirty="0" err="1"/>
              <a:t>전간기로부터</a:t>
            </a:r>
            <a:r>
              <a:rPr lang="ko-KR" altLang="en-US" dirty="0"/>
              <a:t> 신자유주의 이전까지 </a:t>
            </a:r>
            <a:r>
              <a:rPr lang="ko-KR" altLang="en-US" dirty="0" err="1"/>
              <a:t>국가간체계</a:t>
            </a:r>
            <a:r>
              <a:rPr lang="ko-KR" altLang="en-US" dirty="0"/>
              <a:t> 변형 속에서 등장한 </a:t>
            </a:r>
            <a:r>
              <a:rPr lang="en-US" altLang="ko-KR" dirty="0"/>
              <a:t>‘</a:t>
            </a:r>
            <a:r>
              <a:rPr lang="ko-KR" altLang="en-US" dirty="0"/>
              <a:t>민중혁명</a:t>
            </a:r>
            <a:r>
              <a:rPr lang="en-US" altLang="ko-KR" dirty="0"/>
              <a:t>’ </a:t>
            </a:r>
            <a:r>
              <a:rPr lang="ko-KR" altLang="en-US" dirty="0"/>
              <a:t>지향과 자본주의에 대한 특정한 방식의 </a:t>
            </a:r>
            <a:r>
              <a:rPr lang="en-US" altLang="ko-KR" dirty="0"/>
              <a:t>‘</a:t>
            </a:r>
            <a:r>
              <a:rPr lang="ko-KR" altLang="en-US" dirty="0"/>
              <a:t>통제</a:t>
            </a:r>
            <a:r>
              <a:rPr lang="en-US" altLang="ko-KR" dirty="0"/>
              <a:t>’</a:t>
            </a:r>
            <a:r>
              <a:rPr lang="ko-KR" altLang="en-US" dirty="0"/>
              <a:t>를 결합한 역사적 시도로서의 글로벌한 상호작용의 세계적 함의는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 </a:t>
            </a:r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그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사회주의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의 모든 시도와 모순의 집중점이 왜 중국의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문화대혁명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으로 이해되어야 하는지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신자유주의</a:t>
            </a:r>
            <a:r>
              <a:rPr lang="ko-KR" altLang="en-US" dirty="0"/>
              <a:t> 이후 사회주의의 의미는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96303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FDF9C0-2C34-90AA-1F1B-C4A184EB1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400" dirty="0">
                <a:effectLst/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VI. </a:t>
            </a:r>
            <a:r>
              <a:rPr lang="ko-KR" altLang="en-US" sz="2400" dirty="0">
                <a:effectLst/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역사적 자본주의와 자유주의 제도 변천</a:t>
            </a:r>
            <a:endParaRPr lang="ko-KR" altLang="en-US" sz="2400" dirty="0">
              <a:effectLst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ECFFADA-DCF6-FA10-AB7A-CC6693226F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세 가지를 구분해 인식할 필요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684000" indent="-514350">
              <a:buAutoNum type="arabicParenBoth"/>
            </a:pPr>
            <a:r>
              <a:rPr lang="ko-KR" altLang="en-US" dirty="0"/>
              <a:t>자본주의</a:t>
            </a:r>
            <a:r>
              <a:rPr lang="en-US" altLang="ko-KR" dirty="0"/>
              <a:t>: ‘</a:t>
            </a:r>
            <a:r>
              <a:rPr lang="ko-KR" altLang="en-US" dirty="0"/>
              <a:t>끝없는 자본축적</a:t>
            </a:r>
            <a:r>
              <a:rPr lang="en-US" altLang="ko-KR" dirty="0"/>
              <a:t>’</a:t>
            </a:r>
            <a:r>
              <a:rPr lang="ko-KR" altLang="en-US" dirty="0"/>
              <a:t>이라는 체계 작동의 </a:t>
            </a:r>
            <a:r>
              <a:rPr lang="en-US" altLang="ko-KR" dirty="0"/>
              <a:t>‘</a:t>
            </a:r>
            <a:r>
              <a:rPr lang="ko-KR" altLang="en-US" dirty="0"/>
              <a:t>원리</a:t>
            </a:r>
            <a:r>
              <a:rPr lang="en-US" altLang="ko-KR" dirty="0"/>
              <a:t>’</a:t>
            </a:r>
          </a:p>
          <a:p>
            <a:pPr marL="684000" indent="-514350">
              <a:buAutoNum type="arabicParenBoth"/>
            </a:pPr>
            <a:r>
              <a:rPr lang="ko-KR" altLang="en-US" dirty="0"/>
              <a:t>역사적 자본주의</a:t>
            </a:r>
            <a:r>
              <a:rPr lang="en-US" altLang="ko-KR" dirty="0"/>
              <a:t>: </a:t>
            </a:r>
            <a:r>
              <a:rPr lang="ko-KR" altLang="en-US" dirty="0" err="1"/>
              <a:t>세계경제로서</a:t>
            </a:r>
            <a:r>
              <a:rPr lang="ko-KR" altLang="en-US" dirty="0"/>
              <a:t> 자본주의가 구체적으로 작동하는 역사적 현실</a:t>
            </a:r>
            <a:r>
              <a:rPr lang="en-US" altLang="ko-KR" dirty="0"/>
              <a:t>. </a:t>
            </a:r>
            <a:r>
              <a:rPr lang="ko-KR" altLang="en-US" dirty="0"/>
              <a:t>제도적 배치의 중요성 </a:t>
            </a:r>
            <a:r>
              <a:rPr lang="en-US" altLang="ko-KR" dirty="0"/>
              <a:t>(</a:t>
            </a:r>
            <a:r>
              <a:rPr lang="ko-KR" altLang="en-US" dirty="0"/>
              <a:t>세계시장</a:t>
            </a:r>
            <a:r>
              <a:rPr lang="en-US" altLang="ko-KR" dirty="0"/>
              <a:t>, </a:t>
            </a:r>
            <a:r>
              <a:rPr lang="ko-KR" altLang="en-US" dirty="0"/>
              <a:t>노동력 통제 양식</a:t>
            </a:r>
            <a:r>
              <a:rPr lang="en-US" altLang="ko-KR" dirty="0"/>
              <a:t>, </a:t>
            </a:r>
            <a:r>
              <a:rPr lang="ko-KR" altLang="en-US" dirty="0" err="1"/>
              <a:t>국가간체계</a:t>
            </a:r>
            <a:r>
              <a:rPr lang="en-US" altLang="ko-KR" dirty="0"/>
              <a:t>)</a:t>
            </a:r>
          </a:p>
          <a:p>
            <a:pPr marL="684000" indent="-514350">
              <a:buAutoNum type="arabicParenBoth"/>
            </a:pPr>
            <a:r>
              <a:rPr lang="ko-KR" altLang="en-US" dirty="0"/>
              <a:t>자유주의</a:t>
            </a:r>
            <a:r>
              <a:rPr lang="en-US" altLang="ko-KR" dirty="0"/>
              <a:t>: </a:t>
            </a:r>
            <a:r>
              <a:rPr lang="ko-KR" altLang="en-US" dirty="0"/>
              <a:t>자본주의 작동을 </a:t>
            </a:r>
            <a:r>
              <a:rPr lang="en-US" altLang="ko-KR" dirty="0"/>
              <a:t>‘</a:t>
            </a:r>
            <a:r>
              <a:rPr lang="ko-KR" altLang="en-US" dirty="0"/>
              <a:t>자연화</a:t>
            </a:r>
            <a:r>
              <a:rPr lang="en-US" altLang="ko-KR" dirty="0"/>
              <a:t>’</a:t>
            </a:r>
            <a:r>
              <a:rPr lang="ko-KR" altLang="en-US" dirty="0"/>
              <a:t>하는 방식으로서 </a:t>
            </a:r>
            <a:r>
              <a:rPr lang="en-US" altLang="ko-KR" dirty="0"/>
              <a:t>‘</a:t>
            </a:r>
            <a:r>
              <a:rPr lang="ko-KR" altLang="en-US" dirty="0"/>
              <a:t>자유</a:t>
            </a:r>
            <a:r>
              <a:rPr lang="en-US" altLang="ko-KR" dirty="0"/>
              <a:t>’</a:t>
            </a:r>
            <a:r>
              <a:rPr lang="ko-KR" altLang="en-US" dirty="0"/>
              <a:t>에 기반한 주체의 </a:t>
            </a:r>
            <a:r>
              <a:rPr lang="ko-KR" altLang="en-US" dirty="0" err="1"/>
              <a:t>행위품행</a:t>
            </a:r>
            <a:r>
              <a:rPr lang="en-US" altLang="ko-KR" dirty="0"/>
              <a:t>(conduct) </a:t>
            </a:r>
            <a:r>
              <a:rPr lang="ko-KR" altLang="en-US" dirty="0"/>
              <a:t>실천</a:t>
            </a:r>
          </a:p>
        </p:txBody>
      </p:sp>
    </p:spTree>
    <p:extLst>
      <p:ext uri="{BB962C8B-B14F-4D97-AF65-F5344CB8AC3E}">
        <p14:creationId xmlns:p14="http://schemas.microsoft.com/office/powerpoint/2010/main" val="29585821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26E36BB-2539-4362-A0CE-F34DAF1972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058174"/>
            <a:ext cx="10353762" cy="473302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ko-KR" sz="3600" b="1" dirty="0"/>
              <a:t>2. </a:t>
            </a:r>
            <a:r>
              <a:rPr lang="ko-KR" altLang="en-US" sz="3600" b="1" dirty="0"/>
              <a:t>제도 실천으로서 자유주의 역사</a:t>
            </a:r>
            <a:endParaRPr lang="en-US" altLang="ko-KR" sz="3600" b="1" dirty="0"/>
          </a:p>
          <a:p>
            <a:endParaRPr lang="en-US" altLang="ko-KR" dirty="0"/>
          </a:p>
          <a:p>
            <a:pPr marL="252000"/>
            <a:r>
              <a:rPr lang="ko-KR" altLang="en-US" dirty="0"/>
              <a:t>단지 </a:t>
            </a:r>
            <a:r>
              <a:rPr lang="en-US" altLang="ko-KR" dirty="0"/>
              <a:t>‘</a:t>
            </a:r>
            <a:r>
              <a:rPr lang="ko-KR" altLang="en-US" dirty="0"/>
              <a:t>정치이념</a:t>
            </a:r>
            <a:r>
              <a:rPr lang="en-US" altLang="ko-KR" dirty="0"/>
              <a:t>＇</a:t>
            </a:r>
            <a:r>
              <a:rPr lang="ko-KR" altLang="en-US" dirty="0"/>
              <a:t>으로서가 아니라 근대자본주의 세계의 </a:t>
            </a:r>
            <a:r>
              <a:rPr lang="en-US" altLang="ko-KR" dirty="0"/>
              <a:t>‘</a:t>
            </a:r>
            <a:r>
              <a:rPr lang="ko-KR" altLang="en-US" dirty="0"/>
              <a:t>제도질서 실천의 배치</a:t>
            </a:r>
            <a:r>
              <a:rPr lang="en-US" altLang="ko-KR" dirty="0"/>
              <a:t>＇</a:t>
            </a:r>
            <a:r>
              <a:rPr lang="ko-KR" altLang="en-US" dirty="0"/>
              <a:t>로서 자유주의 </a:t>
            </a:r>
            <a:r>
              <a:rPr lang="en-US" altLang="ko-KR" dirty="0">
                <a:sym typeface="Wingdings" panose="05000000000000000000" pitchFamily="2" charset="2"/>
              </a:rPr>
              <a:t> ‘</a:t>
            </a:r>
            <a:r>
              <a:rPr lang="ko-KR" altLang="en-US" dirty="0" err="1">
                <a:sym typeface="Wingdings" panose="05000000000000000000" pitchFamily="2" charset="2"/>
              </a:rPr>
              <a:t>통치성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의 질문으로 보면 됨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altLang="ko-KR" dirty="0">
              <a:sym typeface="Wingdings" panose="05000000000000000000" pitchFamily="2" charset="2"/>
            </a:endParaRPr>
          </a:p>
          <a:p>
            <a:pPr marL="252000"/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자유주의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의 역사적 변천과 떨어져 있는 근대자본주의 역사는 존재하지 않음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ko-KR" altLang="en-US" dirty="0">
                <a:sym typeface="Wingdings" panose="05000000000000000000" pitchFamily="2" charset="2"/>
              </a:rPr>
              <a:t>    </a:t>
            </a:r>
            <a:r>
              <a:rPr lang="en-US" altLang="ko-KR" dirty="0">
                <a:sym typeface="Wingdings" panose="05000000000000000000" pitchFamily="2" charset="2"/>
              </a:rPr>
              <a:t>(1) </a:t>
            </a:r>
            <a:r>
              <a:rPr lang="ko-KR" altLang="en-US" dirty="0">
                <a:sym typeface="Wingdings" panose="05000000000000000000" pitchFamily="2" charset="2"/>
              </a:rPr>
              <a:t>세속적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인간적 질서의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자연성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의 원리 수립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2520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    : </a:t>
            </a:r>
            <a:r>
              <a:rPr lang="ko-KR" altLang="en-US" dirty="0">
                <a:sym typeface="Wingdings" panose="05000000000000000000" pitchFamily="2" charset="2"/>
              </a:rPr>
              <a:t>법칙에 준하는 자동성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2520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(2) </a:t>
            </a:r>
            <a:r>
              <a:rPr lang="ko-KR" altLang="en-US" dirty="0">
                <a:sym typeface="Wingdings" panose="05000000000000000000" pitchFamily="2" charset="2"/>
              </a:rPr>
              <a:t>섭리로부터 세속적 질서의 두 신학으로</a:t>
            </a:r>
            <a:r>
              <a:rPr lang="en-US" altLang="ko-KR" dirty="0">
                <a:sym typeface="Wingdings" panose="05000000000000000000" pitchFamily="2" charset="2"/>
              </a:rPr>
              <a:t>: </a:t>
            </a:r>
            <a:r>
              <a:rPr lang="ko-KR" altLang="en-US" dirty="0">
                <a:sym typeface="Wingdings" panose="05000000000000000000" pitchFamily="2" charset="2"/>
              </a:rPr>
              <a:t>시장의 신학과 민주주의의 신학으로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2520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(3) </a:t>
            </a:r>
            <a:r>
              <a:rPr lang="ko-KR" altLang="en-US" dirty="0">
                <a:sym typeface="Wingdings" panose="05000000000000000000" pitchFamily="2" charset="2"/>
              </a:rPr>
              <a:t>자연성의 책무성의 중심으로서 개인주체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2520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(4) </a:t>
            </a:r>
            <a:r>
              <a:rPr lang="ko-KR" altLang="en-US" dirty="0">
                <a:sym typeface="Wingdings" panose="05000000000000000000" pitchFamily="2" charset="2"/>
              </a:rPr>
              <a:t>자연성을 </a:t>
            </a:r>
            <a:r>
              <a:rPr lang="ko-KR" altLang="en-US" dirty="0" err="1">
                <a:sym typeface="Wingdings" panose="05000000000000000000" pitchFamily="2" charset="2"/>
              </a:rPr>
              <a:t>자연화하기</a:t>
            </a:r>
            <a:r>
              <a:rPr lang="ko-KR" altLang="en-US" dirty="0">
                <a:sym typeface="Wingdings" panose="05000000000000000000" pitchFamily="2" charset="2"/>
              </a:rPr>
              <a:t> 위한 상시적인 인위적 제도질서의 비가시성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2520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  : </a:t>
            </a:r>
            <a:r>
              <a:rPr lang="ko-KR" altLang="en-US" dirty="0">
                <a:sym typeface="Wingdings" panose="05000000000000000000" pitchFamily="2" charset="2"/>
              </a:rPr>
              <a:t>특히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경제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법</a:t>
            </a:r>
            <a:r>
              <a:rPr lang="en-US" altLang="ko-KR" dirty="0">
                <a:sym typeface="Wingdings" panose="05000000000000000000" pitchFamily="2" charset="2"/>
              </a:rPr>
              <a:t>’ </a:t>
            </a:r>
            <a:r>
              <a:rPr lang="ko-KR" altLang="en-US" dirty="0">
                <a:sym typeface="Wingdings" panose="05000000000000000000" pitchFamily="2" charset="2"/>
              </a:rPr>
              <a:t>형식을 기존 주체성 형식으로 정착함으로써 자본주의의 자연성을 수립</a:t>
            </a:r>
            <a:endParaRPr lang="en-US" altLang="ko-KR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0958828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609600" y="1527175"/>
          <a:ext cx="10972800" cy="4598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52214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EB62527-C51C-4D69-BA6D-D925E5B84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150189"/>
            <a:ext cx="10353762" cy="464101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ko-KR" sz="3400" b="1" dirty="0"/>
              <a:t>3. </a:t>
            </a:r>
            <a:r>
              <a:rPr lang="ko-KR" altLang="en-US" sz="3400" b="1" dirty="0"/>
              <a:t>자유주의의 세 시기와 </a:t>
            </a:r>
            <a:r>
              <a:rPr lang="en-US" altLang="ko-KR" sz="3400" b="1" dirty="0"/>
              <a:t>20</a:t>
            </a:r>
            <a:r>
              <a:rPr lang="ko-KR" altLang="en-US" sz="3400" b="1" dirty="0"/>
              <a:t>세기적 자유주의의 진화</a:t>
            </a:r>
            <a:endParaRPr lang="en-US" altLang="ko-KR" sz="3400" b="1" dirty="0"/>
          </a:p>
          <a:p>
            <a:pPr marL="457200" indent="-457200">
              <a:buAutoNum type="arabicParenBoth"/>
            </a:pPr>
            <a:endParaRPr lang="en-US" altLang="ko-KR" dirty="0"/>
          </a:p>
          <a:p>
            <a:pPr marL="457200" indent="-457200">
              <a:buAutoNum type="arabicParenBoth"/>
            </a:pPr>
            <a:r>
              <a:rPr lang="ko-KR" altLang="en-US" dirty="0"/>
              <a:t>고전 자유주의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: </a:t>
            </a:r>
            <a:r>
              <a:rPr lang="ko-KR" altLang="en-US" dirty="0"/>
              <a:t>재생산의 조건들을 자본축적의 고려 외부에 둔 시기  </a:t>
            </a:r>
            <a:r>
              <a:rPr lang="en-US" altLang="ko-KR" dirty="0"/>
              <a:t>(</a:t>
            </a:r>
            <a:r>
              <a:rPr lang="ko-KR" altLang="en-US" dirty="0"/>
              <a:t>개인 인격과 파운드 </a:t>
            </a:r>
            <a:r>
              <a:rPr lang="ko-KR" altLang="en-US" dirty="0" err="1"/>
              <a:t>중심성</a:t>
            </a:r>
            <a:r>
              <a:rPr lang="en-US" altLang="ko-KR" dirty="0"/>
              <a:t>)  </a:t>
            </a:r>
            <a:r>
              <a:rPr lang="en-US" altLang="ko-KR" dirty="0">
                <a:sym typeface="Wingdings" panose="05000000000000000000" pitchFamily="2" charset="2"/>
              </a:rPr>
              <a:t> ‘</a:t>
            </a:r>
            <a:r>
              <a:rPr lang="ko-KR" altLang="en-US" dirty="0">
                <a:sym typeface="Wingdings" panose="05000000000000000000" pitchFamily="2" charset="2"/>
              </a:rPr>
              <a:t>잡초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의 생명력으로 그려진 시장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(2) </a:t>
            </a:r>
            <a:r>
              <a:rPr lang="ko-KR" altLang="en-US" dirty="0"/>
              <a:t>시장개입적 자유주의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: </a:t>
            </a:r>
            <a:r>
              <a:rPr lang="ko-KR" altLang="en-US" dirty="0"/>
              <a:t>재생산의 조건 중 두 가지 핵심</a:t>
            </a:r>
            <a:r>
              <a:rPr lang="en-US" altLang="ko-KR" dirty="0"/>
              <a:t>(</a:t>
            </a:r>
            <a:r>
              <a:rPr lang="ko-KR" altLang="en-US" dirty="0"/>
              <a:t>노동력과 화폐</a:t>
            </a:r>
            <a:r>
              <a:rPr lang="en-US" altLang="ko-KR" dirty="0"/>
              <a:t>)</a:t>
            </a:r>
            <a:r>
              <a:rPr lang="ko-KR" altLang="en-US" dirty="0"/>
              <a:t>를 자본운동의 체계 내부적 요소로 편입해 관리한 시기 </a:t>
            </a:r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민족국가와 민족화폐</a:t>
            </a:r>
            <a:r>
              <a:rPr lang="en-US" altLang="ko-KR" dirty="0">
                <a:sym typeface="Wingdings" panose="05000000000000000000" pitchFamily="2" charset="2"/>
              </a:rPr>
              <a:t>, </a:t>
            </a:r>
            <a:r>
              <a:rPr lang="ko-KR" altLang="en-US" dirty="0">
                <a:sym typeface="Wingdings" panose="05000000000000000000" pitchFamily="2" charset="2"/>
              </a:rPr>
              <a:t>민족경제가 작동한 시기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 (</a:t>
            </a:r>
            <a:r>
              <a:rPr lang="ko-KR" altLang="en-US" dirty="0">
                <a:sym typeface="Wingdings" panose="05000000000000000000" pitchFamily="2" charset="2"/>
              </a:rPr>
              <a:t>법인격의 등장과 법인격간 조정의 제도로서 경제장치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법률체제의 중요성</a:t>
            </a:r>
            <a:r>
              <a:rPr lang="en-US" altLang="ko-KR" dirty="0">
                <a:sym typeface="Wingdings" panose="05000000000000000000" pitchFamily="2" charset="2"/>
              </a:rPr>
              <a:t>)</a:t>
            </a: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(3) </a:t>
            </a:r>
            <a:r>
              <a:rPr lang="ko-KR" altLang="en-US" dirty="0">
                <a:sym typeface="Wingdings" panose="05000000000000000000" pitchFamily="2" charset="2"/>
              </a:rPr>
              <a:t>사회개입적 자유주의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신자유주의</a:t>
            </a:r>
            <a:r>
              <a:rPr lang="en-US" altLang="ko-KR" dirty="0">
                <a:sym typeface="Wingdings" panose="05000000000000000000" pitchFamily="2" charset="2"/>
              </a:rPr>
              <a:t>)</a:t>
            </a:r>
          </a:p>
          <a:p>
            <a:pPr marL="0" indent="0">
              <a:buNone/>
            </a:pPr>
            <a:r>
              <a:rPr lang="ko-KR" altLang="en-US" dirty="0"/>
              <a:t>  </a:t>
            </a:r>
            <a:r>
              <a:rPr lang="en-US" altLang="ko-KR" dirty="0"/>
              <a:t>: </a:t>
            </a:r>
            <a:r>
              <a:rPr lang="ko-KR" altLang="en-US" dirty="0"/>
              <a:t>재생산의 모든 조건들을 자본축적의 요소로 고려하게 되며</a:t>
            </a:r>
            <a:r>
              <a:rPr lang="en-US" altLang="ko-KR" dirty="0"/>
              <a:t>, </a:t>
            </a:r>
            <a:r>
              <a:rPr lang="ko-KR" altLang="en-US" dirty="0"/>
              <a:t>모든 것이 </a:t>
            </a:r>
            <a:r>
              <a:rPr lang="en-US" altLang="ko-KR" dirty="0"/>
              <a:t>‘</a:t>
            </a:r>
            <a:r>
              <a:rPr lang="ko-KR" altLang="en-US" dirty="0"/>
              <a:t>기업가 주체</a:t>
            </a:r>
            <a:r>
              <a:rPr lang="en-US" altLang="ko-KR" dirty="0"/>
              <a:t>＇</a:t>
            </a:r>
            <a:r>
              <a:rPr lang="ko-KR" altLang="en-US" dirty="0"/>
              <a:t>의 관점에서 비용효과로 계산되게 된 시기 </a:t>
            </a:r>
            <a:r>
              <a:rPr lang="en-US" altLang="ko-KR" dirty="0">
                <a:sym typeface="Wingdings" panose="05000000000000000000" pitchFamily="2" charset="2"/>
              </a:rPr>
              <a:t> </a:t>
            </a:r>
            <a:r>
              <a:rPr lang="ko-KR" altLang="en-US" dirty="0">
                <a:sym typeface="Wingdings" panose="05000000000000000000" pitchFamily="2" charset="2"/>
              </a:rPr>
              <a:t>온실에서 키워야 하는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시장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54797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  <p:pic>
        <p:nvPicPr>
          <p:cNvPr id="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827" y="1459345"/>
            <a:ext cx="8285854" cy="448844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8867" y="2229639"/>
            <a:ext cx="2395760" cy="349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0539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3795" y="299049"/>
            <a:ext cx="10353761" cy="1326321"/>
          </a:xfrm>
        </p:spPr>
        <p:txBody>
          <a:bodyPr>
            <a:normAutofit/>
          </a:bodyPr>
          <a:lstStyle/>
          <a:p>
            <a:r>
              <a:rPr lang="en-US" altLang="ko-KR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VII. 20</a:t>
            </a:r>
            <a:r>
              <a:rPr lang="ko-KR" altLang="en-US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세기 자유주의 제도 질서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625370"/>
            <a:ext cx="10353762" cy="45166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ko-KR" sz="3800" dirty="0"/>
              <a:t>1. 20</a:t>
            </a:r>
            <a:r>
              <a:rPr lang="ko-KR" altLang="en-US" sz="3800" dirty="0"/>
              <a:t>세기 자유주의와 소유</a:t>
            </a:r>
            <a:r>
              <a:rPr lang="en-US" altLang="ko-KR" sz="3800" dirty="0"/>
              <a:t>(Property) </a:t>
            </a:r>
            <a:r>
              <a:rPr lang="ko-KR" altLang="en-US" sz="3800" dirty="0"/>
              <a:t>질문의 전환</a:t>
            </a:r>
            <a:r>
              <a:rPr lang="en-US" altLang="ko-KR" sz="3800" dirty="0"/>
              <a:t>: ‘</a:t>
            </a:r>
            <a:r>
              <a:rPr lang="ko-KR" altLang="en-US" sz="3800" dirty="0"/>
              <a:t>인민주권</a:t>
            </a:r>
            <a:r>
              <a:rPr lang="en-US" altLang="ko-KR" sz="3800" dirty="0"/>
              <a:t>’</a:t>
            </a:r>
            <a:r>
              <a:rPr lang="ko-KR" altLang="en-US" sz="3800" dirty="0"/>
              <a:t>의 시대</a:t>
            </a:r>
            <a:endParaRPr lang="en-US" altLang="ko-KR" sz="3800" dirty="0"/>
          </a:p>
          <a:p>
            <a:pPr marL="0" indent="0" fontAlgn="base">
              <a:buNone/>
            </a:pPr>
            <a:r>
              <a:rPr lang="en-US" altLang="ko-KR" dirty="0"/>
              <a:t>    </a:t>
            </a:r>
            <a:r>
              <a:rPr lang="en-US" altLang="ko-KR" dirty="0">
                <a:sym typeface="Wingdings" panose="05000000000000000000" pitchFamily="2" charset="2"/>
              </a:rPr>
              <a:t> ‘</a:t>
            </a:r>
            <a:r>
              <a:rPr lang="ko-KR" altLang="en-US" dirty="0">
                <a:sym typeface="Wingdings" panose="05000000000000000000" pitchFamily="2" charset="2"/>
              </a:rPr>
              <a:t>미국화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의 핵심으로서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글로벌 뉴딜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의 특징은 무엇인가</a:t>
            </a:r>
            <a:endParaRPr lang="en-US" altLang="ko-KR" dirty="0"/>
          </a:p>
          <a:p>
            <a:pPr marL="0" indent="0" fontAlgn="base">
              <a:buNone/>
            </a:pPr>
            <a:endParaRPr lang="en-US" altLang="ko-KR" dirty="0"/>
          </a:p>
          <a:p>
            <a:pPr marL="0" indent="0" fontAlgn="base">
              <a:buNone/>
            </a:pPr>
            <a:r>
              <a:rPr lang="en-US" altLang="ko-KR" dirty="0"/>
              <a:t>(1) property</a:t>
            </a:r>
            <a:r>
              <a:rPr lang="ko-KR" altLang="en-US" dirty="0"/>
              <a:t>와 </a:t>
            </a:r>
            <a:r>
              <a:rPr lang="en-US" altLang="ko-KR" dirty="0"/>
              <a:t>person</a:t>
            </a:r>
            <a:endParaRPr lang="ko-KR" altLang="en-US" dirty="0"/>
          </a:p>
          <a:p>
            <a:pPr lvl="0" fontAlgn="base"/>
            <a:r>
              <a:rPr lang="en-US" altLang="ko-KR" dirty="0"/>
              <a:t>person/ thing/ property </a:t>
            </a:r>
            <a:r>
              <a:rPr lang="ko-KR" altLang="en-US" dirty="0"/>
              <a:t>관계</a:t>
            </a:r>
            <a:r>
              <a:rPr lang="en-US" altLang="ko-KR" dirty="0"/>
              <a:t>: </a:t>
            </a:r>
            <a:r>
              <a:rPr lang="ko-KR" altLang="en-US" dirty="0"/>
              <a:t>사물에 대한 인격적 지배</a:t>
            </a:r>
            <a:r>
              <a:rPr lang="en-US" altLang="ko-KR" dirty="0"/>
              <a:t>(</a:t>
            </a:r>
            <a:r>
              <a:rPr lang="ko-KR" altLang="en-US" dirty="0"/>
              <a:t>인간에 대한 인격적 지배가 아니라</a:t>
            </a:r>
            <a:r>
              <a:rPr lang="en-US" altLang="ko-KR" dirty="0"/>
              <a:t>)</a:t>
            </a:r>
            <a:r>
              <a:rPr lang="ko-KR" altLang="en-US" dirty="0"/>
              <a:t>의 결과로서 관계성이 </a:t>
            </a:r>
            <a:r>
              <a:rPr lang="en-US" altLang="ko-KR" dirty="0"/>
              <a:t>property (</a:t>
            </a:r>
            <a:r>
              <a:rPr lang="ko-KR" altLang="en-US" dirty="0"/>
              <a:t>사물의 속성이 인격의 속성으로 </a:t>
            </a:r>
            <a:r>
              <a:rPr lang="en-US" altLang="ko-KR" dirty="0"/>
              <a:t>appropriation[</a:t>
            </a:r>
            <a:r>
              <a:rPr lang="ko-KR" altLang="en-US" dirty="0"/>
              <a:t>전유</a:t>
            </a:r>
            <a:r>
              <a:rPr lang="en-US" altLang="ko-KR" dirty="0"/>
              <a:t>/</a:t>
            </a:r>
            <a:r>
              <a:rPr lang="ko-KR" altLang="en-US" dirty="0"/>
              <a:t>취득</a:t>
            </a:r>
            <a:r>
              <a:rPr lang="en-US" altLang="ko-KR" dirty="0"/>
              <a:t>/</a:t>
            </a:r>
            <a:r>
              <a:rPr lang="ko-KR" altLang="en-US" dirty="0"/>
              <a:t>귀속</a:t>
            </a:r>
            <a:r>
              <a:rPr lang="en-US" altLang="ko-KR" dirty="0"/>
              <a:t>]) --&gt; possessive individualism</a:t>
            </a:r>
            <a:r>
              <a:rPr lang="ko-KR" altLang="en-US" dirty="0"/>
              <a:t>의 원칙임</a:t>
            </a:r>
          </a:p>
          <a:p>
            <a:pPr lvl="0" fontAlgn="base"/>
            <a:r>
              <a:rPr lang="en-US" altLang="ko-KR" dirty="0"/>
              <a:t>between us</a:t>
            </a:r>
            <a:r>
              <a:rPr lang="ko-KR" altLang="en-US" dirty="0"/>
              <a:t>와 </a:t>
            </a:r>
            <a:r>
              <a:rPr lang="en-US" altLang="ko-KR" dirty="0"/>
              <a:t>among us</a:t>
            </a:r>
            <a:endParaRPr lang="ko-KR" altLang="en-US" dirty="0"/>
          </a:p>
          <a:p>
            <a:pPr lvl="0" fontAlgn="base"/>
            <a:r>
              <a:rPr lang="ko-KR" altLang="en-US" dirty="0"/>
              <a:t>두 개의 계약과 자유주의</a:t>
            </a:r>
          </a:p>
          <a:p>
            <a:pPr fontAlgn="base"/>
            <a:r>
              <a:rPr lang="ko-KR" altLang="en-US" dirty="0"/>
              <a:t>①로크의 </a:t>
            </a:r>
            <a:r>
              <a:rPr lang="en-US" altLang="ko-KR" dirty="0"/>
              <a:t>between us(</a:t>
            </a:r>
            <a:r>
              <a:rPr lang="ko-KR" altLang="en-US" dirty="0" err="1"/>
              <a:t>수평효</a:t>
            </a:r>
            <a:r>
              <a:rPr lang="en-US" altLang="ko-KR" dirty="0"/>
              <a:t>) </a:t>
            </a:r>
            <a:r>
              <a:rPr lang="ko-KR" altLang="en-US" dirty="0"/>
              <a:t>②</a:t>
            </a:r>
            <a:r>
              <a:rPr lang="ko-KR" altLang="en-US" dirty="0" err="1"/>
              <a:t>홉스의</a:t>
            </a:r>
            <a:r>
              <a:rPr lang="ko-KR" altLang="en-US" dirty="0"/>
              <a:t> </a:t>
            </a:r>
            <a:r>
              <a:rPr lang="en-US" altLang="ko-KR" dirty="0"/>
              <a:t>among us(</a:t>
            </a:r>
            <a:r>
              <a:rPr lang="ko-KR" altLang="en-US" dirty="0" err="1"/>
              <a:t>수직효</a:t>
            </a:r>
            <a:r>
              <a:rPr lang="en-US" altLang="ko-KR" dirty="0"/>
              <a:t>)</a:t>
            </a:r>
            <a:endParaRPr lang="ko-KR" altLang="en-US" dirty="0"/>
          </a:p>
          <a:p>
            <a:pPr lvl="0" fontAlgn="base"/>
            <a:r>
              <a:rPr lang="ko-KR" altLang="en-US" dirty="0" err="1"/>
              <a:t>홉스의</a:t>
            </a:r>
            <a:r>
              <a:rPr lang="ko-KR" altLang="en-US" dirty="0"/>
              <a:t> 국가</a:t>
            </a:r>
            <a:r>
              <a:rPr lang="en-US" altLang="ko-KR" dirty="0"/>
              <a:t>-</a:t>
            </a:r>
            <a:r>
              <a:rPr lang="ko-KR" altLang="en-US" dirty="0"/>
              <a:t>나의 관계는 신학적 관계이기도 함</a:t>
            </a:r>
            <a:r>
              <a:rPr lang="en-US" altLang="ko-KR" dirty="0"/>
              <a:t>(</a:t>
            </a:r>
            <a:r>
              <a:rPr lang="ko-KR" altLang="en-US" dirty="0" err="1"/>
              <a:t>홉스가</a:t>
            </a:r>
            <a:r>
              <a:rPr lang="ko-KR" altLang="en-US" dirty="0"/>
              <a:t> 사회계약 논의에 앞서 신정국가를 이야기 하는데 주목해야 함</a:t>
            </a:r>
            <a:r>
              <a:rPr lang="en-US" altLang="ko-KR" dirty="0"/>
              <a:t>. </a:t>
            </a:r>
            <a:r>
              <a:rPr lang="ko-KR" altLang="en-US" dirty="0"/>
              <a:t>형식은 같다는 점</a:t>
            </a:r>
            <a:r>
              <a:rPr lang="en-US" altLang="ko-KR" dirty="0"/>
              <a:t>) 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11101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VII. 20</a:t>
            </a:r>
            <a:r>
              <a:rPr lang="ko-KR" altLang="en-US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세기 자유주의 제도 질서</a:t>
            </a:r>
            <a:endParaRPr lang="ko-KR" altLang="en-US" sz="28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en-US" altLang="ko-KR" dirty="0"/>
              <a:t>2. </a:t>
            </a:r>
            <a:r>
              <a:rPr lang="ko-KR" altLang="en-US" dirty="0"/>
              <a:t>고전</a:t>
            </a:r>
            <a:r>
              <a:rPr lang="en-US" altLang="ko-KR" dirty="0"/>
              <a:t> </a:t>
            </a:r>
            <a:r>
              <a:rPr lang="ko-KR" altLang="en-US" dirty="0"/>
              <a:t>자유주의의 세 가지 문제 </a:t>
            </a:r>
            <a:r>
              <a:rPr lang="en-US" altLang="ko-KR" dirty="0"/>
              <a:t>(</a:t>
            </a:r>
            <a:r>
              <a:rPr lang="ko-KR" altLang="en-US" dirty="0"/>
              <a:t>자유주의의 아포리아</a:t>
            </a:r>
            <a:r>
              <a:rPr lang="en-US" altLang="ko-KR" dirty="0"/>
              <a:t>): </a:t>
            </a:r>
            <a:r>
              <a:rPr lang="ko-KR" altLang="en-US" dirty="0"/>
              <a:t>고전자유주의의 위기</a:t>
            </a:r>
          </a:p>
          <a:p>
            <a:pPr fontAlgn="base"/>
            <a:r>
              <a:rPr lang="ko-KR" altLang="en-US" dirty="0"/>
              <a:t>①</a:t>
            </a:r>
            <a:r>
              <a:rPr lang="en-US" altLang="ko-KR" dirty="0" err="1"/>
              <a:t>Eigentumsloss</a:t>
            </a:r>
            <a:r>
              <a:rPr lang="en-US" altLang="ko-KR" dirty="0"/>
              <a:t>(=</a:t>
            </a:r>
            <a:r>
              <a:rPr lang="ko-KR" altLang="en-US" dirty="0"/>
              <a:t>프롤레타리아트</a:t>
            </a:r>
            <a:r>
              <a:rPr lang="en-US" altLang="ko-KR" dirty="0"/>
              <a:t>) : </a:t>
            </a:r>
            <a:r>
              <a:rPr lang="ko-KR" altLang="en-US" dirty="0"/>
              <a:t>소유가 없으면 인격도 없는가</a:t>
            </a:r>
            <a:r>
              <a:rPr lang="en-US" altLang="ko-KR" dirty="0"/>
              <a:t>?(property-less = </a:t>
            </a:r>
            <a:r>
              <a:rPr lang="en-US" altLang="ko-KR" dirty="0" err="1"/>
              <a:t>humanless</a:t>
            </a:r>
            <a:r>
              <a:rPr lang="en-US" altLang="ko-KR" dirty="0"/>
              <a:t>?)</a:t>
            </a:r>
            <a:endParaRPr lang="ko-KR" altLang="en-US" dirty="0"/>
          </a:p>
          <a:p>
            <a:pPr fontAlgn="base"/>
            <a:r>
              <a:rPr lang="ko-KR" altLang="en-US" dirty="0"/>
              <a:t>②인간학적 질문</a:t>
            </a:r>
            <a:r>
              <a:rPr lang="en-US" altLang="ko-KR" dirty="0"/>
              <a:t>: </a:t>
            </a:r>
            <a:r>
              <a:rPr lang="ko-KR" altLang="en-US" dirty="0" err="1"/>
              <a:t>칸트적</a:t>
            </a:r>
            <a:r>
              <a:rPr lang="ko-KR" altLang="en-US" dirty="0"/>
              <a:t> 인간학의 </a:t>
            </a:r>
            <a:r>
              <a:rPr lang="ko-KR" altLang="en-US" dirty="0" err="1"/>
              <a:t>균질성과</a:t>
            </a:r>
            <a:r>
              <a:rPr lang="ko-KR" altLang="en-US" dirty="0"/>
              <a:t> </a:t>
            </a:r>
            <a:r>
              <a:rPr lang="ko-KR" altLang="en-US" dirty="0" err="1"/>
              <a:t>소유주체는</a:t>
            </a:r>
            <a:r>
              <a:rPr lang="ko-KR" altLang="en-US" dirty="0"/>
              <a:t> 현실적 인간학적 차이와 </a:t>
            </a:r>
            <a:r>
              <a:rPr lang="ko-KR" altLang="en-US" dirty="0" err="1"/>
              <a:t>백인남성</a:t>
            </a:r>
            <a:r>
              <a:rPr lang="ko-KR" altLang="en-US" dirty="0"/>
              <a:t> 지배를 은폐하는가</a:t>
            </a:r>
            <a:r>
              <a:rPr lang="en-US" altLang="ko-KR" dirty="0"/>
              <a:t>? (Women as </a:t>
            </a:r>
            <a:r>
              <a:rPr lang="en-US" altLang="ko-KR" dirty="0" err="1"/>
              <a:t>Eigentumsloss</a:t>
            </a:r>
            <a:r>
              <a:rPr lang="en-US" altLang="ko-KR" dirty="0"/>
              <a:t>)</a:t>
            </a:r>
            <a:endParaRPr lang="ko-KR" altLang="en-US" dirty="0"/>
          </a:p>
          <a:p>
            <a:pPr fontAlgn="base"/>
            <a:r>
              <a:rPr lang="ko-KR" altLang="en-US" dirty="0"/>
              <a:t>③자연권으로서 인격들 사이의 관계에 비인격으로서 ‘공권력</a:t>
            </a:r>
            <a:r>
              <a:rPr lang="en-US" altLang="ko-KR" dirty="0"/>
              <a:t>=</a:t>
            </a:r>
            <a:r>
              <a:rPr lang="ko-KR" altLang="en-US" dirty="0" err="1"/>
              <a:t>국가’는</a:t>
            </a:r>
            <a:r>
              <a:rPr lang="ko-KR" altLang="en-US" dirty="0"/>
              <a:t> 어떻게 개입이 가능한가</a:t>
            </a:r>
            <a:r>
              <a:rPr lang="en-US" altLang="ko-KR" dirty="0"/>
              <a:t>? </a:t>
            </a:r>
            <a:r>
              <a:rPr lang="ko-KR" altLang="en-US" dirty="0"/>
              <a:t>왜 우위에 설 수 있는가</a:t>
            </a:r>
            <a:r>
              <a:rPr lang="en-US" altLang="ko-KR" dirty="0"/>
              <a:t>? (</a:t>
            </a:r>
            <a:r>
              <a:rPr lang="ko-KR" altLang="en-US" dirty="0" err="1"/>
              <a:t>리바이어던의</a:t>
            </a:r>
            <a:r>
              <a:rPr lang="ko-KR" altLang="en-US" dirty="0"/>
              <a:t> 자의성</a:t>
            </a:r>
            <a:r>
              <a:rPr lang="en-US" altLang="ko-KR" dirty="0"/>
              <a:t>)</a:t>
            </a:r>
            <a:endParaRPr lang="ko-KR" altLang="en-US" dirty="0"/>
          </a:p>
          <a:p>
            <a:pPr fontAlgn="base"/>
            <a:r>
              <a:rPr lang="en-US" altLang="ko-KR" dirty="0"/>
              <a:t>--&gt; </a:t>
            </a:r>
            <a:r>
              <a:rPr lang="ko-KR" altLang="en-US" dirty="0" err="1"/>
              <a:t>법인격</a:t>
            </a:r>
            <a:r>
              <a:rPr lang="ko-KR" altLang="en-US" dirty="0"/>
              <a:t> 형성으로 문제 해결하고자 함</a:t>
            </a:r>
            <a:r>
              <a:rPr lang="en-US" altLang="ko-KR" dirty="0"/>
              <a:t>(</a:t>
            </a:r>
            <a:r>
              <a:rPr lang="ko-KR" altLang="en-US" dirty="0"/>
              <a:t>그 계보는 개인주의적 자유주의의 안티테제로서 </a:t>
            </a:r>
            <a:r>
              <a:rPr lang="ko-KR" altLang="en-US" dirty="0" err="1"/>
              <a:t>유기체론적</a:t>
            </a:r>
            <a:r>
              <a:rPr lang="ko-KR" altLang="en-US" dirty="0"/>
              <a:t> </a:t>
            </a:r>
            <a:r>
              <a:rPr lang="en-US" altLang="ko-KR" dirty="0" err="1"/>
              <a:t>Verein</a:t>
            </a:r>
            <a:r>
              <a:rPr lang="en-US" altLang="ko-KR" dirty="0"/>
              <a:t>(association) (</a:t>
            </a:r>
            <a:r>
              <a:rPr lang="ko-KR" altLang="en-US" dirty="0"/>
              <a:t>미국적 방식의 계약론 우위 하의 종합으로 이어짐</a:t>
            </a:r>
            <a:r>
              <a:rPr lang="en-US" altLang="ko-KR" dirty="0"/>
              <a:t>)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931153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943155"/>
            <a:ext cx="10353762" cy="4848045"/>
          </a:xfrm>
        </p:spPr>
        <p:txBody>
          <a:bodyPr>
            <a:normAutofit fontScale="85000" lnSpcReduction="10000"/>
          </a:bodyPr>
          <a:lstStyle/>
          <a:p>
            <a:pPr marL="0" indent="0" fontAlgn="base">
              <a:buNone/>
            </a:pPr>
            <a:r>
              <a:rPr lang="en-US" altLang="ko-KR" sz="2400" dirty="0"/>
              <a:t>3. </a:t>
            </a:r>
            <a:r>
              <a:rPr lang="ko-KR" altLang="en-US" sz="2400" dirty="0"/>
              <a:t>고전자유주의의 위기와 미국 자유주의 전환의 역사제도적 조건</a:t>
            </a:r>
            <a:r>
              <a:rPr lang="en-US" altLang="ko-KR" sz="2400" dirty="0"/>
              <a:t>1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216000" lvl="0" indent="0" fontAlgn="base">
              <a:buNone/>
            </a:pPr>
            <a:r>
              <a:rPr lang="en-US" altLang="ko-KR" dirty="0"/>
              <a:t>- </a:t>
            </a:r>
            <a:r>
              <a:rPr lang="ko-KR" altLang="en-US" dirty="0"/>
              <a:t>핵심은 법인자본주의의 등장과 </a:t>
            </a:r>
            <a:r>
              <a:rPr lang="ko-KR" altLang="en-US" dirty="0" err="1"/>
              <a:t>법인격</a:t>
            </a:r>
            <a:r>
              <a:rPr lang="ko-KR" altLang="en-US" dirty="0"/>
              <a:t> 형성</a:t>
            </a:r>
          </a:p>
          <a:p>
            <a:pPr marL="216000" lvl="0" indent="0" fontAlgn="base">
              <a:buNone/>
            </a:pPr>
            <a:r>
              <a:rPr lang="en-US" altLang="ko-KR" dirty="0"/>
              <a:t>- </a:t>
            </a:r>
            <a:r>
              <a:rPr lang="ko-KR" altLang="en-US" dirty="0"/>
              <a:t>역사제도적 조건은 자본주의를 사권의 주체들 사이의 연결망으로 작동시키는 제도 결합</a:t>
            </a:r>
            <a:r>
              <a:rPr lang="en-US" altLang="ko-KR" dirty="0"/>
              <a:t>(institutional assemblage)</a:t>
            </a:r>
            <a:r>
              <a:rPr lang="ko-KR" altLang="en-US" dirty="0"/>
              <a:t>로 보는 것</a:t>
            </a:r>
          </a:p>
          <a:p>
            <a:pPr marL="396000" indent="0" fontAlgn="base">
              <a:buNone/>
            </a:pPr>
            <a:r>
              <a:rPr lang="ko-KR" altLang="en-US" dirty="0"/>
              <a:t>①사권의 주체들 사이의 </a:t>
            </a:r>
            <a:r>
              <a:rPr lang="en-US" altLang="ko-KR" dirty="0"/>
              <a:t>between us </a:t>
            </a:r>
            <a:r>
              <a:rPr lang="ko-KR" altLang="en-US" dirty="0"/>
              <a:t>관계 ②화폐적 연결 ③</a:t>
            </a:r>
            <a:r>
              <a:rPr lang="en-US" altLang="ko-KR" dirty="0"/>
              <a:t>(</a:t>
            </a:r>
            <a:r>
              <a:rPr lang="ko-KR" altLang="en-US" dirty="0"/>
              <a:t>법인 사이의</a:t>
            </a:r>
            <a:r>
              <a:rPr lang="en-US" altLang="ko-KR" dirty="0"/>
              <a:t>) </a:t>
            </a:r>
            <a:r>
              <a:rPr lang="ko-KR" altLang="en-US" dirty="0"/>
              <a:t>회계적 연결</a:t>
            </a:r>
          </a:p>
          <a:p>
            <a:pPr marL="396000" lvl="0" indent="0" fontAlgn="base">
              <a:buNone/>
            </a:pPr>
            <a:r>
              <a:rPr lang="ko-KR" altLang="en-US" dirty="0" err="1"/>
              <a:t>뉴딜적</a:t>
            </a:r>
            <a:r>
              <a:rPr lang="ko-KR" altLang="en-US" dirty="0"/>
              <a:t> 전환</a:t>
            </a:r>
          </a:p>
          <a:p>
            <a:pPr marL="396000" indent="0" fontAlgn="base">
              <a:buNone/>
            </a:pPr>
            <a:r>
              <a:rPr lang="ko-KR" altLang="en-US" dirty="0"/>
              <a:t>②공적 기구로서의 법인의 지위</a:t>
            </a:r>
            <a:r>
              <a:rPr lang="en-US" altLang="ko-KR" dirty="0"/>
              <a:t>: </a:t>
            </a:r>
            <a:r>
              <a:rPr lang="ko-KR" altLang="en-US" dirty="0"/>
              <a:t>더 이상 사권이 사인들 사이의 관계가 아님</a:t>
            </a:r>
            <a:r>
              <a:rPr lang="en-US" altLang="ko-KR" dirty="0"/>
              <a:t>. </a:t>
            </a:r>
            <a:r>
              <a:rPr lang="ko-KR" altLang="en-US" dirty="0"/>
              <a:t>즉 공적 기관이며</a:t>
            </a:r>
            <a:r>
              <a:rPr lang="en-US" altLang="ko-KR" dirty="0"/>
              <a:t>, </a:t>
            </a:r>
            <a:r>
              <a:rPr lang="ko-KR" altLang="en-US" dirty="0"/>
              <a:t>그 투명성의 </a:t>
            </a:r>
            <a:r>
              <a:rPr lang="ko-KR" altLang="en-US" dirty="0" err="1"/>
              <a:t>규제자로서</a:t>
            </a:r>
            <a:r>
              <a:rPr lang="ko-KR" altLang="en-US" dirty="0"/>
              <a:t> </a:t>
            </a:r>
            <a:r>
              <a:rPr lang="ko-KR" altLang="en-US" dirty="0" err="1"/>
              <a:t>행정권력의</a:t>
            </a:r>
            <a:r>
              <a:rPr lang="ko-KR" altLang="en-US" dirty="0"/>
              <a:t> 위상이 중요해지며</a:t>
            </a:r>
            <a:r>
              <a:rPr lang="en-US" altLang="ko-KR" dirty="0"/>
              <a:t>, </a:t>
            </a:r>
            <a:r>
              <a:rPr lang="ko-KR" altLang="en-US" dirty="0"/>
              <a:t>이는 새로운 </a:t>
            </a:r>
            <a:r>
              <a:rPr lang="en-US" altLang="ko-KR" dirty="0"/>
              <a:t>norm</a:t>
            </a:r>
            <a:r>
              <a:rPr lang="ko-KR" altLang="en-US" dirty="0"/>
              <a:t>에 종속되어야 함</a:t>
            </a:r>
          </a:p>
          <a:p>
            <a:pPr marL="396000" indent="0" fontAlgn="base">
              <a:buNone/>
            </a:pPr>
            <a:r>
              <a:rPr lang="ko-KR" altLang="en-US" dirty="0"/>
              <a:t>③</a:t>
            </a:r>
            <a:r>
              <a:rPr lang="ko-KR" altLang="en-US" dirty="0" err="1"/>
              <a:t>와그너법</a:t>
            </a:r>
            <a:r>
              <a:rPr lang="en-US" altLang="ko-KR" dirty="0"/>
              <a:t>: </a:t>
            </a:r>
            <a:r>
              <a:rPr lang="ko-KR" altLang="en-US" dirty="0"/>
              <a:t>노동자는 </a:t>
            </a:r>
            <a:r>
              <a:rPr lang="en-US" altLang="ko-KR" dirty="0" err="1"/>
              <a:t>Eigentumsloss</a:t>
            </a:r>
            <a:r>
              <a:rPr lang="ko-KR" altLang="en-US" dirty="0"/>
              <a:t>아니다</a:t>
            </a:r>
            <a:r>
              <a:rPr lang="en-US" altLang="ko-KR" dirty="0"/>
              <a:t>. Dominium</a:t>
            </a:r>
            <a:r>
              <a:rPr lang="ko-KR" altLang="en-US" dirty="0"/>
              <a:t>과 구분되는 </a:t>
            </a:r>
            <a:r>
              <a:rPr lang="en-US" altLang="ko-KR" dirty="0"/>
              <a:t>Imperium (</a:t>
            </a:r>
            <a:r>
              <a:rPr lang="ko-KR" altLang="en-US" dirty="0"/>
              <a:t>사회적인 것</a:t>
            </a:r>
            <a:r>
              <a:rPr lang="en-US" altLang="ko-KR" dirty="0"/>
              <a:t>2</a:t>
            </a:r>
            <a:r>
              <a:rPr lang="ko-KR" altLang="en-US" dirty="0"/>
              <a:t>를 우위에 두면서 사회적인 것</a:t>
            </a:r>
            <a:r>
              <a:rPr lang="en-US" altLang="ko-KR" dirty="0"/>
              <a:t>1</a:t>
            </a:r>
            <a:r>
              <a:rPr lang="ko-KR" altLang="en-US" dirty="0"/>
              <a:t>의 문제를 해결함</a:t>
            </a:r>
            <a:r>
              <a:rPr lang="en-US" altLang="ko-KR" dirty="0"/>
              <a:t>. between us</a:t>
            </a:r>
            <a:r>
              <a:rPr lang="ko-KR" altLang="en-US" dirty="0"/>
              <a:t>를 규제하는 </a:t>
            </a:r>
            <a:r>
              <a:rPr lang="en-US" altLang="ko-KR" dirty="0"/>
              <a:t>Among Us </a:t>
            </a:r>
            <a:r>
              <a:rPr lang="ko-KR" altLang="en-US" dirty="0"/>
              <a:t>논리의 지배</a:t>
            </a:r>
            <a:r>
              <a:rPr lang="en-US" altLang="ko-KR" dirty="0"/>
              <a:t>)</a:t>
            </a:r>
            <a:endParaRPr lang="ko-KR" altLang="en-US" dirty="0"/>
          </a:p>
          <a:p>
            <a:pPr marL="396000" indent="0" fontAlgn="base">
              <a:buNone/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④</a:t>
            </a:r>
            <a:r>
              <a:rPr lang="ko-KR" altLang="en-US" dirty="0"/>
              <a:t>표준회계의 등장</a:t>
            </a:r>
            <a:r>
              <a:rPr lang="en-US" altLang="ko-KR" dirty="0"/>
              <a:t>: </a:t>
            </a:r>
            <a:r>
              <a:rPr lang="ko-KR" altLang="en-US" dirty="0" err="1"/>
              <a:t>균질적</a:t>
            </a:r>
            <a:r>
              <a:rPr lang="ko-KR" altLang="en-US" dirty="0"/>
              <a:t> 표준 형성을 통해 </a:t>
            </a:r>
            <a:r>
              <a:rPr lang="ko-KR" altLang="en-US" dirty="0" err="1"/>
              <a:t>국민계정을</a:t>
            </a:r>
            <a:r>
              <a:rPr lang="ko-KR" altLang="en-US" dirty="0"/>
              <a:t> 전제로 한 거시경제 관리가 가능해짐 </a:t>
            </a:r>
          </a:p>
          <a:p>
            <a:pPr marL="216000" indent="0" fontAlgn="base">
              <a:buNone/>
            </a:pP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00415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338349"/>
            <a:ext cx="10353762" cy="4452851"/>
          </a:xfrm>
        </p:spPr>
        <p:txBody>
          <a:bodyPr/>
          <a:lstStyle/>
          <a:p>
            <a:pPr marL="558900" indent="-342900" fontAlgn="base">
              <a:buFont typeface="Wingdings" panose="05000000000000000000" pitchFamily="2" charset="2"/>
              <a:buChar char="à"/>
            </a:pPr>
            <a:r>
              <a:rPr lang="ko-KR" altLang="en-US" dirty="0"/>
              <a:t>그 지구화 방식의 역사제도적조건</a:t>
            </a:r>
            <a:r>
              <a:rPr lang="en-US" altLang="ko-KR" dirty="0"/>
              <a:t>1</a:t>
            </a:r>
            <a:r>
              <a:rPr lang="ko-KR" altLang="en-US" dirty="0"/>
              <a:t>의 등장</a:t>
            </a:r>
            <a:endParaRPr lang="en-US" altLang="ko-KR" dirty="0"/>
          </a:p>
          <a:p>
            <a:pPr marL="216000" indent="0" fontAlgn="base">
              <a:buNone/>
            </a:pPr>
            <a:endParaRPr lang="ko-KR" altLang="en-US" dirty="0"/>
          </a:p>
          <a:p>
            <a:pPr marL="216000" indent="0" fontAlgn="base">
              <a:buNone/>
            </a:pPr>
            <a:r>
              <a:rPr lang="ko-KR" altLang="en-US" dirty="0"/>
              <a:t>①</a:t>
            </a:r>
            <a:r>
              <a:rPr lang="ko-KR" altLang="en-US" dirty="0" err="1"/>
              <a:t>브레튼우즈의</a:t>
            </a:r>
            <a:r>
              <a:rPr lang="ko-KR" altLang="en-US" dirty="0"/>
              <a:t> 화폐적 규준</a:t>
            </a:r>
          </a:p>
          <a:p>
            <a:pPr marL="216000" indent="0" fontAlgn="base">
              <a:buNone/>
            </a:pPr>
            <a:r>
              <a:rPr lang="ko-KR" altLang="en-US" dirty="0"/>
              <a:t>②</a:t>
            </a:r>
            <a:r>
              <a:rPr lang="ko-KR" altLang="en-US" dirty="0" err="1"/>
              <a:t>와그너법의</a:t>
            </a:r>
            <a:r>
              <a:rPr lang="ko-KR" altLang="en-US" dirty="0"/>
              <a:t> 노사관계론</a:t>
            </a:r>
          </a:p>
          <a:p>
            <a:pPr marL="216000" indent="0" fontAlgn="base">
              <a:buNone/>
            </a:pPr>
            <a:r>
              <a:rPr lang="ko-KR" altLang="en-US" dirty="0"/>
              <a:t>③</a:t>
            </a:r>
            <a:r>
              <a:rPr lang="ko-KR" altLang="en-US" dirty="0" err="1"/>
              <a:t>얄타체제의</a:t>
            </a:r>
            <a:r>
              <a:rPr lang="ko-KR" altLang="en-US" dirty="0"/>
              <a:t> </a:t>
            </a:r>
            <a:r>
              <a:rPr lang="ko-KR" altLang="en-US" dirty="0" err="1"/>
              <a:t>국가간체계</a:t>
            </a:r>
            <a:r>
              <a:rPr lang="ko-KR" altLang="en-US" dirty="0"/>
              <a:t> 질서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65481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983411"/>
            <a:ext cx="10353762" cy="4807789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US" altLang="ko-KR" dirty="0"/>
              <a:t>4. </a:t>
            </a:r>
            <a:r>
              <a:rPr lang="ko-KR" altLang="en-US" dirty="0" err="1"/>
              <a:t>법인격의</a:t>
            </a:r>
            <a:r>
              <a:rPr lang="ko-KR" altLang="en-US" dirty="0"/>
              <a:t> 쟁점 </a:t>
            </a:r>
            <a:r>
              <a:rPr lang="en-US" altLang="ko-KR" dirty="0"/>
              <a:t>(corporation</a:t>
            </a:r>
            <a:r>
              <a:rPr lang="ko-KR" altLang="en-US" dirty="0"/>
              <a:t>이자 </a:t>
            </a:r>
            <a:r>
              <a:rPr lang="en-US" altLang="ko-KR" dirty="0"/>
              <a:t>legal person)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(1) </a:t>
            </a:r>
            <a:r>
              <a:rPr lang="ko-KR" altLang="en-US" dirty="0"/>
              <a:t>자유주의 아포리아의 탈피</a:t>
            </a:r>
          </a:p>
          <a:p>
            <a:pPr marL="288000" indent="0" fontAlgn="base">
              <a:buNone/>
            </a:pPr>
            <a:r>
              <a:rPr lang="ko-KR" altLang="en-US" dirty="0"/>
              <a:t>①‘</a:t>
            </a:r>
            <a:r>
              <a:rPr lang="ko-KR" altLang="en-US" dirty="0" err="1"/>
              <a:t>소유적</a:t>
            </a:r>
            <a:r>
              <a:rPr lang="ko-KR" altLang="en-US" dirty="0"/>
              <a:t> 개인주의’ 완성</a:t>
            </a:r>
            <a:r>
              <a:rPr lang="en-US" altLang="ko-KR" dirty="0"/>
              <a:t>: </a:t>
            </a:r>
            <a:r>
              <a:rPr lang="en-US" altLang="ko-KR" dirty="0" err="1"/>
              <a:t>Eigentumsloss</a:t>
            </a:r>
            <a:r>
              <a:rPr lang="en-US" altLang="ko-KR" dirty="0"/>
              <a:t> </a:t>
            </a:r>
            <a:r>
              <a:rPr lang="ko-KR" altLang="en-US" dirty="0"/>
              <a:t>문제는 근본적으로 해결</a:t>
            </a:r>
            <a:r>
              <a:rPr lang="en-US" altLang="ko-KR" dirty="0"/>
              <a:t>: </a:t>
            </a:r>
            <a:r>
              <a:rPr lang="ko-KR" altLang="en-US" dirty="0"/>
              <a:t>무소유 법인은 존재할 수 없게 함 </a:t>
            </a:r>
            <a:r>
              <a:rPr lang="en-US" altLang="ko-KR" dirty="0"/>
              <a:t>(</a:t>
            </a:r>
            <a:r>
              <a:rPr lang="ko-KR" altLang="en-US" dirty="0"/>
              <a:t>예외로 비영리 사단을 인정하여 공적 위치를 부여함 </a:t>
            </a:r>
            <a:r>
              <a:rPr lang="en-US" altLang="ko-KR" dirty="0" err="1"/>
              <a:t>Verein</a:t>
            </a:r>
            <a:r>
              <a:rPr lang="en-US" altLang="ko-KR" dirty="0"/>
              <a:t>)</a:t>
            </a:r>
            <a:endParaRPr lang="ko-KR" altLang="en-US" dirty="0"/>
          </a:p>
          <a:p>
            <a:pPr marL="288000" indent="0" fontAlgn="base">
              <a:buNone/>
            </a:pPr>
            <a:r>
              <a:rPr lang="ko-KR" altLang="en-US" dirty="0"/>
              <a:t>②</a:t>
            </a:r>
            <a:r>
              <a:rPr lang="ko-KR" altLang="en-US" dirty="0" err="1"/>
              <a:t>칸트적</a:t>
            </a:r>
            <a:r>
              <a:rPr lang="ko-KR" altLang="en-US" dirty="0"/>
              <a:t> 인간학의 완성</a:t>
            </a:r>
            <a:r>
              <a:rPr lang="en-US" altLang="ko-KR" dirty="0"/>
              <a:t>: </a:t>
            </a:r>
            <a:r>
              <a:rPr lang="ko-KR" altLang="en-US" dirty="0"/>
              <a:t>인간학적 질문을 차단함</a:t>
            </a:r>
            <a:r>
              <a:rPr lang="en-US" altLang="ko-KR" dirty="0"/>
              <a:t>. </a:t>
            </a:r>
            <a:r>
              <a:rPr lang="ko-KR" altLang="en-US" dirty="0"/>
              <a:t>법인의 비인격적 특징을 전제로 한 </a:t>
            </a:r>
            <a:r>
              <a:rPr lang="ko-KR" altLang="en-US" dirty="0" err="1"/>
              <a:t>인격성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ko-KR" altLang="en-US" dirty="0" err="1"/>
              <a:t>균질적</a:t>
            </a:r>
            <a:r>
              <a:rPr lang="ko-KR" altLang="en-US" dirty="0"/>
              <a:t> 인간학의 달성</a:t>
            </a:r>
            <a:r>
              <a:rPr lang="en-US" altLang="ko-KR" dirty="0"/>
              <a:t>: </a:t>
            </a:r>
            <a:r>
              <a:rPr lang="ko-KR" altLang="en-US" dirty="0"/>
              <a:t>페미니즘 도전을 회피함</a:t>
            </a:r>
            <a:r>
              <a:rPr lang="en-US" altLang="ko-KR" dirty="0"/>
              <a:t>). </a:t>
            </a:r>
            <a:r>
              <a:rPr lang="ko-KR" altLang="en-US" dirty="0"/>
              <a:t>인격에 수반되는 복합적 감정들로부터 벗어남</a:t>
            </a:r>
            <a:r>
              <a:rPr lang="en-US" altLang="ko-KR" dirty="0"/>
              <a:t>(</a:t>
            </a:r>
            <a:r>
              <a:rPr lang="ko-KR" altLang="en-US" dirty="0"/>
              <a:t>완벽한 </a:t>
            </a:r>
            <a:r>
              <a:rPr lang="ko-KR" altLang="en-US" dirty="0" err="1"/>
              <a:t>데카르트적</a:t>
            </a:r>
            <a:r>
              <a:rPr lang="ko-KR" altLang="en-US" dirty="0"/>
              <a:t> 주체</a:t>
            </a:r>
            <a:r>
              <a:rPr lang="en-US" altLang="ko-KR" dirty="0"/>
              <a:t>)</a:t>
            </a:r>
            <a:endParaRPr lang="ko-KR" altLang="en-US" dirty="0"/>
          </a:p>
          <a:p>
            <a:pPr marL="288000" indent="0" fontAlgn="base">
              <a:buNone/>
            </a:pPr>
            <a:r>
              <a:rPr lang="ko-KR" altLang="en-US" dirty="0"/>
              <a:t>③의무에 종속된 권리의 주체들의 이상 실현</a:t>
            </a:r>
          </a:p>
          <a:p>
            <a:pPr marL="288000" indent="0" fontAlgn="base">
              <a:buNone/>
            </a:pPr>
            <a:r>
              <a:rPr lang="en-US" altLang="ko-KR" dirty="0"/>
              <a:t>- </a:t>
            </a:r>
            <a:r>
              <a:rPr lang="ko-KR" altLang="en-US" dirty="0"/>
              <a:t>공적 규제 도입의 정당화</a:t>
            </a:r>
            <a:r>
              <a:rPr lang="en-US" altLang="ko-KR" dirty="0"/>
              <a:t>: </a:t>
            </a:r>
            <a:r>
              <a:rPr lang="ko-KR" altLang="en-US" dirty="0"/>
              <a:t>실체적 인격이 아니므로</a:t>
            </a:r>
            <a:r>
              <a:rPr lang="en-US" altLang="ko-KR" dirty="0"/>
              <a:t>, </a:t>
            </a:r>
            <a:r>
              <a:rPr lang="ko-KR" altLang="en-US" dirty="0"/>
              <a:t>법인은 </a:t>
            </a:r>
            <a:r>
              <a:rPr lang="en-US" altLang="ko-KR" dirty="0"/>
              <a:t>norm</a:t>
            </a:r>
            <a:r>
              <a:rPr lang="ko-KR" altLang="en-US" dirty="0"/>
              <a:t>의 규제에 완전히 종속되어야 함</a:t>
            </a:r>
            <a:r>
              <a:rPr lang="en-US" altLang="ko-KR" dirty="0"/>
              <a:t>. </a:t>
            </a:r>
            <a:endParaRPr lang="ko-KR" altLang="en-US" dirty="0"/>
          </a:p>
          <a:p>
            <a:pPr marL="288000" indent="0" fontAlgn="base">
              <a:buNone/>
            </a:pPr>
            <a:r>
              <a:rPr lang="ko-KR" altLang="en-US" dirty="0"/>
              <a:t>④자연권 사상에서 완전 탈피함</a:t>
            </a:r>
            <a:r>
              <a:rPr lang="en-US" altLang="ko-KR" dirty="0"/>
              <a:t>: </a:t>
            </a:r>
            <a:r>
              <a:rPr lang="ko-KR" altLang="en-US" dirty="0"/>
              <a:t>권리 이전에 의무가 있음</a:t>
            </a:r>
            <a:r>
              <a:rPr lang="en-US" altLang="ko-KR" dirty="0"/>
              <a:t>(</a:t>
            </a:r>
            <a:r>
              <a:rPr lang="ko-KR" altLang="en-US" dirty="0"/>
              <a:t>올리버 </a:t>
            </a:r>
            <a:r>
              <a:rPr lang="ko-KR" altLang="en-US" dirty="0" err="1"/>
              <a:t>웬들</a:t>
            </a:r>
            <a:r>
              <a:rPr lang="ko-KR" altLang="en-US" dirty="0"/>
              <a:t> 홈스 </a:t>
            </a:r>
            <a:r>
              <a:rPr lang="en-US" altLang="ko-KR" dirty="0"/>
              <a:t>Jr.). </a:t>
            </a:r>
            <a:r>
              <a:rPr lang="ko-KR" altLang="en-US" dirty="0"/>
              <a:t>권리는 법에 의해 창조되는 것임</a:t>
            </a:r>
            <a:r>
              <a:rPr lang="en-US" altLang="ko-KR" dirty="0"/>
              <a:t>. </a:t>
            </a:r>
            <a:r>
              <a:rPr lang="ko-KR" altLang="en-US" dirty="0"/>
              <a:t>법인은 법에 의해 창조되는 가상적 실체임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778737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989162"/>
            <a:ext cx="10353762" cy="4802038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dirty="0"/>
              <a:t>(2) </a:t>
            </a:r>
            <a:r>
              <a:rPr lang="ko-KR" altLang="en-US" dirty="0"/>
              <a:t>뉴딜적 전환의 함의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lvl="0" fontAlgn="base"/>
            <a:r>
              <a:rPr lang="en-US" altLang="ko-KR" dirty="0"/>
              <a:t>20</a:t>
            </a:r>
            <a:r>
              <a:rPr lang="ko-KR" altLang="en-US" dirty="0"/>
              <a:t>세기 ‘사회적 </a:t>
            </a:r>
            <a:r>
              <a:rPr lang="ko-KR" altLang="en-US" dirty="0" err="1"/>
              <a:t>자유주의’는</a:t>
            </a:r>
            <a:r>
              <a:rPr lang="ko-KR" altLang="en-US" dirty="0"/>
              <a:t> ‘사권’ 개념을 </a:t>
            </a:r>
            <a:r>
              <a:rPr lang="en-US" altLang="ko-KR" dirty="0" err="1"/>
              <a:t>Eigentumslos</a:t>
            </a:r>
            <a:r>
              <a:rPr lang="ko-KR" altLang="en-US" dirty="0"/>
              <a:t>로 확장하면서 </a:t>
            </a:r>
            <a:r>
              <a:rPr lang="en-US" altLang="ko-KR" dirty="0"/>
              <a:t>dominium</a:t>
            </a:r>
            <a:r>
              <a:rPr lang="ko-KR" altLang="en-US" dirty="0"/>
              <a:t>에 대한 </a:t>
            </a:r>
            <a:r>
              <a:rPr lang="en-US" altLang="ko-KR" dirty="0"/>
              <a:t>imperium</a:t>
            </a:r>
            <a:r>
              <a:rPr lang="ko-KR" altLang="en-US" dirty="0"/>
              <a:t>의 우위</a:t>
            </a:r>
            <a:r>
              <a:rPr lang="en-US" altLang="ko-KR" dirty="0"/>
              <a:t>(</a:t>
            </a:r>
            <a:r>
              <a:rPr lang="ko-KR" altLang="en-US" dirty="0" err="1"/>
              <a:t>주권자원칙</a:t>
            </a:r>
            <a:r>
              <a:rPr lang="en-US" altLang="ko-KR" dirty="0"/>
              <a:t>)</a:t>
            </a:r>
            <a:r>
              <a:rPr lang="ko-KR" altLang="en-US" dirty="0"/>
              <a:t>을 수립하고자 하였음</a:t>
            </a:r>
            <a:r>
              <a:rPr lang="en-US" altLang="ko-KR" dirty="0"/>
              <a:t>: </a:t>
            </a:r>
            <a:r>
              <a:rPr lang="ko-KR" altLang="en-US" dirty="0"/>
              <a:t>이것이 사권의 </a:t>
            </a:r>
            <a:r>
              <a:rPr lang="ko-KR" altLang="en-US" dirty="0" err="1"/>
              <a:t>공권화</a:t>
            </a:r>
            <a:r>
              <a:rPr lang="en-US" altLang="ko-KR" dirty="0"/>
              <a:t>/</a:t>
            </a:r>
            <a:r>
              <a:rPr lang="ko-KR" altLang="en-US" dirty="0"/>
              <a:t>공권의 </a:t>
            </a:r>
            <a:r>
              <a:rPr lang="ko-KR" altLang="en-US" dirty="0" err="1"/>
              <a:t>사권화를</a:t>
            </a:r>
            <a:r>
              <a:rPr lang="ko-KR" altLang="en-US" dirty="0"/>
              <a:t> 수반하고 그 귀결이 뉴딜의 </a:t>
            </a:r>
            <a:r>
              <a:rPr lang="ko-KR" altLang="en-US" dirty="0" err="1"/>
              <a:t>행정권력</a:t>
            </a:r>
            <a:r>
              <a:rPr lang="ko-KR" altLang="en-US" dirty="0"/>
              <a:t> 강조</a:t>
            </a:r>
            <a:r>
              <a:rPr lang="en-US" altLang="ko-KR" dirty="0"/>
              <a:t>, </a:t>
            </a:r>
            <a:r>
              <a:rPr lang="ko-KR" altLang="en-US" dirty="0"/>
              <a:t>집단적 권리의 형성으로 나타났음</a:t>
            </a:r>
          </a:p>
          <a:p>
            <a:pPr lvl="0" fontAlgn="base"/>
            <a:r>
              <a:rPr lang="ko-KR" altLang="en-US" dirty="0" err="1"/>
              <a:t>뉴딜적</a:t>
            </a:r>
            <a:r>
              <a:rPr lang="ko-KR" altLang="en-US" dirty="0"/>
              <a:t> 전환은 </a:t>
            </a:r>
            <a:r>
              <a:rPr lang="ko-KR" altLang="en-US" dirty="0" err="1"/>
              <a:t>이중트랙의</a:t>
            </a:r>
            <a:r>
              <a:rPr lang="ko-KR" altLang="en-US" dirty="0"/>
              <a:t> 공존</a:t>
            </a:r>
            <a:r>
              <a:rPr lang="en-US" altLang="ko-KR" dirty="0"/>
              <a:t>: </a:t>
            </a:r>
            <a:r>
              <a:rPr lang="ko-KR" altLang="en-US" dirty="0"/>
              <a:t>①사권의 출발점과 </a:t>
            </a:r>
            <a:r>
              <a:rPr lang="en-US" altLang="ko-KR" dirty="0"/>
              <a:t>Imperium</a:t>
            </a:r>
            <a:r>
              <a:rPr lang="ko-KR" altLang="en-US" dirty="0"/>
              <a:t>이 </a:t>
            </a:r>
            <a:r>
              <a:rPr lang="en-US" altLang="ko-KR" dirty="0"/>
              <a:t>Dominium</a:t>
            </a:r>
            <a:r>
              <a:rPr lang="ko-KR" altLang="en-US" dirty="0"/>
              <a:t>에 우위에 서는 자유로운 시민 공동체</a:t>
            </a:r>
            <a:r>
              <a:rPr lang="en-US" altLang="ko-KR" dirty="0"/>
              <a:t>(</a:t>
            </a:r>
            <a:r>
              <a:rPr lang="ko-KR" altLang="en-US" dirty="0" err="1"/>
              <a:t>시민윤리</a:t>
            </a:r>
            <a:r>
              <a:rPr lang="en-US" altLang="ko-KR" dirty="0"/>
              <a:t>/</a:t>
            </a:r>
            <a:r>
              <a:rPr lang="ko-KR" altLang="en-US" dirty="0" err="1"/>
              <a:t>프래그머티즘</a:t>
            </a:r>
            <a:r>
              <a:rPr lang="en-US" altLang="ko-KR" dirty="0"/>
              <a:t>) </a:t>
            </a:r>
            <a:r>
              <a:rPr lang="ko-KR" altLang="en-US" dirty="0"/>
              <a:t>②공공기관으로서 법인들 사이의 관계를 표준적 </a:t>
            </a:r>
            <a:r>
              <a:rPr lang="en-US" altLang="ko-KR" dirty="0"/>
              <a:t>norm(</a:t>
            </a:r>
            <a:r>
              <a:rPr lang="ko-KR" altLang="en-US" dirty="0"/>
              <a:t>의무</a:t>
            </a:r>
            <a:r>
              <a:rPr lang="en-US" altLang="ko-KR" dirty="0"/>
              <a:t>/ </a:t>
            </a:r>
            <a:r>
              <a:rPr lang="ko-KR" altLang="en-US" dirty="0" err="1"/>
              <a:t>화폐규준</a:t>
            </a:r>
            <a:r>
              <a:rPr lang="en-US" altLang="ko-KR" dirty="0"/>
              <a:t>/ </a:t>
            </a:r>
            <a:r>
              <a:rPr lang="ko-KR" altLang="en-US" dirty="0" err="1"/>
              <a:t>회계규준에</a:t>
            </a:r>
            <a:r>
              <a:rPr lang="ko-KR" altLang="en-US" dirty="0"/>
              <a:t> 따라</a:t>
            </a:r>
            <a:r>
              <a:rPr lang="en-US" altLang="ko-KR" dirty="0"/>
              <a:t>)</a:t>
            </a:r>
            <a:r>
              <a:rPr lang="ko-KR" altLang="en-US" dirty="0"/>
              <a:t>의 규제로 작동시키는 ‘</a:t>
            </a:r>
            <a:r>
              <a:rPr lang="ko-KR" altLang="en-US" dirty="0" err="1"/>
              <a:t>자연화’의</a:t>
            </a:r>
            <a:r>
              <a:rPr lang="ko-KR" altLang="en-US" dirty="0"/>
              <a:t> 관계</a:t>
            </a:r>
          </a:p>
          <a:p>
            <a:pPr fontAlgn="base"/>
            <a:r>
              <a:rPr lang="en-US" altLang="ko-KR" dirty="0"/>
              <a:t>--&gt; </a:t>
            </a:r>
            <a:r>
              <a:rPr lang="ko-KR" altLang="en-US" dirty="0" err="1"/>
              <a:t>자연화의</a:t>
            </a:r>
            <a:r>
              <a:rPr lang="ko-KR" altLang="en-US" dirty="0"/>
              <a:t> 핵심 주체가 ‘</a:t>
            </a:r>
            <a:r>
              <a:rPr lang="ko-KR" altLang="en-US" dirty="0" err="1"/>
              <a:t>사인’으로부터</a:t>
            </a:r>
            <a:r>
              <a:rPr lang="ko-KR" altLang="en-US" dirty="0"/>
              <a:t> ‘공인으로서 </a:t>
            </a:r>
            <a:r>
              <a:rPr lang="ko-KR" altLang="en-US" dirty="0" err="1"/>
              <a:t>법인기업’으로</a:t>
            </a:r>
            <a:r>
              <a:rPr lang="ko-KR" altLang="en-US" dirty="0"/>
              <a:t> 전환하고 이들의 </a:t>
            </a:r>
            <a:r>
              <a:rPr lang="en-US" altLang="ko-KR" dirty="0"/>
              <a:t>between us</a:t>
            </a:r>
            <a:r>
              <a:rPr lang="ko-KR" altLang="en-US" dirty="0"/>
              <a:t>관계의 ‘</a:t>
            </a:r>
            <a:r>
              <a:rPr lang="ko-KR" altLang="en-US" dirty="0" err="1"/>
              <a:t>자연화’가</a:t>
            </a:r>
            <a:r>
              <a:rPr lang="ko-KR" altLang="en-US" dirty="0"/>
              <a:t> 작동하며</a:t>
            </a:r>
            <a:r>
              <a:rPr lang="en-US" altLang="ko-KR" dirty="0"/>
              <a:t>, </a:t>
            </a:r>
            <a:r>
              <a:rPr lang="ko-KR" altLang="en-US" dirty="0"/>
              <a:t>국가</a:t>
            </a:r>
            <a:r>
              <a:rPr lang="en-US" altLang="ko-KR" dirty="0"/>
              <a:t>(</a:t>
            </a:r>
            <a:r>
              <a:rPr lang="ko-KR" altLang="en-US" dirty="0" err="1"/>
              <a:t>행정권력</a:t>
            </a:r>
            <a:r>
              <a:rPr lang="en-US" altLang="ko-KR" dirty="0"/>
              <a:t>)</a:t>
            </a:r>
            <a:r>
              <a:rPr lang="ko-KR" altLang="en-US" dirty="0"/>
              <a:t>의 ‘</a:t>
            </a:r>
            <a:r>
              <a:rPr lang="ko-KR" altLang="en-US" dirty="0" err="1"/>
              <a:t>외부’가</a:t>
            </a:r>
            <a:r>
              <a:rPr lang="ko-KR" altLang="en-US" dirty="0"/>
              <a:t> 아닌 그 작동의 일부로서 들어와 있음 </a:t>
            </a:r>
          </a:p>
        </p:txBody>
      </p:sp>
    </p:spTree>
    <p:extLst>
      <p:ext uri="{BB962C8B-B14F-4D97-AF65-F5344CB8AC3E}">
        <p14:creationId xmlns:p14="http://schemas.microsoft.com/office/powerpoint/2010/main" val="18857596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fontAlgn="base">
              <a:buNone/>
            </a:pPr>
            <a:r>
              <a:rPr lang="en-US" altLang="ko-KR" sz="3200" dirty="0"/>
              <a:t>5. </a:t>
            </a:r>
            <a:r>
              <a:rPr lang="ko-KR" altLang="en-US" sz="3200" dirty="0"/>
              <a:t>사회적 재생산의 조건으로서 </a:t>
            </a:r>
            <a:r>
              <a:rPr lang="en-US" altLang="ko-KR" sz="3200" dirty="0"/>
              <a:t>20</a:t>
            </a:r>
            <a:r>
              <a:rPr lang="ko-KR" altLang="en-US" sz="3200" dirty="0"/>
              <a:t>세기 자유주의 제도의 기초</a:t>
            </a:r>
            <a:r>
              <a:rPr lang="en-US" altLang="ko-KR" sz="3200" dirty="0"/>
              <a:t>: </a:t>
            </a:r>
            <a:r>
              <a:rPr lang="ko-KR" altLang="en-US" sz="3200" dirty="0"/>
              <a:t>법적</a:t>
            </a:r>
            <a:r>
              <a:rPr lang="en-US" altLang="ko-KR" sz="3200" dirty="0"/>
              <a:t>-</a:t>
            </a:r>
            <a:r>
              <a:rPr lang="ko-KR" altLang="en-US" sz="3200" dirty="0"/>
              <a:t>경제적 주체의 역사적 형식</a:t>
            </a:r>
            <a:endParaRPr lang="en-US" altLang="ko-KR" dirty="0"/>
          </a:p>
          <a:p>
            <a:pPr marL="0" lvl="0" indent="0" fontAlgn="base">
              <a:buNone/>
            </a:pPr>
            <a:endParaRPr lang="en-US" altLang="ko-KR" dirty="0"/>
          </a:p>
          <a:p>
            <a:pPr marL="0" lvl="0" indent="0" fontAlgn="base">
              <a:buNone/>
            </a:pPr>
            <a:r>
              <a:rPr lang="en-US" altLang="ko-KR" dirty="0"/>
              <a:t>(1) </a:t>
            </a:r>
            <a:r>
              <a:rPr lang="ko-KR" altLang="en-US" dirty="0"/>
              <a:t>사회적인 것</a:t>
            </a:r>
            <a:r>
              <a:rPr lang="en-US" altLang="ko-KR" dirty="0"/>
              <a:t>1</a:t>
            </a:r>
            <a:r>
              <a:rPr lang="ko-KR" altLang="en-US" dirty="0"/>
              <a:t>의 현실화</a:t>
            </a:r>
            <a:endParaRPr lang="en-US" altLang="ko-KR" dirty="0"/>
          </a:p>
          <a:p>
            <a:pPr marL="0" lvl="0" indent="0" fontAlgn="base">
              <a:buNone/>
            </a:pPr>
            <a:r>
              <a:rPr lang="en-US" altLang="ko-KR" dirty="0"/>
              <a:t>- 20</a:t>
            </a:r>
            <a:r>
              <a:rPr lang="ko-KR" altLang="en-US" dirty="0"/>
              <a:t>세기 전환의 중요한 함의</a:t>
            </a:r>
            <a:r>
              <a:rPr lang="en-US" altLang="ko-KR" dirty="0"/>
              <a:t>: </a:t>
            </a:r>
            <a:r>
              <a:rPr lang="ko-KR" altLang="en-US" dirty="0"/>
              <a:t>자유주의적 주체가 자본주의 재생산의 핵심적 역사</a:t>
            </a:r>
            <a:r>
              <a:rPr lang="en-US" altLang="ko-KR" dirty="0"/>
              <a:t>·</a:t>
            </a:r>
            <a:r>
              <a:rPr lang="ko-KR" altLang="en-US" dirty="0"/>
              <a:t>제도적 조건으로 작용</a:t>
            </a:r>
            <a:r>
              <a:rPr lang="en-US" altLang="ko-KR" dirty="0"/>
              <a:t>(‘</a:t>
            </a:r>
            <a:r>
              <a:rPr lang="ko-KR" altLang="en-US" dirty="0"/>
              <a:t>사회적인 것</a:t>
            </a:r>
            <a:r>
              <a:rPr lang="en-US" altLang="ko-KR" dirty="0"/>
              <a:t>1’</a:t>
            </a:r>
            <a:r>
              <a:rPr lang="ko-KR" altLang="en-US" dirty="0"/>
              <a:t>의 </a:t>
            </a:r>
            <a:r>
              <a:rPr lang="ko-KR" altLang="en-US" dirty="0" err="1"/>
              <a:t>가상성이</a:t>
            </a:r>
            <a:r>
              <a:rPr lang="ko-KR" altLang="en-US" dirty="0"/>
              <a:t> 현실화하면서 ‘사회적인 것</a:t>
            </a:r>
            <a:r>
              <a:rPr lang="en-US" altLang="ko-KR" dirty="0"/>
              <a:t>2’</a:t>
            </a:r>
            <a:r>
              <a:rPr lang="ko-KR" altLang="en-US" dirty="0"/>
              <a:t>의 지속성의 조건이 됨</a:t>
            </a:r>
            <a:r>
              <a:rPr lang="en-US" altLang="ko-KR" dirty="0"/>
              <a:t>)</a:t>
            </a:r>
            <a:endParaRPr lang="ko-KR" altLang="en-US" dirty="0"/>
          </a:p>
          <a:p>
            <a:pPr marL="0" lvl="0" indent="0" fontAlgn="base"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15150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306938-5CE4-733A-B82E-520EDBBCB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09599"/>
            <a:ext cx="10353762" cy="5273675"/>
          </a:xfrm>
        </p:spPr>
        <p:txBody>
          <a:bodyPr>
            <a:normAutofit fontScale="77500" lnSpcReduction="20000"/>
          </a:bodyPr>
          <a:lstStyle/>
          <a:p>
            <a:pPr marL="0" lvl="0" indent="0" fontAlgn="base">
              <a:buNone/>
            </a:pPr>
            <a:r>
              <a:rPr lang="en-US" altLang="ko-KR" dirty="0"/>
              <a:t>(2) 20</a:t>
            </a:r>
            <a:r>
              <a:rPr lang="ko-KR" altLang="en-US" dirty="0"/>
              <a:t>세기 </a:t>
            </a:r>
            <a:r>
              <a:rPr lang="en-US" altLang="ko-KR" dirty="0"/>
              <a:t>‘</a:t>
            </a:r>
            <a:r>
              <a:rPr lang="ko-KR" altLang="en-US" dirty="0"/>
              <a:t>개인</a:t>
            </a:r>
            <a:r>
              <a:rPr lang="en-US" altLang="ko-KR" dirty="0"/>
              <a:t>’</a:t>
            </a:r>
            <a:r>
              <a:rPr lang="ko-KR" altLang="en-US" dirty="0"/>
              <a:t>의 두 가지 주체 형식</a:t>
            </a:r>
            <a:endParaRPr lang="en-US" altLang="ko-KR" dirty="0"/>
          </a:p>
          <a:p>
            <a:pPr marL="0" lvl="0" indent="0" fontAlgn="base">
              <a:buNone/>
            </a:pPr>
            <a:r>
              <a:rPr lang="en-US" altLang="ko-KR" dirty="0"/>
              <a:t>   (</a:t>
            </a:r>
            <a:r>
              <a:rPr lang="ko-KR" altLang="en-US" dirty="0"/>
              <a:t>법적</a:t>
            </a:r>
            <a:r>
              <a:rPr lang="en-US" altLang="ko-KR" dirty="0"/>
              <a:t>-</a:t>
            </a:r>
            <a:r>
              <a:rPr lang="ko-KR" altLang="en-US" dirty="0"/>
              <a:t>경제적 주체</a:t>
            </a:r>
            <a:r>
              <a:rPr lang="en-US" altLang="ko-KR" dirty="0"/>
              <a:t>: </a:t>
            </a:r>
            <a:r>
              <a:rPr lang="ko-KR" altLang="en-US" dirty="0"/>
              <a:t>경제적 자동성은 법률적 형식을 통해서만 가능해짐</a:t>
            </a:r>
            <a:r>
              <a:rPr lang="en-US" altLang="ko-KR" dirty="0"/>
              <a:t>) --&gt; </a:t>
            </a:r>
            <a:r>
              <a:rPr lang="ko-KR" altLang="en-US" dirty="0"/>
              <a:t>경제적 자유주의와 법률 자유주의가 </a:t>
            </a:r>
            <a:r>
              <a:rPr lang="en-US" altLang="ko-KR" dirty="0"/>
              <a:t>20</a:t>
            </a:r>
            <a:r>
              <a:rPr lang="ko-KR" altLang="en-US" dirty="0"/>
              <a:t>세기 자유주의 제도 형성의 핵심 특징임</a:t>
            </a:r>
            <a:r>
              <a:rPr lang="en-US" altLang="ko-KR" dirty="0"/>
              <a:t>(</a:t>
            </a:r>
            <a:r>
              <a:rPr lang="ko-KR" altLang="en-US" dirty="0"/>
              <a:t>세계의 ‘</a:t>
            </a:r>
            <a:r>
              <a:rPr lang="ko-KR" altLang="en-US" dirty="0" err="1"/>
              <a:t>미국화’의</a:t>
            </a:r>
            <a:r>
              <a:rPr lang="ko-KR" altLang="en-US" dirty="0"/>
              <a:t> </a:t>
            </a:r>
            <a:r>
              <a:rPr lang="ko-KR" altLang="en-US" dirty="0" err="1"/>
              <a:t>핵심점</a:t>
            </a:r>
            <a:r>
              <a:rPr lang="en-US" altLang="ko-KR" dirty="0"/>
              <a:t>)</a:t>
            </a:r>
          </a:p>
          <a:p>
            <a:pPr marL="0" lvl="0" indent="0" fontAlgn="base">
              <a:buNone/>
            </a:pPr>
            <a:endParaRPr lang="ko-KR" altLang="en-US" dirty="0"/>
          </a:p>
          <a:p>
            <a:pPr lvl="0" fontAlgn="base"/>
            <a:r>
              <a:rPr lang="ko-KR" altLang="en-US" dirty="0"/>
              <a:t>두 개의 방식</a:t>
            </a:r>
            <a:r>
              <a:rPr lang="en-US" altLang="ko-KR" dirty="0"/>
              <a:t>: </a:t>
            </a:r>
            <a:r>
              <a:rPr lang="ko-KR" altLang="en-US" dirty="0"/>
              <a:t>①</a:t>
            </a:r>
            <a:r>
              <a:rPr lang="en-US" altLang="ko-KR" dirty="0"/>
              <a:t>between us</a:t>
            </a:r>
            <a:r>
              <a:rPr lang="ko-KR" altLang="en-US" dirty="0"/>
              <a:t>로서 ‘私法’ ②</a:t>
            </a:r>
            <a:r>
              <a:rPr lang="en-US" altLang="ko-KR" dirty="0"/>
              <a:t>among us</a:t>
            </a:r>
            <a:r>
              <a:rPr lang="ko-KR" altLang="en-US" dirty="0"/>
              <a:t>로서 公法</a:t>
            </a:r>
            <a:r>
              <a:rPr lang="en-US" altLang="ko-KR" dirty="0"/>
              <a:t>, </a:t>
            </a:r>
            <a:r>
              <a:rPr lang="ko-KR" altLang="en-US" dirty="0"/>
              <a:t>그리고 중요한 점으로서 공법의 ‘</a:t>
            </a:r>
            <a:r>
              <a:rPr lang="ko-KR" altLang="en-US" dirty="0" err="1"/>
              <a:t>사법화’와</a:t>
            </a:r>
            <a:r>
              <a:rPr lang="ko-KR" altLang="en-US" dirty="0"/>
              <a:t> 사법의 공법화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dirty="0"/>
              <a:t>--&gt; </a:t>
            </a:r>
            <a:r>
              <a:rPr lang="ko-KR" altLang="en-US" dirty="0"/>
              <a:t>여기서 국가가 두가지 상이한 방식으로 등장함 </a:t>
            </a:r>
            <a:endParaRPr lang="en-US" altLang="ko-KR" dirty="0"/>
          </a:p>
          <a:p>
            <a:pPr marL="396000" indent="0" fontAlgn="base">
              <a:buNone/>
            </a:pPr>
            <a:r>
              <a:rPr lang="ko-KR" altLang="en-US" dirty="0"/>
              <a:t>①사적 계약 주체들</a:t>
            </a:r>
            <a:r>
              <a:rPr lang="en-US" altLang="ko-KR" dirty="0"/>
              <a:t>(between us)</a:t>
            </a:r>
            <a:r>
              <a:rPr lang="ko-KR" altLang="en-US" dirty="0"/>
              <a:t>의 계약 공정성의 외부적 감시자로서 수평적 효과</a:t>
            </a:r>
            <a:r>
              <a:rPr lang="en-US" altLang="ko-KR" dirty="0"/>
              <a:t>(</a:t>
            </a:r>
            <a:r>
              <a:rPr lang="ko-KR" altLang="en-US" dirty="0"/>
              <a:t>법률 용어로서 ‘</a:t>
            </a:r>
            <a:r>
              <a:rPr lang="ko-KR" altLang="en-US" dirty="0" err="1"/>
              <a:t>수평효</a:t>
            </a:r>
            <a:r>
              <a:rPr lang="ko-KR" altLang="en-US" dirty="0"/>
              <a:t>’</a:t>
            </a:r>
            <a:r>
              <a:rPr lang="en-US" altLang="ko-KR" dirty="0"/>
              <a:t>) </a:t>
            </a:r>
          </a:p>
          <a:p>
            <a:pPr marL="396000" indent="0" fontAlgn="base">
              <a:buNone/>
            </a:pPr>
            <a:r>
              <a:rPr lang="ko-KR" altLang="en-US" dirty="0"/>
              <a:t>②공동의 계약 주체</a:t>
            </a:r>
            <a:r>
              <a:rPr lang="en-US" altLang="ko-KR" dirty="0"/>
              <a:t>(</a:t>
            </a:r>
            <a:r>
              <a:rPr lang="ko-KR" altLang="en-US" dirty="0"/>
              <a:t>사회계약</a:t>
            </a:r>
            <a:r>
              <a:rPr lang="en-US" altLang="ko-KR" dirty="0"/>
              <a:t>)</a:t>
            </a:r>
            <a:r>
              <a:rPr lang="ko-KR" altLang="en-US" dirty="0"/>
              <a:t>에 대한 계약 주체로서 수직적 효과</a:t>
            </a:r>
            <a:r>
              <a:rPr lang="en-US" altLang="ko-KR" dirty="0"/>
              <a:t>(</a:t>
            </a:r>
            <a:r>
              <a:rPr lang="ko-KR" altLang="en-US" dirty="0"/>
              <a:t>법률 용어로서 ‘</a:t>
            </a:r>
            <a:r>
              <a:rPr lang="ko-KR" altLang="en-US" dirty="0" err="1"/>
              <a:t>수직효</a:t>
            </a:r>
            <a:r>
              <a:rPr lang="ko-KR" altLang="en-US" dirty="0"/>
              <a:t>’</a:t>
            </a:r>
            <a:r>
              <a:rPr lang="en-US" altLang="ko-KR" dirty="0"/>
              <a:t>)</a:t>
            </a:r>
          </a:p>
          <a:p>
            <a:pPr marL="396000" indent="0" fontAlgn="base">
              <a:buNone/>
            </a:pPr>
            <a:endParaRPr lang="en-US" altLang="ko-KR" dirty="0"/>
          </a:p>
          <a:p>
            <a:pPr marL="396000" indent="0" fontAlgn="base">
              <a:buNone/>
            </a:pPr>
            <a:r>
              <a:rPr lang="en-US" altLang="ko-KR" dirty="0"/>
              <a:t>: </a:t>
            </a:r>
            <a:r>
              <a:rPr lang="ko-KR" altLang="en-US" dirty="0"/>
              <a:t>뉴딜 자유주의는 </a:t>
            </a:r>
            <a:r>
              <a:rPr lang="en-US" altLang="ko-KR" dirty="0"/>
              <a:t>1)</a:t>
            </a:r>
            <a:r>
              <a:rPr lang="ko-KR" altLang="en-US" dirty="0"/>
              <a:t>법인자본주의 원리를 일반화하고 행정부 우위의 조정을 제도화하지만 </a:t>
            </a:r>
            <a:r>
              <a:rPr lang="en-US" altLang="ko-KR" dirty="0"/>
              <a:t>2)</a:t>
            </a:r>
            <a:r>
              <a:rPr lang="ko-KR" altLang="en-US" dirty="0"/>
              <a:t>집단적 권리의 작동으로서 정치는 일단 이로부터 상대적으로 유보해 별도의 </a:t>
            </a:r>
            <a:r>
              <a:rPr lang="en-US" altLang="ko-KR" dirty="0"/>
              <a:t>‘</a:t>
            </a:r>
            <a:r>
              <a:rPr lang="ko-KR" altLang="en-US" dirty="0"/>
              <a:t>합의의 정치</a:t>
            </a:r>
            <a:r>
              <a:rPr lang="en-US" altLang="ko-KR" dirty="0"/>
              <a:t>’</a:t>
            </a:r>
            <a:r>
              <a:rPr lang="ko-KR" altLang="en-US" dirty="0"/>
              <a:t>의 제도를 통해 작동시키도록 함 </a:t>
            </a:r>
            <a:r>
              <a:rPr lang="en-US" altLang="ko-KR" dirty="0"/>
              <a:t>(constitution</a:t>
            </a:r>
            <a:r>
              <a:rPr lang="ko-KR" altLang="en-US" dirty="0"/>
              <a:t>으로서 국가는 </a:t>
            </a:r>
            <a:r>
              <a:rPr lang="en-US" altLang="ko-KR" dirty="0"/>
              <a:t>＇</a:t>
            </a:r>
            <a:r>
              <a:rPr lang="ko-KR" altLang="en-US" dirty="0"/>
              <a:t>경제적 국가장치</a:t>
            </a:r>
            <a:r>
              <a:rPr lang="en-US" altLang="ko-KR" dirty="0"/>
              <a:t>’</a:t>
            </a:r>
            <a:r>
              <a:rPr lang="ko-KR" altLang="en-US" dirty="0"/>
              <a:t>의 작동 하에서 의미가 있지만</a:t>
            </a:r>
            <a:r>
              <a:rPr lang="en-US" altLang="ko-KR" dirty="0"/>
              <a:t>, </a:t>
            </a:r>
            <a:r>
              <a:rPr lang="ko-KR" altLang="en-US" dirty="0"/>
              <a:t>후자로 환원되거나 후자에 완전히 종속되는 것은 아님</a:t>
            </a:r>
            <a:r>
              <a:rPr lang="en-US" altLang="ko-KR" dirty="0"/>
              <a:t>)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719AB48-0CC0-C2F6-63C4-91836B02B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41577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230702"/>
            <a:ext cx="10353762" cy="456049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ko-KR" dirty="0"/>
              <a:t>(3) </a:t>
            </a:r>
            <a:r>
              <a:rPr lang="en-US" altLang="ko-KR" i="1" dirty="0" err="1"/>
              <a:t>Eigentumslos</a:t>
            </a:r>
            <a:r>
              <a:rPr lang="en-US" altLang="ko-KR" dirty="0"/>
              <a:t> </a:t>
            </a:r>
            <a:r>
              <a:rPr lang="ko-KR" altLang="en-US" dirty="0"/>
              <a:t>문제에 대한 해결</a:t>
            </a:r>
            <a:r>
              <a:rPr lang="en-US" altLang="ko-KR" dirty="0"/>
              <a:t>: ‘</a:t>
            </a:r>
            <a:r>
              <a:rPr lang="ko-KR" altLang="en-US" dirty="0"/>
              <a:t>집단적 권리</a:t>
            </a:r>
            <a:r>
              <a:rPr lang="en-US" altLang="ko-KR" dirty="0"/>
              <a:t>’</a:t>
            </a:r>
          </a:p>
          <a:p>
            <a:pPr marL="0" indent="0">
              <a:buNone/>
            </a:pPr>
            <a:endParaRPr lang="en-US" altLang="ko-KR" dirty="0"/>
          </a:p>
          <a:p>
            <a:pPr marL="468000" indent="0">
              <a:buNone/>
            </a:pPr>
            <a:r>
              <a:rPr lang="ko-KR" altLang="en-US" dirty="0"/>
              <a:t>①</a:t>
            </a:r>
            <a:r>
              <a:rPr lang="ko-KR" altLang="en-US" dirty="0" err="1"/>
              <a:t>로크적</a:t>
            </a:r>
            <a:r>
              <a:rPr lang="ko-KR" altLang="en-US" dirty="0"/>
              <a:t> 소유관의 일정한 인정</a:t>
            </a:r>
            <a:r>
              <a:rPr lang="en-US" altLang="ko-KR" dirty="0"/>
              <a:t>(</a:t>
            </a:r>
            <a:r>
              <a:rPr lang="ko-KR" altLang="en-US" dirty="0"/>
              <a:t>창출된 가치의 집단적 귀속</a:t>
            </a:r>
            <a:r>
              <a:rPr lang="en-US" altLang="ko-KR" dirty="0"/>
              <a:t>) </a:t>
            </a:r>
          </a:p>
          <a:p>
            <a:pPr marL="468000" indent="0">
              <a:buNone/>
            </a:pPr>
            <a:r>
              <a:rPr lang="ko-KR" altLang="en-US" dirty="0"/>
              <a:t>②‘사회적 </a:t>
            </a:r>
            <a:r>
              <a:rPr lang="ko-KR" altLang="en-US" dirty="0" err="1"/>
              <a:t>소유’의</a:t>
            </a:r>
            <a:r>
              <a:rPr lang="ko-KR" altLang="en-US" dirty="0"/>
              <a:t> 형태로서 사권의 공권화 </a:t>
            </a:r>
            <a:r>
              <a:rPr lang="en-US" altLang="ko-KR" dirty="0"/>
              <a:t>(</a:t>
            </a:r>
            <a:r>
              <a:rPr lang="ko-KR" altLang="en-US" dirty="0"/>
              <a:t>공공재에 대한 사회적 소유의 지분을 확대를 동반</a:t>
            </a:r>
            <a:r>
              <a:rPr lang="en-US" altLang="ko-KR" dirty="0"/>
              <a:t>: ‘</a:t>
            </a:r>
            <a:r>
              <a:rPr lang="ko-KR" altLang="en-US" dirty="0" err="1"/>
              <a:t>복지’라는</a:t>
            </a:r>
            <a:r>
              <a:rPr lang="ko-KR" altLang="en-US" dirty="0"/>
              <a:t> 쟁점 </a:t>
            </a:r>
            <a:r>
              <a:rPr lang="en-US" altLang="ko-KR" dirty="0"/>
              <a:t>--&gt; </a:t>
            </a:r>
            <a:r>
              <a:rPr lang="ko-KR" altLang="en-US" dirty="0"/>
              <a:t>미시적 분배 </a:t>
            </a:r>
            <a:r>
              <a:rPr lang="en-US" altLang="ko-KR" dirty="0"/>
              <a:t>+ </a:t>
            </a:r>
            <a:r>
              <a:rPr lang="ko-KR" altLang="en-US" dirty="0"/>
              <a:t>사회적 재분배</a:t>
            </a:r>
            <a:r>
              <a:rPr lang="en-US" altLang="ko-KR" dirty="0"/>
              <a:t>) </a:t>
            </a:r>
          </a:p>
          <a:p>
            <a:pPr marL="468000" indent="0">
              <a:buNone/>
            </a:pPr>
            <a:r>
              <a:rPr lang="ko-KR" altLang="en-US" dirty="0"/>
              <a:t>③창출 가치의 귀속의 원칙은 ‘</a:t>
            </a:r>
            <a:r>
              <a:rPr lang="ko-KR" altLang="en-US" dirty="0" err="1"/>
              <a:t>증분’에만</a:t>
            </a:r>
            <a:r>
              <a:rPr lang="ko-KR" altLang="en-US" dirty="0"/>
              <a:t> 해당함</a:t>
            </a:r>
            <a:r>
              <a:rPr lang="en-US" altLang="ko-KR" dirty="0"/>
              <a:t>(</a:t>
            </a:r>
            <a:r>
              <a:rPr lang="ko-KR" altLang="en-US" dirty="0"/>
              <a:t>초기 조건 묻지 않고 결과만 논함</a:t>
            </a:r>
            <a:r>
              <a:rPr lang="en-US" altLang="ko-KR" dirty="0"/>
              <a:t>) </a:t>
            </a:r>
          </a:p>
          <a:p>
            <a:pPr marL="468000" indent="0">
              <a:buNone/>
            </a:pPr>
            <a:r>
              <a:rPr lang="ko-KR" altLang="en-US" dirty="0"/>
              <a:t>④증분 산정의 객관적 기준으로서 ‘역사적 원가회계’ 준칙의 보편적 적용 </a:t>
            </a:r>
            <a:endParaRPr lang="en-US" altLang="ko-KR" dirty="0"/>
          </a:p>
          <a:p>
            <a:pPr marL="468000" indent="0">
              <a:buNone/>
            </a:pPr>
            <a:r>
              <a:rPr lang="ko-KR" altLang="en-US" dirty="0"/>
              <a:t>⑤비유형적 기업가치 증분은 고려하지 않음 </a:t>
            </a:r>
            <a:r>
              <a:rPr lang="en-US" altLang="ko-KR" dirty="0"/>
              <a:t>--&gt; </a:t>
            </a:r>
            <a:r>
              <a:rPr lang="ko-KR" altLang="en-US" dirty="0" err="1"/>
              <a:t>와그너법에</a:t>
            </a:r>
            <a:r>
              <a:rPr lang="ko-KR" altLang="en-US" dirty="0"/>
              <a:t> 기반한 생산성 임금제의 단체협상제도의 틀 수립 </a:t>
            </a:r>
            <a:endParaRPr lang="en-US" altLang="ko-KR" dirty="0"/>
          </a:p>
          <a:p>
            <a:pPr marL="468000" indent="0">
              <a:buNone/>
            </a:pPr>
            <a:r>
              <a:rPr lang="ko-KR" altLang="en-US" dirty="0"/>
              <a:t>⑥기업 </a:t>
            </a:r>
            <a:r>
              <a:rPr lang="en-US" altLang="ko-KR" dirty="0"/>
              <a:t>stakeholder </a:t>
            </a:r>
            <a:r>
              <a:rPr lang="ko-KR" altLang="en-US" dirty="0"/>
              <a:t>핵심은 전문경영인과 노동자</a:t>
            </a:r>
            <a:r>
              <a:rPr lang="en-US" altLang="ko-KR" dirty="0"/>
              <a:t>(</a:t>
            </a:r>
            <a:r>
              <a:rPr lang="ko-KR" altLang="en-US" dirty="0"/>
              <a:t>국가의 관리감독하에</a:t>
            </a:r>
            <a:r>
              <a:rPr lang="en-US" altLang="ko-KR" dirty="0"/>
              <a:t>) </a:t>
            </a:r>
          </a:p>
          <a:p>
            <a:pPr marL="468000" indent="0">
              <a:buNone/>
            </a:pPr>
            <a:r>
              <a:rPr lang="ko-KR" altLang="en-US" dirty="0"/>
              <a:t>⑦가족 임금제 형태로 인간학적 차이는 무화</a:t>
            </a:r>
            <a:r>
              <a:rPr lang="en-US" altLang="ko-KR" dirty="0"/>
              <a:t>(</a:t>
            </a:r>
            <a:r>
              <a:rPr lang="ko-KR" altLang="en-US" dirty="0" err="1"/>
              <a:t>프레이저가</a:t>
            </a:r>
            <a:r>
              <a:rPr lang="ko-KR" altLang="en-US" dirty="0"/>
              <a:t> 말하는 </a:t>
            </a:r>
            <a:r>
              <a:rPr lang="en-US" altLang="ko-KR" dirty="0"/>
              <a:t>dependency)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426610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213449"/>
            <a:ext cx="10353762" cy="4577751"/>
          </a:xfrm>
        </p:spPr>
        <p:txBody>
          <a:bodyPr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en-US" altLang="ko-KR" dirty="0"/>
              <a:t>(4) </a:t>
            </a:r>
            <a:r>
              <a:rPr lang="ko-KR" altLang="en-US" dirty="0"/>
              <a:t>뉴딜체제의 취약함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lvl="0" fontAlgn="base"/>
            <a:r>
              <a:rPr lang="ko-KR" altLang="en-US" dirty="0" err="1"/>
              <a:t>재전도가</a:t>
            </a:r>
            <a:r>
              <a:rPr lang="ko-KR" altLang="en-US" dirty="0"/>
              <a:t> 발생할 수 있음</a:t>
            </a:r>
          </a:p>
          <a:p>
            <a:pPr lvl="0" fontAlgn="base"/>
            <a:r>
              <a:rPr lang="ko-KR" altLang="en-US" dirty="0"/>
              <a:t>사권의 논리에서 </a:t>
            </a:r>
            <a:r>
              <a:rPr lang="en-US" altLang="ko-KR" dirty="0"/>
              <a:t>Dominium</a:t>
            </a:r>
            <a:r>
              <a:rPr lang="ko-KR" altLang="en-US" dirty="0"/>
              <a:t>이 </a:t>
            </a:r>
            <a:r>
              <a:rPr lang="en-US" altLang="ko-KR" dirty="0"/>
              <a:t>Imperium</a:t>
            </a:r>
            <a:r>
              <a:rPr lang="ko-KR" altLang="en-US" dirty="0"/>
              <a:t>을 압도하며</a:t>
            </a:r>
            <a:r>
              <a:rPr lang="en-US" altLang="ko-KR" dirty="0"/>
              <a:t>, </a:t>
            </a:r>
            <a:r>
              <a:rPr lang="ko-KR" altLang="en-US" dirty="0"/>
              <a:t>이것이 </a:t>
            </a:r>
            <a:r>
              <a:rPr lang="ko-KR" altLang="en-US" dirty="0" err="1"/>
              <a:t>법인격</a:t>
            </a:r>
            <a:r>
              <a:rPr lang="ko-KR" altLang="en-US" dirty="0"/>
              <a:t> 체계를 지배하는 논리로 전환함</a:t>
            </a:r>
          </a:p>
          <a:p>
            <a:pPr lvl="0" fontAlgn="base"/>
            <a:r>
              <a:rPr lang="ko-KR" altLang="en-US" dirty="0"/>
              <a:t>법인 사이의 체계의 규범이 사인들 사이의 규범으로 일반화할 수 있음</a:t>
            </a:r>
          </a:p>
          <a:p>
            <a:pPr lvl="0" fontAlgn="base"/>
            <a:r>
              <a:rPr lang="ko-KR" altLang="en-US" dirty="0"/>
              <a:t>‘기업의 전제주의와 시장의 </a:t>
            </a:r>
            <a:r>
              <a:rPr lang="ko-KR" altLang="en-US" dirty="0" err="1"/>
              <a:t>무정부성</a:t>
            </a:r>
            <a:r>
              <a:rPr lang="ko-KR" altLang="en-US" dirty="0"/>
              <a:t>’ 사이에서</a:t>
            </a:r>
            <a:r>
              <a:rPr lang="en-US" altLang="ko-KR" dirty="0"/>
              <a:t>: </a:t>
            </a:r>
            <a:r>
              <a:rPr lang="ko-KR" altLang="en-US" dirty="0"/>
              <a:t>후자에 대해 </a:t>
            </a:r>
            <a:r>
              <a:rPr lang="ko-KR" altLang="en-US" dirty="0" err="1"/>
              <a:t>법인적</a:t>
            </a:r>
            <a:r>
              <a:rPr lang="ko-KR" altLang="en-US" dirty="0"/>
              <a:t> 관계 우위 하의 해결 </a:t>
            </a:r>
            <a:r>
              <a:rPr lang="en-US" altLang="ko-KR" dirty="0"/>
              <a:t>--&gt; </a:t>
            </a:r>
            <a:r>
              <a:rPr lang="ko-KR" altLang="en-US" dirty="0"/>
              <a:t>전자에 대해서는 모호함</a:t>
            </a:r>
            <a:r>
              <a:rPr lang="en-US" altLang="ko-KR" dirty="0"/>
              <a:t>(</a:t>
            </a:r>
            <a:r>
              <a:rPr lang="ko-KR" altLang="en-US" dirty="0"/>
              <a:t>법률적 제도화와 </a:t>
            </a:r>
            <a:r>
              <a:rPr lang="ko-KR" altLang="en-US" dirty="0" err="1"/>
              <a:t>시민윤리</a:t>
            </a:r>
            <a:r>
              <a:rPr lang="ko-KR" altLang="en-US" dirty="0"/>
              <a:t> 사이의 모호한 지대가 존속</a:t>
            </a:r>
            <a:r>
              <a:rPr lang="en-US" altLang="ko-KR" dirty="0"/>
              <a:t>)</a:t>
            </a:r>
            <a:endParaRPr lang="ko-KR" altLang="en-US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(</a:t>
            </a:r>
            <a:r>
              <a:rPr lang="ko-KR" altLang="en-US" dirty="0"/>
              <a:t>뉴딜 자유주의가 의도적으로 구분했던 행정과 정치의 두 세계가 법인자본주의의 일반적 논리로 통일됨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023082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121434"/>
            <a:ext cx="10353762" cy="4669766"/>
          </a:xfrm>
        </p:spPr>
        <p:txBody>
          <a:bodyPr>
            <a:normAutofit fontScale="92500" lnSpcReduction="20000"/>
          </a:bodyPr>
          <a:lstStyle/>
          <a:p>
            <a:pPr marL="0" lvl="0" indent="0" fontAlgn="base">
              <a:buNone/>
            </a:pPr>
            <a:r>
              <a:rPr lang="en-US" altLang="ko-KR" dirty="0"/>
              <a:t>6. </a:t>
            </a:r>
            <a:r>
              <a:rPr lang="ko-KR" altLang="en-US" dirty="0"/>
              <a:t>신자유주의적 </a:t>
            </a:r>
            <a:r>
              <a:rPr lang="ko-KR" altLang="en-US" dirty="0" err="1"/>
              <a:t>전환：법인을</a:t>
            </a:r>
            <a:r>
              <a:rPr lang="ko-KR" altLang="en-US" dirty="0"/>
              <a:t> 통해 해결하려던 자유주의 아포리아의 회귀</a:t>
            </a:r>
            <a:endParaRPr lang="en-US" altLang="ko-KR" dirty="0"/>
          </a:p>
          <a:p>
            <a:pPr marL="0" lvl="0" indent="0" fontAlgn="base">
              <a:buNone/>
            </a:pPr>
            <a:endParaRPr lang="ko-KR" altLang="en-US" dirty="0"/>
          </a:p>
          <a:p>
            <a:pPr fontAlgn="base"/>
            <a:r>
              <a:rPr lang="ko-KR" altLang="en-US" dirty="0"/>
              <a:t>①</a:t>
            </a:r>
            <a:r>
              <a:rPr lang="en-US" altLang="ko-KR" dirty="0" err="1"/>
              <a:t>Eigentumsloss</a:t>
            </a:r>
            <a:r>
              <a:rPr lang="en-US" altLang="ko-KR" dirty="0"/>
              <a:t>: </a:t>
            </a:r>
            <a:r>
              <a:rPr lang="ko-KR" altLang="en-US" dirty="0"/>
              <a:t>공권 </a:t>
            </a:r>
            <a:r>
              <a:rPr lang="ko-KR" altLang="en-US" dirty="0" err="1"/>
              <a:t>우위하의</a:t>
            </a:r>
            <a:r>
              <a:rPr lang="ko-KR" altLang="en-US" dirty="0"/>
              <a:t> </a:t>
            </a:r>
            <a:r>
              <a:rPr lang="ko-KR" altLang="en-US" dirty="0" err="1"/>
              <a:t>사인관계</a:t>
            </a:r>
            <a:r>
              <a:rPr lang="ko-KR" altLang="en-US" dirty="0"/>
              <a:t> 규준이 사라짐</a:t>
            </a:r>
            <a:r>
              <a:rPr lang="en-US" altLang="ko-KR" dirty="0"/>
              <a:t>. </a:t>
            </a:r>
            <a:r>
              <a:rPr lang="ko-KR" altLang="en-US" dirty="0"/>
              <a:t>개인들은 </a:t>
            </a:r>
            <a:r>
              <a:rPr lang="ko-KR" altLang="en-US" dirty="0" err="1"/>
              <a:t>법인적</a:t>
            </a:r>
            <a:r>
              <a:rPr lang="ko-KR" altLang="en-US" dirty="0"/>
              <a:t> 규준에 따르는 ‘기업가적 </a:t>
            </a:r>
            <a:r>
              <a:rPr lang="ko-KR" altLang="en-US" dirty="0" err="1"/>
              <a:t>주체’로</a:t>
            </a:r>
            <a:r>
              <a:rPr lang="ko-KR" altLang="en-US" dirty="0"/>
              <a:t> 전환함</a:t>
            </a:r>
            <a:r>
              <a:rPr lang="en-US" altLang="ko-KR" dirty="0"/>
              <a:t>. </a:t>
            </a:r>
            <a:r>
              <a:rPr lang="en-US" altLang="ko-KR" dirty="0" err="1"/>
              <a:t>Eigentumsloss</a:t>
            </a:r>
            <a:r>
              <a:rPr lang="ko-KR" altLang="en-US" dirty="0"/>
              <a:t>는 개인의 ‘</a:t>
            </a:r>
            <a:r>
              <a:rPr lang="ko-KR" altLang="en-US" dirty="0" err="1"/>
              <a:t>무능력’이</a:t>
            </a:r>
            <a:r>
              <a:rPr lang="ko-KR" altLang="en-US" dirty="0"/>
              <a:t> 됨</a:t>
            </a:r>
            <a:r>
              <a:rPr lang="en-US" altLang="ko-KR" dirty="0"/>
              <a:t>(‘</a:t>
            </a:r>
            <a:r>
              <a:rPr lang="ko-KR" altLang="en-US" dirty="0"/>
              <a:t>자기 계발하는 주체’</a:t>
            </a:r>
            <a:r>
              <a:rPr lang="en-US" altLang="ko-KR" dirty="0"/>
              <a:t>) --&gt; ‘</a:t>
            </a:r>
            <a:r>
              <a:rPr lang="ko-KR" altLang="en-US" dirty="0" err="1"/>
              <a:t>인적자본</a:t>
            </a:r>
            <a:r>
              <a:rPr lang="ko-KR" altLang="en-US" dirty="0"/>
              <a:t>’ 개념의 역습</a:t>
            </a:r>
            <a:r>
              <a:rPr lang="en-US" altLang="ko-KR" dirty="0"/>
              <a:t>(</a:t>
            </a:r>
            <a:r>
              <a:rPr lang="en-US" altLang="ko-KR" dirty="0" err="1"/>
              <a:t>Eigentumsloss</a:t>
            </a:r>
            <a:r>
              <a:rPr lang="ko-KR" altLang="en-US" dirty="0"/>
              <a:t>의 현존을 인정하면서 </a:t>
            </a:r>
            <a:r>
              <a:rPr lang="en-US" altLang="ko-KR" dirty="0"/>
              <a:t>Imperium/</a:t>
            </a:r>
            <a:r>
              <a:rPr lang="ko-KR" altLang="en-US" dirty="0"/>
              <a:t>공권이라는 방식으로 </a:t>
            </a:r>
            <a:r>
              <a:rPr lang="en-US" altLang="ko-KR" dirty="0"/>
              <a:t>Among Us</a:t>
            </a:r>
            <a:r>
              <a:rPr lang="ko-KR" altLang="en-US" dirty="0"/>
              <a:t>문제를 해결하는 대신 </a:t>
            </a:r>
            <a:r>
              <a:rPr lang="en-US" altLang="ko-KR" dirty="0"/>
              <a:t>Between Us</a:t>
            </a:r>
            <a:r>
              <a:rPr lang="ko-KR" altLang="en-US" dirty="0"/>
              <a:t>의 방식 </a:t>
            </a:r>
            <a:r>
              <a:rPr lang="ko-KR" altLang="en-US" dirty="0" err="1"/>
              <a:t>우위하에</a:t>
            </a:r>
            <a:r>
              <a:rPr lang="ko-KR" altLang="en-US" dirty="0"/>
              <a:t> 어떻게든 개인의 </a:t>
            </a:r>
            <a:r>
              <a:rPr lang="en-US" altLang="ko-KR" dirty="0"/>
              <a:t>Human Capital</a:t>
            </a:r>
            <a:r>
              <a:rPr lang="ko-KR" altLang="en-US" dirty="0"/>
              <a:t>의 계발</a:t>
            </a:r>
            <a:r>
              <a:rPr lang="en-US" altLang="ko-KR" dirty="0"/>
              <a:t>-</a:t>
            </a:r>
            <a:r>
              <a:rPr lang="ko-KR" altLang="en-US" dirty="0"/>
              <a:t>형성을 중시함</a:t>
            </a:r>
            <a:r>
              <a:rPr lang="en-US" altLang="ko-KR" dirty="0"/>
              <a:t>. --&gt; ‘</a:t>
            </a:r>
            <a:r>
              <a:rPr lang="ko-KR" altLang="en-US" dirty="0" err="1"/>
              <a:t>사회개입적</a:t>
            </a:r>
            <a:r>
              <a:rPr lang="ko-KR" altLang="en-US" dirty="0"/>
              <a:t> </a:t>
            </a:r>
            <a:r>
              <a:rPr lang="ko-KR" altLang="en-US" dirty="0" err="1"/>
              <a:t>자유주의’와</a:t>
            </a:r>
            <a:r>
              <a:rPr lang="ko-KR" altLang="en-US" dirty="0"/>
              <a:t> </a:t>
            </a:r>
            <a:r>
              <a:rPr lang="ko-KR" altLang="en-US" dirty="0" err="1"/>
              <a:t>계측가능한</a:t>
            </a:r>
            <a:r>
              <a:rPr lang="ko-KR" altLang="en-US" dirty="0"/>
              <a:t> 개인 자산의 수량화</a:t>
            </a:r>
          </a:p>
          <a:p>
            <a:pPr fontAlgn="base"/>
            <a:r>
              <a:rPr lang="ko-KR" altLang="en-US" dirty="0"/>
              <a:t>②인간학적 차이에 대한 질문의 소거</a:t>
            </a:r>
            <a:r>
              <a:rPr lang="en-US" altLang="ko-KR" dirty="0"/>
              <a:t>: </a:t>
            </a:r>
            <a:r>
              <a:rPr lang="ko-KR" altLang="en-US" dirty="0" err="1"/>
              <a:t>법인격의</a:t>
            </a:r>
            <a:r>
              <a:rPr lang="ko-KR" altLang="en-US" dirty="0"/>
              <a:t> 준거가 소거하는 개인의 차이 또는 차이의 </a:t>
            </a:r>
            <a:r>
              <a:rPr lang="ko-KR" altLang="en-US" dirty="0" err="1"/>
              <a:t>과잉화</a:t>
            </a:r>
            <a:r>
              <a:rPr lang="en-US" altLang="ko-KR" dirty="0"/>
              <a:t>(‘</a:t>
            </a:r>
            <a:r>
              <a:rPr lang="ko-KR" altLang="en-US" dirty="0"/>
              <a:t>인간학적 </a:t>
            </a:r>
            <a:r>
              <a:rPr lang="ko-KR" altLang="en-US" dirty="0" err="1"/>
              <a:t>차이’가</a:t>
            </a:r>
            <a:r>
              <a:rPr lang="ko-KR" altLang="en-US" dirty="0"/>
              <a:t> 아니라 ‘개인적 </a:t>
            </a:r>
            <a:r>
              <a:rPr lang="ko-KR" altLang="en-US" dirty="0" err="1"/>
              <a:t>차이’의</a:t>
            </a:r>
            <a:r>
              <a:rPr lang="ko-KR" altLang="en-US" dirty="0"/>
              <a:t> 극대화</a:t>
            </a:r>
            <a:r>
              <a:rPr lang="en-US" altLang="ko-KR" dirty="0"/>
              <a:t>) (</a:t>
            </a:r>
            <a:r>
              <a:rPr lang="ko-KR" altLang="en-US" dirty="0"/>
              <a:t>성적 차이</a:t>
            </a:r>
            <a:r>
              <a:rPr lang="en-US" altLang="ko-KR" dirty="0"/>
              <a:t>, </a:t>
            </a:r>
            <a:r>
              <a:rPr lang="ko-KR" altLang="en-US" dirty="0"/>
              <a:t>인종적 차이</a:t>
            </a:r>
            <a:r>
              <a:rPr lang="en-US" altLang="ko-KR" dirty="0"/>
              <a:t>, </a:t>
            </a:r>
            <a:r>
              <a:rPr lang="ko-KR" altLang="en-US" dirty="0"/>
              <a:t>지적 차이의 중요성의 상대화</a:t>
            </a:r>
            <a:r>
              <a:rPr lang="en-US" altLang="ko-KR" dirty="0"/>
              <a:t>)</a:t>
            </a:r>
            <a:endParaRPr lang="ko-KR" altLang="en-US" dirty="0"/>
          </a:p>
          <a:p>
            <a:pPr fontAlgn="base"/>
            <a:r>
              <a:rPr lang="ko-KR" altLang="en-US" dirty="0"/>
              <a:t>③</a:t>
            </a:r>
            <a:r>
              <a:rPr lang="ko-KR" altLang="en-US" dirty="0" err="1"/>
              <a:t>행정권력</a:t>
            </a:r>
            <a:r>
              <a:rPr lang="ko-KR" altLang="en-US" dirty="0"/>
              <a:t> 지위의 사권에 </a:t>
            </a:r>
            <a:r>
              <a:rPr lang="ko-KR" altLang="en-US" dirty="0" err="1"/>
              <a:t>재종속</a:t>
            </a:r>
            <a:r>
              <a:rPr lang="en-US" altLang="ko-KR" dirty="0"/>
              <a:t>: </a:t>
            </a:r>
            <a:r>
              <a:rPr lang="ko-KR" altLang="en-US" dirty="0"/>
              <a:t>법인의 규제자로부터 법인에 대한 고전적 관계로 회귀함</a:t>
            </a:r>
            <a:r>
              <a:rPr lang="en-US" altLang="ko-KR" dirty="0"/>
              <a:t>(tort law</a:t>
            </a:r>
            <a:r>
              <a:rPr lang="ko-KR" altLang="en-US" dirty="0"/>
              <a:t>와 </a:t>
            </a:r>
            <a:r>
              <a:rPr lang="en-US" altLang="ko-KR" dirty="0"/>
              <a:t>equity law) </a:t>
            </a:r>
            <a:r>
              <a:rPr lang="ko-KR" altLang="en-US" dirty="0" err="1"/>
              <a:t>법인기업</a:t>
            </a:r>
            <a:r>
              <a:rPr lang="ko-KR" altLang="en-US" dirty="0"/>
              <a:t> ‘</a:t>
            </a:r>
            <a:r>
              <a:rPr lang="ko-KR" altLang="en-US" dirty="0" err="1"/>
              <a:t>외부’에서</a:t>
            </a:r>
            <a:r>
              <a:rPr lang="ko-KR" altLang="en-US" dirty="0"/>
              <a:t> 통제가 최대한 </a:t>
            </a:r>
            <a:r>
              <a:rPr lang="ko-KR" altLang="en-US" dirty="0" err="1"/>
              <a:t>가능치이며</a:t>
            </a:r>
            <a:r>
              <a:rPr lang="ko-KR" altLang="en-US" dirty="0"/>
              <a:t> </a:t>
            </a:r>
            <a:r>
              <a:rPr lang="ko-KR" altLang="en-US" dirty="0" err="1"/>
              <a:t>법인기업</a:t>
            </a:r>
            <a:r>
              <a:rPr lang="ko-KR" altLang="en-US" dirty="0"/>
              <a:t> ‘</a:t>
            </a:r>
            <a:r>
              <a:rPr lang="ko-KR" altLang="en-US" dirty="0" err="1"/>
              <a:t>내부’의</a:t>
            </a:r>
            <a:r>
              <a:rPr lang="ko-KR" altLang="en-US" dirty="0"/>
              <a:t> 작동원리에 대한 사회적 개입은 점차 더 </a:t>
            </a:r>
            <a:r>
              <a:rPr lang="ko-KR" altLang="en-US" dirty="0" err="1"/>
              <a:t>취약해짐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03355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012166"/>
            <a:ext cx="10353762" cy="4779034"/>
          </a:xfrm>
        </p:spPr>
        <p:txBody>
          <a:bodyPr>
            <a:normAutofit lnSpcReduction="10000"/>
          </a:bodyPr>
          <a:lstStyle/>
          <a:p>
            <a:pPr marL="0" lvl="0" indent="0" fontAlgn="base">
              <a:buNone/>
            </a:pPr>
            <a:r>
              <a:rPr lang="en-US" altLang="ko-KR" dirty="0"/>
              <a:t>(3) </a:t>
            </a:r>
            <a:r>
              <a:rPr lang="ko-KR" altLang="en-US" dirty="0"/>
              <a:t>양자를 결합하는 새로운 주체 형식의 등장</a:t>
            </a:r>
            <a:r>
              <a:rPr lang="en-US" altLang="ko-KR" dirty="0"/>
              <a:t>: legal person (</a:t>
            </a:r>
            <a:r>
              <a:rPr lang="ko-KR" altLang="en-US" dirty="0"/>
              <a:t>법률 자유주의가 경제자유주의의 핵심으로 작동하게 되는 이유</a:t>
            </a:r>
            <a:r>
              <a:rPr lang="en-US" altLang="ko-KR" dirty="0"/>
              <a:t>) ‘</a:t>
            </a:r>
            <a:r>
              <a:rPr lang="ko-KR" altLang="en-US" dirty="0" err="1"/>
              <a:t>법인’은</a:t>
            </a:r>
            <a:r>
              <a:rPr lang="ko-KR" altLang="en-US" dirty="0"/>
              <a:t> 사법의 주체이지만 공법의 관리의 대상이 되어야 함</a:t>
            </a:r>
          </a:p>
          <a:p>
            <a:pPr lvl="0" fontAlgn="base"/>
            <a:r>
              <a:rPr lang="ko-KR" altLang="en-US" dirty="0"/>
              <a:t>사적 개인 </a:t>
            </a:r>
            <a:r>
              <a:rPr lang="en-US" altLang="ko-KR" dirty="0"/>
              <a:t>person </a:t>
            </a:r>
            <a:r>
              <a:rPr lang="ko-KR" altLang="en-US" dirty="0"/>
              <a:t>중심의 세계에서 준</a:t>
            </a:r>
            <a:r>
              <a:rPr lang="en-US" altLang="ko-KR" dirty="0"/>
              <a:t>-</a:t>
            </a:r>
            <a:r>
              <a:rPr lang="ko-KR" altLang="en-US" dirty="0"/>
              <a:t>공적 주체인 </a:t>
            </a:r>
            <a:r>
              <a:rPr lang="en-US" altLang="ko-KR" dirty="0"/>
              <a:t>legal person </a:t>
            </a:r>
            <a:r>
              <a:rPr lang="ko-KR" altLang="en-US" dirty="0"/>
              <a:t>중심의 세계로 </a:t>
            </a:r>
            <a:r>
              <a:rPr lang="ko-KR" altLang="en-US" dirty="0" err="1"/>
              <a:t>구성원리의</a:t>
            </a:r>
            <a:r>
              <a:rPr lang="ko-KR" altLang="en-US" dirty="0"/>
              <a:t> 전환</a:t>
            </a:r>
            <a:r>
              <a:rPr lang="en-US" altLang="ko-KR" dirty="0"/>
              <a:t>: </a:t>
            </a:r>
            <a:r>
              <a:rPr lang="ko-KR" altLang="en-US" dirty="0"/>
              <a:t>사적 개인에 부과할 수 없는 기준들을 ‘</a:t>
            </a:r>
            <a:r>
              <a:rPr lang="ko-KR" altLang="en-US" dirty="0" err="1"/>
              <a:t>법인’에</a:t>
            </a:r>
            <a:r>
              <a:rPr lang="ko-KR" altLang="en-US" dirty="0"/>
              <a:t> 부과할 수 있으며</a:t>
            </a:r>
            <a:r>
              <a:rPr lang="en-US" altLang="ko-KR" dirty="0"/>
              <a:t>, </a:t>
            </a:r>
            <a:r>
              <a:rPr lang="ko-KR" altLang="en-US" dirty="0"/>
              <a:t>법인의 관리 기준으로서 엄격한 </a:t>
            </a:r>
            <a:r>
              <a:rPr lang="ko-KR" altLang="en-US" dirty="0" err="1"/>
              <a:t>수량화의</a:t>
            </a:r>
            <a:r>
              <a:rPr lang="ko-KR" altLang="en-US" dirty="0"/>
              <a:t> 요건들이 강화됨</a:t>
            </a:r>
            <a:r>
              <a:rPr lang="en-US" altLang="ko-KR" dirty="0"/>
              <a:t>(</a:t>
            </a:r>
            <a:r>
              <a:rPr lang="ko-KR" altLang="en-US" dirty="0"/>
              <a:t>금융</a:t>
            </a:r>
            <a:r>
              <a:rPr lang="en-US" altLang="ko-KR" dirty="0"/>
              <a:t>-</a:t>
            </a:r>
            <a:r>
              <a:rPr lang="ko-KR" altLang="en-US" dirty="0"/>
              <a:t>회계 기준에 의한 </a:t>
            </a:r>
            <a:r>
              <a:rPr lang="ko-KR" altLang="en-US" dirty="0" err="1"/>
              <a:t>규율화</a:t>
            </a:r>
            <a:r>
              <a:rPr lang="en-US" altLang="ko-KR" dirty="0"/>
              <a:t>)</a:t>
            </a:r>
            <a:endParaRPr lang="ko-KR" altLang="en-US" dirty="0"/>
          </a:p>
          <a:p>
            <a:pPr lvl="0" fontAlgn="base"/>
            <a:r>
              <a:rPr lang="en-US" altLang="ko-KR" dirty="0"/>
              <a:t>legal person </a:t>
            </a:r>
            <a:r>
              <a:rPr lang="ko-KR" altLang="en-US" dirty="0"/>
              <a:t>네트워크 관리 방식이 사적 개인들의 규율화와 개인들 관계의 통치성으로 확장됨</a:t>
            </a:r>
            <a:r>
              <a:rPr lang="en-US" altLang="ko-KR" dirty="0"/>
              <a:t>: </a:t>
            </a:r>
            <a:r>
              <a:rPr lang="ko-KR" altLang="en-US" dirty="0"/>
              <a:t>두 영역의 차별화를 제거하고 </a:t>
            </a:r>
            <a:r>
              <a:rPr lang="ko-KR" altLang="en-US" dirty="0" err="1"/>
              <a:t>균질화하는</a:t>
            </a:r>
            <a:r>
              <a:rPr lang="ko-KR" altLang="en-US" dirty="0"/>
              <a:t> 결과로서 신자유주의</a:t>
            </a:r>
            <a:endParaRPr lang="en-US" altLang="ko-KR" dirty="0"/>
          </a:p>
          <a:p>
            <a:pPr lvl="0" fontAlgn="base"/>
            <a:r>
              <a:rPr lang="ko-KR" altLang="en-US" dirty="0"/>
              <a:t>법률 자유주의는 행위자의 미시적 행위 네트워크의 규율</a:t>
            </a:r>
            <a:r>
              <a:rPr lang="en-US" altLang="ko-KR" dirty="0"/>
              <a:t>-</a:t>
            </a:r>
            <a:r>
              <a:rPr lang="ko-KR" altLang="en-US" dirty="0" err="1"/>
              <a:t>규제기제로</a:t>
            </a:r>
            <a:r>
              <a:rPr lang="ko-KR" altLang="en-US" dirty="0"/>
              <a:t> 또한 법인들 사이의 </a:t>
            </a:r>
            <a:r>
              <a:rPr lang="ko-KR" altLang="en-US" dirty="0" err="1"/>
              <a:t>거시조절을</a:t>
            </a:r>
            <a:r>
              <a:rPr lang="ko-KR" altLang="en-US" dirty="0"/>
              <a:t> 위한 규율</a:t>
            </a:r>
            <a:r>
              <a:rPr lang="en-US" altLang="ko-KR" dirty="0"/>
              <a:t>-</a:t>
            </a:r>
            <a:r>
              <a:rPr lang="ko-KR" altLang="en-US" dirty="0"/>
              <a:t>규제 기제로 작동함 </a:t>
            </a:r>
            <a:r>
              <a:rPr lang="en-US" altLang="ko-KR" dirty="0"/>
              <a:t>(</a:t>
            </a:r>
            <a:r>
              <a:rPr lang="ko-KR" altLang="en-US" dirty="0"/>
              <a:t>전자에 기반해 후자의 관계가 </a:t>
            </a:r>
            <a:r>
              <a:rPr lang="ko-KR" altLang="en-US" dirty="0" err="1"/>
              <a:t>법인격</a:t>
            </a:r>
            <a:r>
              <a:rPr lang="ko-KR" altLang="en-US" dirty="0"/>
              <a:t> 사이의 회계적 관계로 전환되는 가가 </a:t>
            </a:r>
            <a:r>
              <a:rPr lang="ko-KR" altLang="en-US" dirty="0" err="1"/>
              <a:t>중요해짐</a:t>
            </a:r>
            <a:r>
              <a:rPr lang="en-US" altLang="ko-KR" dirty="0"/>
              <a:t>: </a:t>
            </a:r>
            <a:r>
              <a:rPr lang="ko-KR" altLang="en-US" dirty="0" err="1"/>
              <a:t>자연화하는</a:t>
            </a:r>
            <a:r>
              <a:rPr lang="ko-KR" altLang="en-US" dirty="0"/>
              <a:t> 사회적 관계성</a:t>
            </a:r>
            <a:r>
              <a:rPr lang="en-US" altLang="ko-KR" dirty="0"/>
              <a:t>)</a:t>
            </a:r>
          </a:p>
          <a:p>
            <a:pPr marL="0" lvl="0" indent="0" fontAlgn="base">
              <a:buNone/>
            </a:pPr>
            <a:r>
              <a:rPr lang="ko-KR" altLang="en-US" dirty="0"/>
              <a:t> </a:t>
            </a:r>
            <a:endParaRPr lang="en-US" altLang="ko-KR" dirty="0"/>
          </a:p>
          <a:p>
            <a:pPr lvl="0" fontAlgn="base"/>
            <a:endParaRPr lang="ko-KR" altLang="en-US" dirty="0"/>
          </a:p>
          <a:p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44704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AD00CF7-49AF-AFE5-2094-4FF2F84C2F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자유주의 제도 변천의 질문</a:t>
            </a: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/>
              <a:t>‘between</a:t>
            </a:r>
            <a:r>
              <a:rPr lang="ko-KR" altLang="en-US" dirty="0"/>
              <a:t> </a:t>
            </a:r>
            <a:r>
              <a:rPr lang="en-US" altLang="ko-KR" dirty="0"/>
              <a:t>us’</a:t>
            </a:r>
            <a:r>
              <a:rPr lang="ko-KR" altLang="en-US" dirty="0"/>
              <a:t>와 </a:t>
            </a:r>
            <a:r>
              <a:rPr lang="en-US" altLang="ko-KR" dirty="0"/>
              <a:t>‘among</a:t>
            </a:r>
            <a:r>
              <a:rPr lang="ko-KR" altLang="en-US" dirty="0"/>
              <a:t> </a:t>
            </a:r>
            <a:r>
              <a:rPr lang="en-US" altLang="ko-KR" dirty="0"/>
              <a:t>us’</a:t>
            </a:r>
            <a:r>
              <a:rPr lang="ko-KR" altLang="en-US" dirty="0"/>
              <a:t>의 형식화를 기반으로 사회</a:t>
            </a:r>
            <a:r>
              <a:rPr lang="en-US" altLang="ko-KR" dirty="0"/>
              <a:t>-</a:t>
            </a:r>
            <a:r>
              <a:rPr lang="ko-KR" altLang="en-US" dirty="0"/>
              <a:t>경제적 관계의 </a:t>
            </a:r>
            <a:r>
              <a:rPr lang="en-US" altLang="ko-KR" dirty="0"/>
              <a:t>‘</a:t>
            </a:r>
            <a:r>
              <a:rPr lang="ko-KR" altLang="en-US" dirty="0"/>
              <a:t>자연화</a:t>
            </a:r>
            <a:r>
              <a:rPr lang="en-US" altLang="ko-KR" dirty="0"/>
              <a:t>＇</a:t>
            </a:r>
            <a:r>
              <a:rPr lang="ko-KR" altLang="en-US" dirty="0"/>
              <a:t>를 </a:t>
            </a:r>
            <a:r>
              <a:rPr lang="ko-KR" altLang="en-US" dirty="0" err="1"/>
              <a:t>추동시키는</a:t>
            </a:r>
            <a:r>
              <a:rPr lang="ko-KR" altLang="en-US" dirty="0"/>
              <a:t> 제도 배치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</a:t>
            </a:r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자율적 주체들의 자기 이익 추구에 의해 작동가능한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체계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의 역동성이 수립됨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 </a:t>
            </a:r>
            <a:r>
              <a:rPr lang="ko-KR" altLang="en-US" dirty="0">
                <a:sym typeface="Wingdings" panose="05000000000000000000" pitchFamily="2" charset="2"/>
              </a:rPr>
              <a:t>그 저변</a:t>
            </a:r>
            <a:r>
              <a:rPr lang="en-US" altLang="ko-KR" dirty="0">
                <a:sym typeface="Wingdings" panose="05000000000000000000" pitchFamily="2" charset="2"/>
              </a:rPr>
              <a:t>/</a:t>
            </a:r>
            <a:r>
              <a:rPr lang="ko-KR" altLang="en-US" dirty="0">
                <a:sym typeface="Wingdings" panose="05000000000000000000" pitchFamily="2" charset="2"/>
              </a:rPr>
              <a:t>그 효과는 삭제된 상태로 자동장치처럼 보이도록 </a:t>
            </a:r>
            <a:r>
              <a:rPr lang="ko-KR" altLang="en-US" dirty="0" err="1">
                <a:sym typeface="Wingdings" panose="05000000000000000000" pitchFamily="2" charset="2"/>
              </a:rPr>
              <a:t>만듬</a:t>
            </a:r>
            <a:r>
              <a:rPr lang="en-US" altLang="ko-KR" dirty="0">
                <a:sym typeface="Wingdings" panose="05000000000000000000" pitchFamily="2" charset="2"/>
              </a:rPr>
              <a:t> (</a:t>
            </a:r>
            <a:r>
              <a:rPr lang="ko-KR" altLang="en-US" dirty="0">
                <a:sym typeface="Wingdings" panose="05000000000000000000" pitchFamily="2" charset="2"/>
              </a:rPr>
              <a:t>그 한계를 인정하더라도 피드백 효과와 국가의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개입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을 통해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자연화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효과는 지속됨</a:t>
            </a:r>
            <a:r>
              <a:rPr lang="en-US" altLang="ko-KR" dirty="0">
                <a:sym typeface="Wingdings" panose="05000000000000000000" pitchFamily="2" charset="2"/>
              </a:rPr>
              <a:t>)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A53634-E223-C10B-1F38-A05945D32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50278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4A43FB-62CC-3799-024B-476F0B465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542488"/>
            <a:ext cx="10353761" cy="749417"/>
          </a:xfrm>
        </p:spPr>
        <p:txBody>
          <a:bodyPr>
            <a:normAutofit/>
          </a:bodyPr>
          <a:lstStyle/>
          <a:p>
            <a:r>
              <a:rPr lang="en-US" altLang="ko-KR" sz="2400" dirty="0"/>
              <a:t>VIII. </a:t>
            </a:r>
            <a:r>
              <a:rPr lang="ko-KR" altLang="en-US" sz="2400" dirty="0"/>
              <a:t>연결된 위기의 </a:t>
            </a:r>
            <a:r>
              <a:rPr lang="ko-KR" altLang="en-US" sz="2400" dirty="0" err="1"/>
              <a:t>구역적</a:t>
            </a:r>
            <a:r>
              <a:rPr lang="en-US" altLang="ko-KR" sz="2400" dirty="0"/>
              <a:t>-</a:t>
            </a:r>
            <a:r>
              <a:rPr lang="ko-KR" altLang="en-US" sz="2400" dirty="0"/>
              <a:t>위계적 차별성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8B7125F-7FC9-F203-187B-53A544105F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510019"/>
            <a:ext cx="10353762" cy="4738382"/>
          </a:xfrm>
        </p:spPr>
        <p:txBody>
          <a:bodyPr>
            <a:normAutofit fontScale="70000" lnSpcReduction="20000"/>
          </a:bodyPr>
          <a:lstStyle/>
          <a:p>
            <a:pPr marL="0" indent="0" fontAlgn="base">
              <a:spcBef>
                <a:spcPts val="0"/>
              </a:spcBef>
              <a:buNone/>
            </a:pPr>
            <a:r>
              <a:rPr lang="en-US" altLang="ko-KR" sz="3200" kern="0" dirty="0">
                <a:effectLst/>
                <a:latin typeface="함초롬바탕" panose="02030604000101010101" pitchFamily="18" charset="-127"/>
              </a:rPr>
              <a:t>1 . </a:t>
            </a:r>
            <a:r>
              <a:rPr lang="ko-KR" altLang="en-US" sz="3200" kern="0" dirty="0">
                <a:effectLst/>
                <a:latin typeface="함초롬바탕" panose="02030604000101010101" pitchFamily="18" charset="-127"/>
              </a:rPr>
              <a:t>냉전 전쟁 억제의 해체 이후 세계</a:t>
            </a:r>
            <a:endParaRPr lang="en-US" altLang="ko-KR" sz="3200" kern="0" dirty="0">
              <a:effectLst/>
              <a:latin typeface="함초롬바탕" panose="02030604000101010101" pitchFamily="18" charset="-127"/>
            </a:endParaRPr>
          </a:p>
          <a:p>
            <a:pPr marL="0" indent="0" fontAlgn="base">
              <a:spcBef>
                <a:spcPts val="0"/>
              </a:spcBef>
              <a:buNone/>
            </a:pPr>
            <a:endParaRPr lang="en-US" altLang="ko-KR" sz="2400" kern="0" dirty="0">
              <a:latin typeface="함초롬바탕" panose="02030604000101010101" pitchFamily="18" charset="-127"/>
            </a:endParaRPr>
          </a:p>
          <a:p>
            <a:pPr marL="17100" indent="0" fontAlgn="base">
              <a:spcBef>
                <a:spcPts val="0"/>
              </a:spcBef>
              <a:buNone/>
            </a:pP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     </a:t>
            </a: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(1) 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핵 강국의 세력균형 외교 시대로 복귀</a:t>
            </a:r>
            <a:endParaRPr lang="en-US" altLang="ko-KR" sz="2400" kern="0" dirty="0">
              <a:effectLst/>
              <a:latin typeface="함초롬바탕" panose="02030604000101010101" pitchFamily="18" charset="-127"/>
            </a:endParaRPr>
          </a:p>
          <a:p>
            <a:pPr marL="360000" indent="0" fontAlgn="base">
              <a:spcBef>
                <a:spcPts val="0"/>
              </a:spcBef>
              <a:buNone/>
            </a:pPr>
            <a:r>
              <a:rPr lang="en-US" altLang="ko-KR" sz="2400" kern="0" dirty="0">
                <a:latin typeface="함초롬바탕" panose="02030604000101010101" pitchFamily="18" charset="-127"/>
              </a:rPr>
              <a:t>  - </a:t>
            </a:r>
            <a:r>
              <a:rPr lang="ko-KR" altLang="en-US" sz="2400" kern="0" dirty="0">
                <a:latin typeface="함초롬바탕" panose="02030604000101010101" pitchFamily="18" charset="-127"/>
              </a:rPr>
              <a:t>강대국 대결 구도 사이에서 생존이 </a:t>
            </a:r>
            <a:r>
              <a:rPr lang="ko-KR" altLang="en-US" sz="2400" kern="0" dirty="0" err="1">
                <a:latin typeface="함초롬바탕" panose="02030604000101010101" pitchFamily="18" charset="-127"/>
              </a:rPr>
              <a:t>어려워짐</a:t>
            </a:r>
            <a:endParaRPr lang="en-US" altLang="ko-KR" sz="2400" kern="0" dirty="0">
              <a:latin typeface="함초롬바탕" panose="02030604000101010101" pitchFamily="18" charset="-127"/>
            </a:endParaRPr>
          </a:p>
          <a:p>
            <a:pPr marL="360000" indent="0" fontAlgn="base">
              <a:spcBef>
                <a:spcPts val="0"/>
              </a:spcBef>
              <a:buNone/>
            </a:pPr>
            <a:endParaRPr lang="en-US" altLang="ko-KR" sz="2400" kern="0" dirty="0">
              <a:latin typeface="함초롬바탕" panose="02030604000101010101" pitchFamily="18" charset="-127"/>
            </a:endParaRPr>
          </a:p>
          <a:p>
            <a:pPr marL="360000" indent="0" fontAlgn="base">
              <a:spcBef>
                <a:spcPts val="0"/>
              </a:spcBef>
              <a:buNone/>
            </a:pP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(2) 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핵 강국과 그 인접 약소국 사이에서 전개되는 </a:t>
            </a: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‘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영토적 </a:t>
            </a:r>
            <a:r>
              <a:rPr lang="ko-KR" altLang="en-US" sz="2400" kern="0" dirty="0" err="1">
                <a:effectLst/>
                <a:latin typeface="함초롬바탕" panose="02030604000101010101" pitchFamily="18" charset="-127"/>
              </a:rPr>
              <a:t>온전성</a:t>
            </a:r>
            <a:r>
              <a:rPr lang="en-US" altLang="ko-KR" sz="2400" kern="0" dirty="0">
                <a:latin typeface="함초롬바탕" panose="02030604000101010101" pitchFamily="18" charset="-127"/>
              </a:rPr>
              <a:t>＇</a:t>
            </a:r>
            <a:r>
              <a:rPr lang="ko-KR" altLang="en-US" sz="2400" kern="0" dirty="0">
                <a:latin typeface="함초롬바탕" panose="02030604000101010101" pitchFamily="18" charset="-127"/>
              </a:rPr>
              <a:t>갈등</a:t>
            </a:r>
            <a:endParaRPr lang="en-US" altLang="ko-KR" sz="2400" kern="0" dirty="0">
              <a:latin typeface="함초롬바탕" panose="02030604000101010101" pitchFamily="18" charset="-127"/>
            </a:endParaRPr>
          </a:p>
          <a:p>
            <a:pPr marL="360000" indent="0" fontAlgn="base">
              <a:spcBef>
                <a:spcPts val="0"/>
              </a:spcBef>
              <a:buNone/>
            </a:pP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  - 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안보리의 유명무실화는 강대국의 세력균형 논리를 강화함</a:t>
            </a:r>
            <a:endParaRPr lang="en-US" altLang="ko-KR" sz="2400" kern="0" dirty="0">
              <a:effectLst/>
              <a:latin typeface="함초롬바탕" panose="02030604000101010101" pitchFamily="18" charset="-127"/>
            </a:endParaRPr>
          </a:p>
          <a:p>
            <a:pPr marL="360000" indent="0" fontAlgn="base">
              <a:spcBef>
                <a:spcPts val="0"/>
              </a:spcBef>
              <a:buNone/>
            </a:pPr>
            <a:endParaRPr lang="en-US" altLang="ko-KR" sz="2400" kern="0" dirty="0">
              <a:effectLst/>
              <a:latin typeface="함초롬바탕" panose="02030604000101010101" pitchFamily="18" charset="-127"/>
            </a:endParaRPr>
          </a:p>
          <a:p>
            <a:pPr marL="360000" indent="0" fontAlgn="base">
              <a:spcBef>
                <a:spcPts val="0"/>
              </a:spcBef>
              <a:buNone/>
            </a:pP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(3) 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세계의 구심력과 원심력</a:t>
            </a:r>
            <a:endParaRPr lang="en-US" altLang="ko-KR" sz="2400" kern="0" dirty="0">
              <a:effectLst/>
              <a:latin typeface="함초롬바탕" panose="02030604000101010101" pitchFamily="18" charset="-127"/>
            </a:endParaRPr>
          </a:p>
          <a:p>
            <a:pPr marL="360000" indent="0" fontAlgn="base">
              <a:spcBef>
                <a:spcPts val="0"/>
              </a:spcBef>
              <a:buNone/>
            </a:pP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  - 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세계경제는 강력한 구심력 발휘함</a:t>
            </a: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(1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차대전 시대처럼 </a:t>
            </a:r>
            <a:r>
              <a:rPr lang="ko-KR" altLang="en-US" sz="2400" kern="0" dirty="0" err="1">
                <a:effectLst/>
                <a:latin typeface="함초롬바탕" panose="02030604000101010101" pitchFamily="18" charset="-127"/>
              </a:rPr>
              <a:t>블록화는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 불가능해짐</a:t>
            </a: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)</a:t>
            </a:r>
          </a:p>
          <a:p>
            <a:pPr marL="360000" indent="0" fontAlgn="base">
              <a:spcBef>
                <a:spcPts val="0"/>
              </a:spcBef>
              <a:buNone/>
            </a:pP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  - 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각 </a:t>
            </a: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‘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사회들</a:t>
            </a: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’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은 문제해결 능력을 상실하면서 사회의 해체에 직면하고 원심력이 커짐</a:t>
            </a: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: 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극우세력</a:t>
            </a: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, 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포퓰리즘</a:t>
            </a: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, 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영토팽창주의</a:t>
            </a:r>
            <a:r>
              <a:rPr lang="en-US" altLang="ko-KR" sz="2400" kern="0" dirty="0">
                <a:effectLst/>
                <a:latin typeface="함초롬바탕" panose="02030604000101010101" pitchFamily="18" charset="-127"/>
              </a:rPr>
              <a:t>, </a:t>
            </a:r>
            <a:r>
              <a:rPr lang="ko-KR" altLang="en-US" sz="2400" kern="0" dirty="0">
                <a:effectLst/>
                <a:latin typeface="함초롬바탕" panose="02030604000101010101" pitchFamily="18" charset="-127"/>
              </a:rPr>
              <a:t>각종 권위주의의 등장과 확산</a:t>
            </a:r>
            <a:endParaRPr lang="en-US" altLang="ko-KR" sz="2400" kern="0" dirty="0">
              <a:effectLst/>
              <a:latin typeface="함초롬바탕" panose="02030604000101010101" pitchFamily="18" charset="-127"/>
            </a:endParaRPr>
          </a:p>
          <a:p>
            <a:pPr marL="360000" indent="0" fontAlgn="base">
              <a:spcBef>
                <a:spcPts val="0"/>
              </a:spcBef>
              <a:buNone/>
            </a:pPr>
            <a:endParaRPr lang="en-US" altLang="ko-KR" sz="2400" kern="0" dirty="0">
              <a:effectLst/>
              <a:latin typeface="함초롬바탕" panose="02030604000101010101" pitchFamily="18" charset="-127"/>
            </a:endParaRPr>
          </a:p>
          <a:p>
            <a:pPr marL="360000" indent="0" fontAlgn="base">
              <a:spcBef>
                <a:spcPts val="0"/>
              </a:spcBef>
              <a:buNone/>
            </a:pPr>
            <a:r>
              <a:rPr lang="en-US" altLang="ko-KR" sz="2400" kern="0" dirty="0">
                <a:latin typeface="함초롬바탕" panose="02030604000101010101" pitchFamily="18" charset="-127"/>
              </a:rPr>
              <a:t>(4) </a:t>
            </a:r>
            <a:r>
              <a:rPr lang="ko-KR" altLang="en-US" sz="2400" kern="0" dirty="0">
                <a:latin typeface="함초롬바탕" panose="02030604000101010101" pitchFamily="18" charset="-127"/>
              </a:rPr>
              <a:t>분쟁지역의 </a:t>
            </a:r>
            <a:r>
              <a:rPr lang="en-US" altLang="ko-KR" sz="2400" kern="0" dirty="0">
                <a:latin typeface="함초롬바탕" panose="02030604000101010101" pitchFamily="18" charset="-127"/>
              </a:rPr>
              <a:t>‘</a:t>
            </a:r>
            <a:r>
              <a:rPr lang="ko-KR" altLang="en-US" sz="2400" kern="0" dirty="0" err="1">
                <a:latin typeface="함초롬바탕" panose="02030604000101010101" pitchFamily="18" charset="-127"/>
              </a:rPr>
              <a:t>내정문제화</a:t>
            </a:r>
            <a:r>
              <a:rPr lang="en-US" altLang="ko-KR" sz="2400" kern="0" dirty="0">
                <a:latin typeface="함초롬바탕" panose="02030604000101010101" pitchFamily="18" charset="-127"/>
              </a:rPr>
              <a:t>’</a:t>
            </a:r>
            <a:r>
              <a:rPr lang="ko-KR" altLang="en-US" sz="2400" kern="0" dirty="0">
                <a:latin typeface="함초롬바탕" panose="02030604000101010101" pitchFamily="18" charset="-127"/>
              </a:rPr>
              <a:t>의 위험성</a:t>
            </a:r>
            <a:endParaRPr lang="en-US" altLang="ko-KR" sz="2400" kern="0" dirty="0">
              <a:latin typeface="함초롬바탕" panose="02030604000101010101" pitchFamily="18" charset="-127"/>
            </a:endParaRPr>
          </a:p>
          <a:p>
            <a:pPr marL="360000" indent="0" fontAlgn="base">
              <a:spcBef>
                <a:spcPts val="0"/>
              </a:spcBef>
              <a:buNone/>
            </a:pPr>
            <a:r>
              <a:rPr lang="en-US" altLang="ko-KR" sz="2400" kern="0" dirty="0">
                <a:latin typeface="함초롬바탕" panose="02030604000101010101" pitchFamily="18" charset="-127"/>
              </a:rPr>
              <a:t>   - </a:t>
            </a:r>
            <a:r>
              <a:rPr lang="ko-KR" altLang="en-US" sz="2400" kern="0" dirty="0">
                <a:latin typeface="함초롬바탕" panose="02030604000101010101" pitchFamily="18" charset="-127"/>
              </a:rPr>
              <a:t>러시아의 </a:t>
            </a:r>
            <a:r>
              <a:rPr lang="en-US" altLang="ko-KR" sz="2400" kern="0" dirty="0">
                <a:latin typeface="함초롬바탕" panose="02030604000101010101" pitchFamily="18" charset="-127"/>
              </a:rPr>
              <a:t>‘</a:t>
            </a:r>
            <a:r>
              <a:rPr lang="ko-KR" altLang="en-US" sz="2400" kern="0" dirty="0">
                <a:latin typeface="함초롬바탕" panose="02030604000101010101" pitchFamily="18" charset="-127"/>
              </a:rPr>
              <a:t>특별군사작전</a:t>
            </a:r>
            <a:r>
              <a:rPr lang="en-US" altLang="ko-KR" sz="2400" kern="0" dirty="0">
                <a:latin typeface="함초롬바탕" panose="02030604000101010101" pitchFamily="18" charset="-127"/>
              </a:rPr>
              <a:t>’</a:t>
            </a:r>
            <a:r>
              <a:rPr lang="ko-KR" altLang="en-US" sz="2400" kern="0" dirty="0">
                <a:latin typeface="함초롬바탕" panose="02030604000101010101" pitchFamily="18" charset="-127"/>
              </a:rPr>
              <a:t>의 대상으로서 우크라이나</a:t>
            </a:r>
            <a:endParaRPr lang="en-US" altLang="ko-KR" sz="2400" kern="0" dirty="0">
              <a:latin typeface="함초롬바탕" panose="02030604000101010101" pitchFamily="18" charset="-127"/>
            </a:endParaRPr>
          </a:p>
          <a:p>
            <a:pPr marL="360000" indent="0" fontAlgn="base">
              <a:spcBef>
                <a:spcPts val="0"/>
              </a:spcBef>
              <a:buNone/>
            </a:pPr>
            <a:r>
              <a:rPr lang="en-US" altLang="ko-KR" sz="2400" kern="0" dirty="0">
                <a:latin typeface="함초롬바탕" panose="02030604000101010101" pitchFamily="18" charset="-127"/>
              </a:rPr>
              <a:t>   - </a:t>
            </a:r>
            <a:r>
              <a:rPr lang="ko-KR" altLang="en-US" sz="2400" kern="0" dirty="0">
                <a:latin typeface="함초롬바탕" panose="02030604000101010101" pitchFamily="18" charset="-127"/>
              </a:rPr>
              <a:t>이스라엘의 </a:t>
            </a:r>
            <a:r>
              <a:rPr lang="en-US" altLang="ko-KR" sz="2400" kern="0" dirty="0">
                <a:latin typeface="함초롬바탕" panose="02030604000101010101" pitchFamily="18" charset="-127"/>
              </a:rPr>
              <a:t>‘</a:t>
            </a:r>
            <a:r>
              <a:rPr lang="ko-KR" altLang="en-US" sz="2400" kern="0" dirty="0">
                <a:latin typeface="함초롬바탕" panose="02030604000101010101" pitchFamily="18" charset="-127"/>
              </a:rPr>
              <a:t>내정문제</a:t>
            </a:r>
            <a:r>
              <a:rPr lang="en-US" altLang="ko-KR" sz="2400" kern="0" dirty="0">
                <a:latin typeface="함초롬바탕" panose="02030604000101010101" pitchFamily="18" charset="-127"/>
              </a:rPr>
              <a:t>’</a:t>
            </a:r>
            <a:r>
              <a:rPr lang="ko-KR" altLang="en-US" sz="2400" kern="0" dirty="0">
                <a:latin typeface="함초롬바탕" panose="02030604000101010101" pitchFamily="18" charset="-127"/>
              </a:rPr>
              <a:t>로서 가자지구 </a:t>
            </a:r>
            <a:r>
              <a:rPr lang="ko-KR" altLang="en-US" sz="2400" kern="0" dirty="0" err="1">
                <a:latin typeface="함초롬바탕" panose="02030604000101010101" pitchFamily="18" charset="-127"/>
              </a:rPr>
              <a:t>팔라스타인</a:t>
            </a:r>
            <a:endParaRPr lang="en-US" altLang="ko-KR" sz="2400" kern="0" dirty="0">
              <a:latin typeface="함초롬바탕" panose="02030604000101010101" pitchFamily="18" charset="-127"/>
            </a:endParaRPr>
          </a:p>
          <a:p>
            <a:pPr marL="360000" indent="0" fontAlgn="base">
              <a:spcBef>
                <a:spcPts val="0"/>
              </a:spcBef>
              <a:buNone/>
            </a:pPr>
            <a:r>
              <a:rPr lang="en-US" altLang="ko-KR" sz="2400" kern="0" dirty="0">
                <a:latin typeface="함초롬바탕" panose="02030604000101010101" pitchFamily="18" charset="-127"/>
              </a:rPr>
              <a:t>   - </a:t>
            </a:r>
            <a:r>
              <a:rPr lang="ko-KR" altLang="en-US" sz="2400" kern="0" dirty="0">
                <a:latin typeface="함초롬바탕" panose="02030604000101010101" pitchFamily="18" charset="-127"/>
              </a:rPr>
              <a:t>중국의 내정의 일부로서 </a:t>
            </a:r>
            <a:r>
              <a:rPr lang="en-US" altLang="ko-KR" sz="2400" kern="0" dirty="0">
                <a:latin typeface="함초롬바탕" panose="02030604000101010101" pitchFamily="18" charset="-127"/>
              </a:rPr>
              <a:t>‘</a:t>
            </a:r>
            <a:r>
              <a:rPr lang="ko-KR" altLang="en-US" sz="2400" kern="0" dirty="0">
                <a:latin typeface="함초롬바탕" panose="02030604000101010101" pitchFamily="18" charset="-127"/>
              </a:rPr>
              <a:t>대만문제</a:t>
            </a:r>
            <a:r>
              <a:rPr lang="en-US" altLang="ko-KR" sz="2400" kern="0" dirty="0">
                <a:latin typeface="함초롬바탕" panose="02030604000101010101" pitchFamily="18" charset="-127"/>
              </a:rPr>
              <a:t>’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966C6CC-300C-4A15-A12C-54C9EC0F2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13047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EA059-4E71-284B-159F-5DE08C0DE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738391-0CB6-6EE4-20B0-7F6AE4B41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5156"/>
            <a:ext cx="9839036" cy="1143000"/>
          </a:xfrm>
        </p:spPr>
        <p:txBody>
          <a:bodyPr>
            <a:normAutofit/>
          </a:bodyPr>
          <a:lstStyle/>
          <a:p>
            <a:r>
              <a:rPr lang="en-US" altLang="ko-KR" sz="2800" dirty="0">
                <a:effectLst/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2. </a:t>
            </a:r>
            <a:r>
              <a:rPr lang="ko-KR" altLang="en-US" sz="2800" dirty="0">
                <a:effectLst/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지정학 위기의 상이한 네 권역</a:t>
            </a:r>
            <a:r>
              <a:rPr lang="en-US" altLang="ko-KR" sz="2800" dirty="0">
                <a:effectLst/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: </a:t>
            </a:r>
            <a:r>
              <a:rPr lang="ko-KR" altLang="en-US" sz="2800" dirty="0">
                <a:effectLst/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얄타체제 해체의 </a:t>
            </a:r>
            <a:r>
              <a:rPr lang="ko-KR" altLang="en-US" sz="2800" dirty="0" err="1">
                <a:effectLst/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차등성</a:t>
            </a:r>
            <a:endParaRPr lang="ko-KR" altLang="en-US" sz="2800" dirty="0">
              <a:effectLst/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84FA584-5237-200A-B346-C5F768EEA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48156"/>
            <a:ext cx="10515600" cy="51181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sz="2200" b="1" kern="0" spc="0" dirty="0">
                <a:effectLst/>
                <a:latin typeface="+mn-ea"/>
              </a:rPr>
              <a:t>* 얄타체제 해체 시기 네 공간</a:t>
            </a:r>
            <a:r>
              <a:rPr lang="en-US" altLang="ko-KR" sz="2200" b="1" kern="0" spc="0" dirty="0">
                <a:effectLst/>
                <a:latin typeface="+mn-ea"/>
              </a:rPr>
              <a:t>(tier)</a:t>
            </a:r>
            <a:r>
              <a:rPr lang="ko-KR" altLang="en-US" sz="2200" b="1" kern="0" spc="0" dirty="0">
                <a:effectLst/>
                <a:latin typeface="+mn-ea"/>
              </a:rPr>
              <a:t>을 나누어 보아야 </a:t>
            </a:r>
            <a:endParaRPr lang="en-US" altLang="ko-KR" sz="2200" b="1" kern="0" spc="0" dirty="0">
              <a:effectLst/>
              <a:latin typeface="+mn-ea"/>
            </a:endParaRPr>
          </a:p>
          <a:p>
            <a:pPr marL="0" indent="0">
              <a:buNone/>
            </a:pPr>
            <a:r>
              <a:rPr lang="en-US" altLang="ko-KR" sz="2200" b="1" kern="0" dirty="0">
                <a:effectLst/>
                <a:latin typeface="+mn-ea"/>
              </a:rPr>
              <a:t>               </a:t>
            </a:r>
            <a:r>
              <a:rPr lang="en-US" altLang="ko-KR" sz="2200" b="1" kern="0" spc="0" dirty="0">
                <a:effectLst/>
                <a:latin typeface="+mn-ea"/>
              </a:rPr>
              <a:t>: </a:t>
            </a:r>
            <a:r>
              <a:rPr lang="ko-KR" altLang="en-US" sz="2200" b="1" kern="0" spc="0" dirty="0">
                <a:effectLst/>
                <a:latin typeface="+mn-ea"/>
              </a:rPr>
              <a:t>국제정치 이론이 대립하는 이유를 보기 위해</a:t>
            </a:r>
            <a:endParaRPr lang="en-US" altLang="ko-KR" sz="2200" b="1" kern="0" spc="0" dirty="0">
              <a:effectLst/>
              <a:latin typeface="+mn-ea"/>
            </a:endParaRPr>
          </a:p>
          <a:p>
            <a:pPr marL="0" indent="0">
              <a:buNone/>
            </a:pPr>
            <a:r>
              <a:rPr lang="ko-KR" altLang="en-US" sz="1800" kern="0" spc="0" dirty="0">
                <a:effectLst/>
                <a:latin typeface="+mn-ea"/>
              </a:rPr>
              <a:t>  </a:t>
            </a:r>
            <a:r>
              <a:rPr lang="en-US" altLang="ko-KR" sz="1800" kern="0" spc="0" dirty="0">
                <a:effectLst/>
                <a:latin typeface="+mn-ea"/>
              </a:rPr>
              <a:t>(1) </a:t>
            </a:r>
            <a:r>
              <a:rPr lang="ko-KR" altLang="en-US" sz="1800" kern="0" spc="0" dirty="0">
                <a:effectLst/>
                <a:latin typeface="+mn-ea"/>
              </a:rPr>
              <a:t>얄타체제 하의 다자적 안보지대</a:t>
            </a:r>
            <a:r>
              <a:rPr lang="en-US" altLang="ko-KR" sz="1800" kern="0" spc="0" dirty="0">
                <a:effectLst/>
                <a:latin typeface="+mn-ea"/>
              </a:rPr>
              <a:t>(</a:t>
            </a:r>
            <a:r>
              <a:rPr lang="ko-KR" altLang="en-US" sz="1800" kern="0" spc="0" dirty="0">
                <a:effectLst/>
                <a:latin typeface="+mn-ea"/>
              </a:rPr>
              <a:t>유럽</a:t>
            </a:r>
            <a:r>
              <a:rPr lang="en-US" altLang="ko-KR" sz="1800" kern="0" spc="0" dirty="0">
                <a:effectLst/>
                <a:latin typeface="+mn-ea"/>
              </a:rPr>
              <a:t>) </a:t>
            </a:r>
          </a:p>
          <a:p>
            <a:pPr marL="0" indent="0">
              <a:buNone/>
            </a:pPr>
            <a:r>
              <a:rPr lang="ko-KR" altLang="en-US" sz="1800" kern="0" spc="0" dirty="0">
                <a:effectLst/>
                <a:latin typeface="+mn-ea"/>
              </a:rPr>
              <a:t>  </a:t>
            </a:r>
            <a:r>
              <a:rPr lang="en-US" altLang="ko-KR" sz="1800" kern="0" spc="0" dirty="0">
                <a:effectLst/>
                <a:latin typeface="+mn-ea"/>
              </a:rPr>
              <a:t>(2) </a:t>
            </a:r>
            <a:r>
              <a:rPr lang="ko-KR" altLang="en-US" sz="1800" kern="0" spc="0" dirty="0">
                <a:effectLst/>
                <a:latin typeface="+mn-ea"/>
              </a:rPr>
              <a:t>미완의 잠재적 다자적 안보지대</a:t>
            </a:r>
            <a:r>
              <a:rPr lang="en-US" altLang="ko-KR" sz="1800" kern="0" spc="0" dirty="0">
                <a:effectLst/>
                <a:latin typeface="+mn-ea"/>
              </a:rPr>
              <a:t>((</a:t>
            </a:r>
            <a:r>
              <a:rPr lang="ko-KR" altLang="en-US" sz="1800" kern="0" spc="0" dirty="0">
                <a:effectLst/>
                <a:latin typeface="+mn-ea"/>
              </a:rPr>
              <a:t>동</a:t>
            </a:r>
            <a:r>
              <a:rPr lang="en-US" altLang="ko-KR" sz="1800" kern="0" spc="0" dirty="0">
                <a:effectLst/>
                <a:latin typeface="+mn-ea"/>
              </a:rPr>
              <a:t>)</a:t>
            </a:r>
            <a:r>
              <a:rPr lang="ko-KR" altLang="en-US" sz="1800" kern="0" spc="0" dirty="0">
                <a:effectLst/>
                <a:latin typeface="+mn-ea"/>
              </a:rPr>
              <a:t>아시아</a:t>
            </a:r>
            <a:r>
              <a:rPr lang="en-US" altLang="ko-KR" sz="1800" kern="0" spc="0" dirty="0">
                <a:effectLst/>
                <a:latin typeface="+mn-ea"/>
              </a:rPr>
              <a:t>) </a:t>
            </a:r>
          </a:p>
          <a:p>
            <a:pPr marL="0" indent="0">
              <a:buNone/>
            </a:pPr>
            <a:r>
              <a:rPr lang="ko-KR" altLang="en-US" sz="1800" kern="0" spc="0" dirty="0">
                <a:effectLst/>
                <a:latin typeface="+mn-ea"/>
              </a:rPr>
              <a:t>  </a:t>
            </a:r>
            <a:r>
              <a:rPr lang="en-US" altLang="ko-KR" sz="1800" kern="0" spc="0" dirty="0">
                <a:effectLst/>
                <a:latin typeface="+mn-ea"/>
              </a:rPr>
              <a:t>(3) </a:t>
            </a:r>
            <a:r>
              <a:rPr lang="ko-KR" altLang="en-US" sz="1800" kern="0" spc="0" dirty="0">
                <a:effectLst/>
                <a:latin typeface="+mn-ea"/>
              </a:rPr>
              <a:t>세력균형 외교 하의 핵 강대국 </a:t>
            </a:r>
            <a:endParaRPr lang="en-US" altLang="ko-KR" sz="1800" kern="0" spc="0" dirty="0">
              <a:effectLst/>
              <a:latin typeface="+mn-ea"/>
            </a:endParaRPr>
          </a:p>
          <a:p>
            <a:pPr marL="0" indent="0">
              <a:buNone/>
            </a:pPr>
            <a:r>
              <a:rPr lang="ko-KR" altLang="en-US" sz="1800" kern="0" spc="0" dirty="0">
                <a:effectLst/>
                <a:latin typeface="+mn-ea"/>
              </a:rPr>
              <a:t>  </a:t>
            </a:r>
            <a:r>
              <a:rPr lang="en-US" altLang="ko-KR" sz="1800" kern="0" spc="0" dirty="0">
                <a:effectLst/>
                <a:latin typeface="+mn-ea"/>
              </a:rPr>
              <a:t>(4) </a:t>
            </a:r>
            <a:r>
              <a:rPr lang="ko-KR" altLang="en-US" sz="1800" kern="0" spc="0" dirty="0">
                <a:effectLst/>
                <a:latin typeface="+mn-ea"/>
              </a:rPr>
              <a:t>무너지는 발전도상국</a:t>
            </a:r>
            <a:r>
              <a:rPr lang="en-US" altLang="ko-KR" sz="1800" kern="0" spc="0" dirty="0">
                <a:effectLst/>
                <a:latin typeface="+mn-ea"/>
              </a:rPr>
              <a:t>(</a:t>
            </a:r>
            <a:r>
              <a:rPr lang="ko-KR" altLang="en-US" sz="1800" kern="0" spc="0" dirty="0">
                <a:effectLst/>
                <a:latin typeface="+mn-ea"/>
              </a:rPr>
              <a:t>구 비동맹</a:t>
            </a:r>
            <a:r>
              <a:rPr lang="en-US" altLang="ko-KR" sz="1800" kern="0" spc="0" dirty="0">
                <a:effectLst/>
                <a:latin typeface="+mn-ea"/>
              </a:rPr>
              <a:t>/</a:t>
            </a:r>
            <a:r>
              <a:rPr lang="ko-KR" altLang="en-US" sz="1800" kern="0" spc="0" dirty="0">
                <a:effectLst/>
                <a:latin typeface="+mn-ea"/>
              </a:rPr>
              <a:t>제</a:t>
            </a:r>
            <a:r>
              <a:rPr lang="en-US" altLang="ko-KR" sz="1800" kern="0" spc="0" dirty="0">
                <a:effectLst/>
                <a:latin typeface="+mn-ea"/>
              </a:rPr>
              <a:t>3</a:t>
            </a:r>
            <a:r>
              <a:rPr lang="ko-KR" altLang="en-US" sz="1800" kern="0" spc="0" dirty="0">
                <a:effectLst/>
                <a:latin typeface="+mn-ea"/>
              </a:rPr>
              <a:t>세계</a:t>
            </a:r>
            <a:r>
              <a:rPr lang="en-US" altLang="ko-KR" sz="1800" kern="0" spc="0" dirty="0">
                <a:effectLst/>
                <a:latin typeface="+mn-ea"/>
              </a:rPr>
              <a:t>)</a:t>
            </a:r>
          </a:p>
          <a:p>
            <a:pPr marL="0" indent="0">
              <a:buNone/>
            </a:pPr>
            <a:endParaRPr lang="ko-KR" altLang="en-US" sz="1800" kern="0" spc="0" dirty="0">
              <a:effectLst/>
              <a:latin typeface="+mn-ea"/>
            </a:endParaRPr>
          </a:p>
          <a:p>
            <a:pPr marL="0" indent="0">
              <a:buNone/>
            </a:pPr>
            <a:r>
              <a:rPr lang="en-US" altLang="ko-KR" sz="2200" dirty="0">
                <a:latin typeface="+mn-ea"/>
              </a:rPr>
              <a:t>   -- </a:t>
            </a:r>
            <a:r>
              <a:rPr lang="ko-KR" altLang="en-US" sz="2200" dirty="0">
                <a:latin typeface="+mn-ea"/>
              </a:rPr>
              <a:t>핵 강국과 주변 사이의 갈등</a:t>
            </a:r>
            <a:r>
              <a:rPr lang="en-US" altLang="ko-KR" sz="2200" dirty="0">
                <a:latin typeface="+mn-ea"/>
              </a:rPr>
              <a:t>(3</a:t>
            </a:r>
            <a:r>
              <a:rPr lang="ko-KR" altLang="en-US" sz="2200" dirty="0">
                <a:latin typeface="+mn-ea"/>
              </a:rPr>
              <a:t>과 </a:t>
            </a:r>
            <a:r>
              <a:rPr lang="en-US" altLang="ko-KR" sz="2200" dirty="0">
                <a:latin typeface="+mn-ea"/>
              </a:rPr>
              <a:t>4 </a:t>
            </a:r>
            <a:r>
              <a:rPr lang="ko-KR" altLang="en-US" sz="2200" dirty="0">
                <a:latin typeface="+mn-ea"/>
              </a:rPr>
              <a:t>사이</a:t>
            </a:r>
            <a:r>
              <a:rPr lang="en-US" altLang="ko-KR" sz="2200" dirty="0">
                <a:latin typeface="+mn-ea"/>
              </a:rPr>
              <a:t>)</a:t>
            </a:r>
            <a:r>
              <a:rPr lang="ko-KR" altLang="en-US" sz="2200" dirty="0">
                <a:latin typeface="+mn-ea"/>
              </a:rPr>
              <a:t>이 증폭됨</a:t>
            </a:r>
            <a:r>
              <a:rPr lang="en-US" altLang="ko-KR" sz="2200" dirty="0">
                <a:latin typeface="+mn-ea"/>
              </a:rPr>
              <a:t>: </a:t>
            </a:r>
            <a:r>
              <a:rPr lang="ko-KR" altLang="en-US" sz="2200" dirty="0">
                <a:latin typeface="+mn-ea"/>
              </a:rPr>
              <a:t>전쟁의 임계점이 낮아지고 전쟁의 동시 진행 가능성이 커짐</a:t>
            </a:r>
            <a:r>
              <a:rPr lang="en-US" altLang="ko-KR" sz="2200" dirty="0">
                <a:latin typeface="+mn-ea"/>
              </a:rPr>
              <a:t>. </a:t>
            </a:r>
            <a:r>
              <a:rPr lang="ko-KR" altLang="en-US" sz="2200" dirty="0">
                <a:latin typeface="+mn-ea"/>
              </a:rPr>
              <a:t>반면  </a:t>
            </a:r>
            <a:r>
              <a:rPr lang="en-US" altLang="ko-KR" sz="2200" dirty="0">
                <a:latin typeface="+mn-ea"/>
              </a:rPr>
              <a:t>3 </a:t>
            </a:r>
            <a:r>
              <a:rPr lang="ko-KR" altLang="en-US" sz="2200" dirty="0">
                <a:latin typeface="+mn-ea"/>
              </a:rPr>
              <a:t>사이 또는 </a:t>
            </a:r>
            <a:r>
              <a:rPr lang="en-US" altLang="ko-KR" sz="2200" dirty="0">
                <a:latin typeface="+mn-ea"/>
              </a:rPr>
              <a:t>3</a:t>
            </a:r>
            <a:r>
              <a:rPr lang="ko-KR" altLang="en-US" sz="2200" dirty="0">
                <a:latin typeface="+mn-ea"/>
              </a:rPr>
              <a:t>과 </a:t>
            </a:r>
            <a:r>
              <a:rPr lang="en-US" altLang="ko-KR" sz="2200" dirty="0">
                <a:latin typeface="+mn-ea"/>
              </a:rPr>
              <a:t>1 </a:t>
            </a:r>
            <a:r>
              <a:rPr lang="ko-KR" altLang="en-US" sz="2200" dirty="0">
                <a:latin typeface="+mn-ea"/>
              </a:rPr>
              <a:t>사이의 전쟁 가능성은 매우 낮다</a:t>
            </a:r>
            <a:endParaRPr lang="en-US" altLang="ko-KR" sz="2200" dirty="0">
              <a:latin typeface="+mn-ea"/>
            </a:endParaRPr>
          </a:p>
          <a:p>
            <a:pPr marL="0" indent="0">
              <a:buNone/>
            </a:pPr>
            <a:r>
              <a:rPr lang="en-US" altLang="ko-KR" sz="2200" dirty="0">
                <a:latin typeface="+mn-ea"/>
              </a:rPr>
              <a:t>   </a:t>
            </a:r>
            <a:r>
              <a:rPr lang="en-US" altLang="ko-KR" sz="2200" dirty="0">
                <a:latin typeface="+mn-ea"/>
                <a:sym typeface="Wingdings" panose="05000000000000000000" pitchFamily="2" charset="2"/>
              </a:rPr>
              <a:t></a:t>
            </a:r>
            <a:r>
              <a:rPr lang="en-US" altLang="ko-KR" sz="2200" dirty="0">
                <a:latin typeface="+mn-ea"/>
              </a:rPr>
              <a:t> </a:t>
            </a:r>
            <a:r>
              <a:rPr lang="ko-KR" altLang="en-US" sz="2200" dirty="0">
                <a:latin typeface="+mn-ea"/>
              </a:rPr>
              <a:t>왜 한 세기 전과 달라졌는가</a:t>
            </a:r>
            <a:r>
              <a:rPr lang="en-US" altLang="ko-KR" sz="2200" dirty="0">
                <a:latin typeface="+mn-ea"/>
              </a:rPr>
              <a:t>? </a:t>
            </a:r>
            <a:r>
              <a:rPr lang="ko-KR" altLang="en-US" sz="2200" dirty="0">
                <a:latin typeface="+mn-ea"/>
              </a:rPr>
              <a:t> </a:t>
            </a:r>
            <a:endParaRPr lang="en-US" altLang="ko-KR" sz="2200" dirty="0">
              <a:latin typeface="+mn-ea"/>
            </a:endParaRPr>
          </a:p>
          <a:p>
            <a:pPr marL="0" indent="0">
              <a:buNone/>
            </a:pPr>
            <a:endParaRPr lang="en-US" altLang="ko-KR" sz="2200" dirty="0">
              <a:latin typeface="+mn-ea"/>
            </a:endParaRPr>
          </a:p>
          <a:p>
            <a:pPr marL="0" indent="0">
              <a:buNone/>
            </a:pPr>
            <a:endParaRPr lang="ko-KR" altLang="en-US" sz="2200" dirty="0">
              <a:latin typeface="+mn-ea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17764FB-AE01-BAAC-71DF-D50F3D76D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D38B25A4-EE6F-4858-BB2D-FCD034DF03BB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5790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IX. </a:t>
            </a:r>
            <a:r>
              <a:rPr lang="ko-KR" altLang="en-US" dirty="0"/>
              <a:t>트럼프</a:t>
            </a:r>
            <a:r>
              <a:rPr lang="en-US" altLang="ko-KR" dirty="0"/>
              <a:t>2</a:t>
            </a:r>
            <a:r>
              <a:rPr lang="ko-KR" altLang="en-US" dirty="0"/>
              <a:t>기와 </a:t>
            </a:r>
            <a:r>
              <a:rPr lang="ko-KR" altLang="en-US" dirty="0" err="1"/>
              <a:t>얄타체제</a:t>
            </a:r>
            <a:r>
              <a:rPr lang="ko-KR" altLang="en-US" dirty="0"/>
              <a:t> 해체의 본격화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lvl="0" indent="-457200" fontAlgn="base">
              <a:buAutoNum type="arabicPeriod"/>
            </a:pPr>
            <a:r>
              <a:rPr lang="ko-KR" altLang="en-US" dirty="0">
                <a:effectLst/>
              </a:rPr>
              <a:t>미국 정치사의 중요한 네 번의 전환</a:t>
            </a:r>
            <a:endParaRPr lang="en-US" altLang="ko-KR" dirty="0">
              <a:effectLst/>
            </a:endParaRPr>
          </a:p>
          <a:p>
            <a:pPr marL="0" lvl="0" indent="0" fontAlgn="base">
              <a:buNone/>
            </a:pPr>
            <a:endParaRPr lang="ko-KR" altLang="en-US" dirty="0">
              <a:effectLst/>
            </a:endParaRPr>
          </a:p>
          <a:p>
            <a:pPr marL="324000" indent="0" fontAlgn="base">
              <a:buNone/>
            </a:pPr>
            <a:r>
              <a:rPr lang="ko-KR" altLang="en-US" dirty="0">
                <a:effectLst/>
              </a:rPr>
              <a:t>①</a:t>
            </a:r>
            <a:r>
              <a:rPr lang="en-US" altLang="ko-KR" dirty="0">
                <a:effectLst/>
              </a:rPr>
              <a:t>1861</a:t>
            </a:r>
            <a:r>
              <a:rPr lang="ko-KR" altLang="en-US" dirty="0">
                <a:effectLst/>
              </a:rPr>
              <a:t>년 공화당 링컨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유럽의 핵심국가로서 </a:t>
            </a:r>
            <a:r>
              <a:rPr lang="en-US" altLang="ko-KR" dirty="0">
                <a:effectLst/>
              </a:rPr>
              <a:t>National Economy</a:t>
            </a:r>
            <a:r>
              <a:rPr lang="ko-KR" altLang="en-US" dirty="0">
                <a:effectLst/>
              </a:rPr>
              <a:t>의 질문 본격화</a:t>
            </a:r>
            <a:r>
              <a:rPr lang="en-US" altLang="ko-KR" dirty="0">
                <a:effectLst/>
              </a:rPr>
              <a:t>) </a:t>
            </a:r>
            <a:endParaRPr lang="ko-KR" altLang="en-US" dirty="0">
              <a:effectLst/>
            </a:endParaRPr>
          </a:p>
          <a:p>
            <a:pPr marL="324000" indent="0" fontAlgn="base">
              <a:buNone/>
            </a:pPr>
            <a:r>
              <a:rPr lang="ko-KR" altLang="en-US" dirty="0">
                <a:effectLst/>
              </a:rPr>
              <a:t>②</a:t>
            </a:r>
            <a:r>
              <a:rPr lang="en-US" altLang="ko-KR" dirty="0">
                <a:effectLst/>
              </a:rPr>
              <a:t>1933</a:t>
            </a:r>
            <a:r>
              <a:rPr lang="ko-KR" altLang="en-US" dirty="0">
                <a:effectLst/>
              </a:rPr>
              <a:t>년 </a:t>
            </a:r>
            <a:r>
              <a:rPr lang="en-US" altLang="ko-KR" dirty="0">
                <a:effectLst/>
              </a:rPr>
              <a:t>FDR </a:t>
            </a:r>
            <a:r>
              <a:rPr lang="ko-KR" altLang="en-US" dirty="0">
                <a:effectLst/>
              </a:rPr>
              <a:t>민주당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글로벌 </a:t>
            </a:r>
            <a:r>
              <a:rPr lang="ko-KR" altLang="en-US" dirty="0" err="1">
                <a:effectLst/>
              </a:rPr>
              <a:t>대전략의</a:t>
            </a:r>
            <a:r>
              <a:rPr lang="ko-KR" altLang="en-US" dirty="0">
                <a:effectLst/>
              </a:rPr>
              <a:t> </a:t>
            </a:r>
            <a:r>
              <a:rPr lang="ko-KR" altLang="en-US" dirty="0" err="1">
                <a:effectLst/>
              </a:rPr>
              <a:t>중심자로서</a:t>
            </a:r>
            <a:r>
              <a:rPr lang="ko-KR" altLang="en-US" dirty="0">
                <a:effectLst/>
              </a:rPr>
              <a:t> 민주당의 국제전략 부상</a:t>
            </a:r>
            <a:r>
              <a:rPr lang="en-US" altLang="ko-KR" dirty="0">
                <a:effectLst/>
              </a:rPr>
              <a:t>) </a:t>
            </a:r>
            <a:endParaRPr lang="ko-KR" altLang="en-US" dirty="0">
              <a:effectLst/>
            </a:endParaRPr>
          </a:p>
          <a:p>
            <a:pPr marL="324000" indent="0" fontAlgn="base">
              <a:buNone/>
            </a:pPr>
            <a:r>
              <a:rPr lang="ko-KR" altLang="en-US" dirty="0">
                <a:effectLst/>
              </a:rPr>
              <a:t>③</a:t>
            </a:r>
            <a:r>
              <a:rPr lang="en-US" altLang="ko-KR" dirty="0">
                <a:effectLst/>
              </a:rPr>
              <a:t>1980</a:t>
            </a:r>
            <a:r>
              <a:rPr lang="ko-KR" altLang="en-US" dirty="0">
                <a:effectLst/>
              </a:rPr>
              <a:t>년 공화당 레이건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미국 경제와 </a:t>
            </a:r>
            <a:r>
              <a:rPr lang="ko-KR" altLang="en-US" dirty="0" err="1">
                <a:effectLst/>
              </a:rPr>
              <a:t>국제전략의</a:t>
            </a:r>
            <a:r>
              <a:rPr lang="ko-KR" altLang="en-US" dirty="0">
                <a:effectLst/>
              </a:rPr>
              <a:t> 어긋남에 대한 대응으로서 긴 </a:t>
            </a:r>
            <a:r>
              <a:rPr lang="ko-KR" altLang="en-US" dirty="0" err="1">
                <a:effectLst/>
              </a:rPr>
              <a:t>네오콘</a:t>
            </a:r>
            <a:r>
              <a:rPr lang="ko-KR" altLang="en-US" dirty="0">
                <a:effectLst/>
              </a:rPr>
              <a:t> </a:t>
            </a:r>
            <a:r>
              <a:rPr lang="ko-KR" altLang="en-US" dirty="0" err="1">
                <a:effectLst/>
              </a:rPr>
              <a:t>부상와</a:t>
            </a:r>
            <a:r>
              <a:rPr lang="ko-KR" altLang="en-US" dirty="0">
                <a:effectLst/>
              </a:rPr>
              <a:t> 신자유주의의 시기</a:t>
            </a:r>
            <a:r>
              <a:rPr lang="en-US" altLang="ko-KR" dirty="0">
                <a:effectLst/>
              </a:rPr>
              <a:t>) </a:t>
            </a:r>
            <a:endParaRPr lang="ko-KR" altLang="en-US" dirty="0">
              <a:effectLst/>
            </a:endParaRPr>
          </a:p>
          <a:p>
            <a:pPr marL="324000" indent="0" fontAlgn="base">
              <a:buNone/>
            </a:pPr>
            <a:r>
              <a:rPr lang="ko-KR" altLang="en-US" dirty="0">
                <a:effectLst/>
              </a:rPr>
              <a:t>④</a:t>
            </a:r>
            <a:r>
              <a:rPr lang="en-US" altLang="ko-KR" dirty="0">
                <a:effectLst/>
              </a:rPr>
              <a:t>2024</a:t>
            </a:r>
            <a:r>
              <a:rPr lang="ko-KR" altLang="en-US" dirty="0">
                <a:effectLst/>
              </a:rPr>
              <a:t>년 공화당의 트럼프</a:t>
            </a:r>
            <a:r>
              <a:rPr lang="en-US" altLang="ko-KR" dirty="0">
                <a:effectLst/>
              </a:rPr>
              <a:t>2</a:t>
            </a:r>
            <a:r>
              <a:rPr lang="ko-KR" altLang="en-US" dirty="0">
                <a:effectLst/>
              </a:rPr>
              <a:t>기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반 </a:t>
            </a:r>
            <a:r>
              <a:rPr lang="ko-KR" altLang="en-US" dirty="0" err="1">
                <a:effectLst/>
              </a:rPr>
              <a:t>네오콘의</a:t>
            </a:r>
            <a:r>
              <a:rPr lang="ko-KR" altLang="en-US" dirty="0">
                <a:effectLst/>
              </a:rPr>
              <a:t> 미국 우선주의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탈 </a:t>
            </a:r>
            <a:r>
              <a:rPr lang="ko-KR" altLang="en-US" dirty="0" err="1">
                <a:effectLst/>
              </a:rPr>
              <a:t>얄타체제의</a:t>
            </a:r>
            <a:r>
              <a:rPr lang="ko-KR" altLang="en-US" dirty="0">
                <a:effectLst/>
              </a:rPr>
              <a:t> 본격 가동</a:t>
            </a:r>
            <a:r>
              <a:rPr lang="en-US" altLang="ko-KR" dirty="0">
                <a:effectLst/>
              </a:rPr>
              <a:t>)</a:t>
            </a:r>
            <a:endParaRPr lang="ko-KR" altLang="en-US" dirty="0">
              <a:effectLst/>
            </a:endParaRPr>
          </a:p>
          <a:p>
            <a:pPr marL="324000" indent="0" fontAlgn="base">
              <a:buNone/>
            </a:pPr>
            <a:r>
              <a:rPr lang="en-US" altLang="ko-KR" dirty="0">
                <a:effectLst/>
              </a:rPr>
              <a:t>--&gt; </a:t>
            </a:r>
            <a:r>
              <a:rPr lang="ko-KR" altLang="en-US" dirty="0">
                <a:effectLst/>
              </a:rPr>
              <a:t>①에서 ③이 </a:t>
            </a:r>
            <a:r>
              <a:rPr lang="ko-KR" altLang="en-US" dirty="0" err="1">
                <a:effectLst/>
              </a:rPr>
              <a:t>얄타체제로</a:t>
            </a:r>
            <a:r>
              <a:rPr lang="ko-KR" altLang="en-US" dirty="0">
                <a:effectLst/>
              </a:rPr>
              <a:t> 가는 길 또는 얄타 체제 틀 안에서 버티기라면 이제는 그 허물기로 전환했음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036833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224951"/>
            <a:ext cx="10353762" cy="4566249"/>
          </a:xfrm>
        </p:spPr>
        <p:txBody>
          <a:bodyPr>
            <a:normAutofit fontScale="92500" lnSpcReduction="10000"/>
          </a:bodyPr>
          <a:lstStyle/>
          <a:p>
            <a:pPr marL="0" lvl="0" indent="0" fontAlgn="base">
              <a:buNone/>
            </a:pPr>
            <a:r>
              <a:rPr lang="en-US" altLang="ko-KR" dirty="0">
                <a:effectLst/>
              </a:rPr>
              <a:t>2. </a:t>
            </a:r>
            <a:r>
              <a:rPr lang="ko-KR" altLang="en-US" dirty="0">
                <a:effectLst/>
              </a:rPr>
              <a:t>미국 정치 이념의 세 갈래</a:t>
            </a:r>
          </a:p>
          <a:p>
            <a:pPr marL="0" indent="0" fontAlgn="base">
              <a:buNone/>
            </a:pPr>
            <a:r>
              <a:rPr lang="ko-KR" altLang="en-US" dirty="0">
                <a:effectLst/>
              </a:rPr>
              <a:t>  ①</a:t>
            </a:r>
            <a:r>
              <a:rPr lang="ko-KR" altLang="en-US" dirty="0" err="1">
                <a:effectLst/>
              </a:rPr>
              <a:t>제퍼슨주의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자유로운 개인의 우위</a:t>
            </a:r>
            <a:r>
              <a:rPr lang="en-US" altLang="ko-KR" dirty="0">
                <a:effectLst/>
              </a:rPr>
              <a:t>) </a:t>
            </a:r>
          </a:p>
          <a:p>
            <a:pPr marL="0" indent="0" fontAlgn="base">
              <a:buNone/>
            </a:pPr>
            <a:r>
              <a:rPr lang="ko-KR" altLang="en-US" dirty="0">
                <a:effectLst/>
              </a:rPr>
              <a:t>  ②해밀턴주의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강한 </a:t>
            </a:r>
            <a:r>
              <a:rPr lang="ko-KR" altLang="en-US" dirty="0" err="1">
                <a:effectLst/>
              </a:rPr>
              <a:t>연방권력의</a:t>
            </a:r>
            <a:r>
              <a:rPr lang="ko-KR" altLang="en-US" dirty="0">
                <a:effectLst/>
              </a:rPr>
              <a:t> 우선성</a:t>
            </a:r>
            <a:r>
              <a:rPr lang="en-US" altLang="ko-KR" dirty="0">
                <a:effectLst/>
              </a:rPr>
              <a:t>) </a:t>
            </a:r>
          </a:p>
          <a:p>
            <a:pPr marL="0" indent="0" fontAlgn="base">
              <a:buNone/>
            </a:pPr>
            <a:r>
              <a:rPr lang="ko-KR" altLang="en-US" dirty="0">
                <a:effectLst/>
              </a:rPr>
              <a:t>  ③</a:t>
            </a:r>
            <a:r>
              <a:rPr lang="ko-KR" altLang="en-US" dirty="0" err="1">
                <a:effectLst/>
              </a:rPr>
              <a:t>잭슨주의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백인 포퓰리즘</a:t>
            </a:r>
            <a:r>
              <a:rPr lang="en-US" altLang="ko-KR" dirty="0">
                <a:effectLst/>
              </a:rPr>
              <a:t>)</a:t>
            </a:r>
            <a:endParaRPr lang="ko-KR" altLang="en-US" dirty="0">
              <a:effectLst/>
            </a:endParaRPr>
          </a:p>
          <a:p>
            <a:pPr marL="0" indent="0" fontAlgn="base">
              <a:buNone/>
            </a:pPr>
            <a:endParaRPr lang="en-US" altLang="ko-KR" dirty="0">
              <a:effectLst/>
            </a:endParaRPr>
          </a:p>
          <a:p>
            <a:pPr marL="0" indent="0" fontAlgn="base">
              <a:buNone/>
            </a:pPr>
            <a:r>
              <a:rPr lang="en-US" altLang="ko-KR" dirty="0">
                <a:effectLst/>
                <a:sym typeface="Wingdings" panose="05000000000000000000" pitchFamily="2" charset="2"/>
              </a:rPr>
              <a:t>  </a:t>
            </a:r>
            <a:r>
              <a:rPr lang="ko-KR" altLang="en-US" dirty="0">
                <a:effectLst/>
              </a:rPr>
              <a:t>앞서 얄타체제는 이 세 조류의 독특한 혼합 특히 </a:t>
            </a:r>
            <a:r>
              <a:rPr lang="en-US" altLang="ko-KR" dirty="0">
                <a:effectLst/>
              </a:rPr>
              <a:t>FDR, </a:t>
            </a:r>
            <a:r>
              <a:rPr lang="ko-KR" altLang="en-US" dirty="0">
                <a:effectLst/>
              </a:rPr>
              <a:t>트럼프는 강하게 </a:t>
            </a:r>
            <a:r>
              <a:rPr lang="ko-KR" altLang="en-US" dirty="0" err="1">
                <a:effectLst/>
              </a:rPr>
              <a:t>잭슨주의로</a:t>
            </a:r>
            <a:r>
              <a:rPr lang="ko-KR" altLang="en-US" dirty="0">
                <a:effectLst/>
              </a:rPr>
              <a:t> 회귀</a:t>
            </a:r>
            <a:endParaRPr lang="en-US" altLang="ko-KR" dirty="0">
              <a:effectLst/>
            </a:endParaRPr>
          </a:p>
          <a:p>
            <a:pPr marL="0" indent="0" fontAlgn="base">
              <a:buNone/>
            </a:pPr>
            <a:endParaRPr lang="en-US" altLang="ko-KR" dirty="0">
              <a:effectLst/>
            </a:endParaRPr>
          </a:p>
          <a:p>
            <a:pPr fontAlgn="base"/>
            <a:r>
              <a:rPr lang="ko-KR" altLang="en-US" dirty="0">
                <a:effectLst/>
              </a:rPr>
              <a:t>매우 독특한 미국적 국민국가 형성 궤적을 반영하는 미국식 자유주의 제도</a:t>
            </a:r>
            <a:endParaRPr lang="en-US" altLang="ko-KR" dirty="0">
              <a:effectLst/>
            </a:endParaRPr>
          </a:p>
          <a:p>
            <a:pPr marL="0" indent="0" fontAlgn="base">
              <a:buNone/>
            </a:pPr>
            <a:r>
              <a:rPr lang="en-US" altLang="ko-KR" dirty="0">
                <a:effectLst/>
              </a:rPr>
              <a:t>  - </a:t>
            </a:r>
            <a:r>
              <a:rPr lang="ko-KR" altLang="en-US" dirty="0">
                <a:effectLst/>
              </a:rPr>
              <a:t>미국식 대통령제</a:t>
            </a:r>
            <a:endParaRPr lang="en-US" altLang="ko-KR" dirty="0">
              <a:effectLst/>
            </a:endParaRPr>
          </a:p>
          <a:p>
            <a:pPr marL="0" indent="0" fontAlgn="base">
              <a:buNone/>
            </a:pPr>
            <a:r>
              <a:rPr lang="ko-KR" altLang="en-US" dirty="0">
                <a:effectLst/>
              </a:rPr>
              <a:t>  </a:t>
            </a:r>
            <a:r>
              <a:rPr lang="en-US" altLang="ko-KR" dirty="0">
                <a:effectLst/>
              </a:rPr>
              <a:t>- </a:t>
            </a:r>
            <a:r>
              <a:rPr lang="ko-KR" altLang="en-US" dirty="0">
                <a:effectLst/>
              </a:rPr>
              <a:t>이른바 </a:t>
            </a:r>
            <a:r>
              <a:rPr lang="en-US" altLang="ko-KR" dirty="0">
                <a:effectLst/>
              </a:rPr>
              <a:t>‘</a:t>
            </a:r>
            <a:r>
              <a:rPr lang="ko-KR" altLang="en-US" dirty="0">
                <a:effectLst/>
              </a:rPr>
              <a:t>삼권분립</a:t>
            </a:r>
            <a:r>
              <a:rPr lang="en-US" altLang="ko-KR" dirty="0">
                <a:effectLst/>
              </a:rPr>
              <a:t>’: </a:t>
            </a:r>
            <a:r>
              <a:rPr lang="ko-KR" altLang="en-US" dirty="0">
                <a:effectLst/>
              </a:rPr>
              <a:t>영국에 어디 삼권분립이 있는가</a:t>
            </a:r>
            <a:r>
              <a:rPr lang="en-US" altLang="ko-KR" dirty="0">
                <a:effectLst/>
              </a:rPr>
              <a:t>? </a:t>
            </a:r>
            <a:r>
              <a:rPr lang="ko-KR" altLang="en-US" dirty="0">
                <a:effectLst/>
              </a:rPr>
              <a:t>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60420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190445"/>
            <a:ext cx="10353762" cy="4600755"/>
          </a:xfrm>
        </p:spPr>
        <p:txBody>
          <a:bodyPr>
            <a:normAutofit/>
          </a:bodyPr>
          <a:lstStyle/>
          <a:p>
            <a:pPr marL="0" lvl="0" indent="0" fontAlgn="base">
              <a:buNone/>
            </a:pPr>
            <a:r>
              <a:rPr lang="en-US" altLang="ko-KR" dirty="0">
                <a:effectLst/>
              </a:rPr>
              <a:t>3. </a:t>
            </a:r>
            <a:r>
              <a:rPr lang="ko-KR" altLang="en-US" dirty="0">
                <a:effectLst/>
              </a:rPr>
              <a:t>트럼프 </a:t>
            </a:r>
            <a:r>
              <a:rPr lang="en-US" altLang="ko-KR" dirty="0">
                <a:effectLst/>
              </a:rPr>
              <a:t>2</a:t>
            </a:r>
            <a:r>
              <a:rPr lang="ko-KR" altLang="en-US" dirty="0">
                <a:effectLst/>
              </a:rPr>
              <a:t>기 관전포인트 세 가지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모순과 </a:t>
            </a:r>
            <a:r>
              <a:rPr lang="ko-KR" altLang="en-US" dirty="0" err="1">
                <a:effectLst/>
              </a:rPr>
              <a:t>하이브리드</a:t>
            </a:r>
            <a:r>
              <a:rPr lang="en-US" altLang="ko-KR" dirty="0">
                <a:effectLst/>
              </a:rPr>
              <a:t>)</a:t>
            </a:r>
          </a:p>
          <a:p>
            <a:pPr lvl="0" fontAlgn="base"/>
            <a:endParaRPr lang="en-US" altLang="ko-KR" dirty="0">
              <a:effectLst/>
            </a:endParaRPr>
          </a:p>
          <a:p>
            <a:pPr marL="0" indent="0" fontAlgn="base">
              <a:buNone/>
            </a:pPr>
            <a:r>
              <a:rPr lang="ko-KR" altLang="en-US" dirty="0">
                <a:effectLst/>
              </a:rPr>
              <a:t>①</a:t>
            </a:r>
            <a:r>
              <a:rPr lang="ko-KR" altLang="en-US" dirty="0" err="1">
                <a:effectLst/>
              </a:rPr>
              <a:t>맷</a:t>
            </a:r>
            <a:r>
              <a:rPr lang="ko-KR" altLang="en-US" dirty="0">
                <a:effectLst/>
              </a:rPr>
              <a:t> 게이츠 법무장관을 상원 </a:t>
            </a:r>
            <a:r>
              <a:rPr lang="ko-KR" altLang="en-US" dirty="0" err="1">
                <a:effectLst/>
              </a:rPr>
              <a:t>휴회시켜</a:t>
            </a:r>
            <a:r>
              <a:rPr lang="ko-KR" altLang="en-US" dirty="0">
                <a:effectLst/>
              </a:rPr>
              <a:t> 통과시킬지 아니면 게이츠만 빼고 통과시킬지</a:t>
            </a:r>
          </a:p>
          <a:p>
            <a:pPr marL="0" indent="0" fontAlgn="base">
              <a:buNone/>
            </a:pPr>
            <a:r>
              <a:rPr lang="en-US" altLang="ko-KR" dirty="0">
                <a:effectLst/>
              </a:rPr>
              <a:t>  (</a:t>
            </a:r>
            <a:r>
              <a:rPr lang="ko-KR" altLang="en-US" dirty="0">
                <a:effectLst/>
              </a:rPr>
              <a:t>어떤 거래의 정치를 전개할지를 보여줌</a:t>
            </a:r>
            <a:r>
              <a:rPr lang="en-US" altLang="ko-KR" dirty="0">
                <a:effectLst/>
              </a:rPr>
              <a:t>) (11</a:t>
            </a:r>
            <a:r>
              <a:rPr lang="ko-KR" altLang="en-US" dirty="0">
                <a:effectLst/>
              </a:rPr>
              <a:t>월 </a:t>
            </a:r>
            <a:r>
              <a:rPr lang="en-US" altLang="ko-KR" dirty="0">
                <a:effectLst/>
              </a:rPr>
              <a:t>22</a:t>
            </a:r>
            <a:r>
              <a:rPr lang="ko-KR" altLang="en-US" dirty="0">
                <a:effectLst/>
              </a:rPr>
              <a:t>일 사퇴했음</a:t>
            </a:r>
            <a:r>
              <a:rPr lang="en-US" altLang="ko-KR" dirty="0">
                <a:effectLst/>
              </a:rPr>
              <a:t>) </a:t>
            </a:r>
          </a:p>
          <a:p>
            <a:pPr marL="0" indent="0" fontAlgn="base">
              <a:buNone/>
            </a:pPr>
            <a:endParaRPr lang="en-US" altLang="ko-KR" dirty="0">
              <a:effectLst/>
            </a:endParaRPr>
          </a:p>
          <a:p>
            <a:pPr marL="0" indent="0" fontAlgn="base">
              <a:buNone/>
            </a:pPr>
            <a:r>
              <a:rPr lang="ko-KR" altLang="en-US" dirty="0">
                <a:effectLst/>
              </a:rPr>
              <a:t>②일론 </a:t>
            </a:r>
            <a:r>
              <a:rPr lang="ko-KR" altLang="en-US" dirty="0" err="1">
                <a:effectLst/>
              </a:rPr>
              <a:t>머스크가</a:t>
            </a:r>
            <a:r>
              <a:rPr lang="ko-KR" altLang="en-US" dirty="0">
                <a:effectLst/>
              </a:rPr>
              <a:t> 진짜 원하는 것은 무엇인지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비즈니스 주도하는 정치란 무엇인지 </a:t>
            </a:r>
            <a:endParaRPr lang="en-US" altLang="ko-KR" dirty="0">
              <a:effectLst/>
            </a:endParaRPr>
          </a:p>
          <a:p>
            <a:pPr marL="0" indent="0" fontAlgn="base">
              <a:buNone/>
            </a:pPr>
            <a:r>
              <a:rPr lang="en-US" altLang="ko-KR" dirty="0">
                <a:effectLst/>
              </a:rPr>
              <a:t>   : </a:t>
            </a:r>
            <a:r>
              <a:rPr lang="ko-KR" altLang="en-US" dirty="0">
                <a:effectLst/>
              </a:rPr>
              <a:t>왜 행정부는 기업처럼 구조적 유연성을 발휘할 수 없는가</a:t>
            </a:r>
            <a:r>
              <a:rPr lang="en-US" altLang="ko-KR" dirty="0">
                <a:effectLst/>
              </a:rPr>
              <a:t>?</a:t>
            </a:r>
          </a:p>
          <a:p>
            <a:pPr marL="0" indent="0" fontAlgn="base">
              <a:buNone/>
            </a:pPr>
            <a:endParaRPr lang="ko-KR" altLang="en-US" dirty="0">
              <a:effectLst/>
            </a:endParaRPr>
          </a:p>
          <a:p>
            <a:pPr marL="0" indent="0" fontAlgn="base">
              <a:buNone/>
            </a:pPr>
            <a:r>
              <a:rPr lang="ko-KR" altLang="en-US" dirty="0">
                <a:effectLst/>
              </a:rPr>
              <a:t>③</a:t>
            </a:r>
            <a:r>
              <a:rPr lang="en-US" altLang="ko-KR" dirty="0">
                <a:effectLst/>
              </a:rPr>
              <a:t>deep state</a:t>
            </a:r>
            <a:r>
              <a:rPr lang="ko-KR" altLang="en-US" dirty="0">
                <a:effectLst/>
              </a:rPr>
              <a:t>를 어떻게 파괴할지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무엇으로 대체할지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 err="1">
                <a:effectLst/>
              </a:rPr>
              <a:t>얄타체제가</a:t>
            </a:r>
            <a:r>
              <a:rPr lang="ko-KR" altLang="en-US" dirty="0">
                <a:effectLst/>
              </a:rPr>
              <a:t> 왜 쟁점인지</a:t>
            </a:r>
            <a:r>
              <a:rPr lang="en-US" altLang="ko-KR" dirty="0">
                <a:effectLst/>
              </a:rPr>
              <a:t>) </a:t>
            </a:r>
            <a:endParaRPr lang="ko-KR" altLang="en-US" dirty="0">
              <a:effectLst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62544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302589"/>
            <a:ext cx="10353762" cy="4488611"/>
          </a:xfrm>
        </p:spPr>
        <p:txBody>
          <a:bodyPr/>
          <a:lstStyle/>
          <a:p>
            <a:pPr marL="457200" indent="-457200" fontAlgn="base">
              <a:buAutoNum type="arabicParenBoth"/>
            </a:pPr>
            <a:r>
              <a:rPr lang="ko-KR" altLang="en-US" dirty="0" err="1">
                <a:effectLst/>
              </a:rPr>
              <a:t>맷</a:t>
            </a:r>
            <a:r>
              <a:rPr lang="ko-KR" altLang="en-US" dirty="0">
                <a:effectLst/>
              </a:rPr>
              <a:t> 게이츠 쟁점 </a:t>
            </a:r>
            <a:endParaRPr lang="en-US" altLang="ko-KR" dirty="0">
              <a:effectLst/>
            </a:endParaRPr>
          </a:p>
          <a:p>
            <a:pPr marL="0" indent="0" fontAlgn="base">
              <a:buNone/>
            </a:pPr>
            <a:endParaRPr lang="ko-KR" altLang="en-US" dirty="0">
              <a:effectLst/>
            </a:endParaRPr>
          </a:p>
          <a:p>
            <a:pPr fontAlgn="base"/>
            <a:r>
              <a:rPr lang="ko-KR" altLang="en-US" dirty="0">
                <a:effectLst/>
              </a:rPr>
              <a:t>①버리는 카드 활용해 밀고 당기기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상대방 약점 </a:t>
            </a:r>
            <a:r>
              <a:rPr lang="ko-KR" altLang="en-US" dirty="0" err="1">
                <a:effectLst/>
              </a:rPr>
              <a:t>파고들기의</a:t>
            </a:r>
            <a:r>
              <a:rPr lang="ko-KR" altLang="en-US" dirty="0">
                <a:effectLst/>
              </a:rPr>
              <a:t> 전략을 보여줌</a:t>
            </a:r>
          </a:p>
          <a:p>
            <a:pPr fontAlgn="base"/>
            <a:r>
              <a:rPr lang="ko-KR" altLang="en-US" dirty="0">
                <a:effectLst/>
              </a:rPr>
              <a:t>②어떻게 공화당 장악하는지</a:t>
            </a:r>
          </a:p>
          <a:p>
            <a:pPr fontAlgn="base"/>
            <a:r>
              <a:rPr lang="ko-KR" altLang="en-US" dirty="0">
                <a:effectLst/>
              </a:rPr>
              <a:t>③내각과 행정부 구조를 왜 경시하는지 목표가 무엇인지</a:t>
            </a:r>
            <a:endParaRPr lang="en-US" altLang="ko-KR" dirty="0">
              <a:effectLst/>
            </a:endParaRPr>
          </a:p>
          <a:p>
            <a:pPr fontAlgn="base"/>
            <a:endParaRPr lang="en-US" altLang="ko-KR" dirty="0">
              <a:effectLst/>
            </a:endParaRPr>
          </a:p>
          <a:p>
            <a:pPr marL="0" indent="0" fontAlgn="base">
              <a:buNone/>
            </a:pPr>
            <a:r>
              <a:rPr lang="en-US" altLang="ko-KR" dirty="0">
                <a:effectLst/>
              </a:rPr>
              <a:t> 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 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부처 수반들의 목표는 무엇인가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? 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세우는 것인가 부수는 것인가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? (“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망치를 든 정치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”?)</a:t>
            </a:r>
          </a:p>
          <a:p>
            <a:pPr marL="0" indent="0" fontAlgn="base">
              <a:buNone/>
            </a:pPr>
            <a:endParaRPr lang="ko-KR" altLang="en-US" dirty="0">
              <a:effectLst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863513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121434"/>
            <a:ext cx="10353762" cy="4669766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dirty="0">
                <a:effectLst/>
              </a:rPr>
              <a:t>(2) </a:t>
            </a:r>
            <a:r>
              <a:rPr lang="ko-KR" altLang="en-US" dirty="0">
                <a:effectLst/>
              </a:rPr>
              <a:t>일론 </a:t>
            </a:r>
            <a:r>
              <a:rPr lang="ko-KR" altLang="en-US" dirty="0" err="1">
                <a:effectLst/>
              </a:rPr>
              <a:t>머스크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 err="1">
                <a:effectLst/>
              </a:rPr>
              <a:t>머스크는</a:t>
            </a:r>
            <a:r>
              <a:rPr lang="ko-KR" altLang="en-US" dirty="0">
                <a:effectLst/>
              </a:rPr>
              <a:t> 무엇을 원하는가</a:t>
            </a:r>
            <a:endParaRPr lang="en-US" altLang="ko-KR" dirty="0">
              <a:effectLst/>
            </a:endParaRPr>
          </a:p>
          <a:p>
            <a:pPr marL="0" indent="0" fontAlgn="base">
              <a:buNone/>
            </a:pPr>
            <a:endParaRPr lang="ko-KR" altLang="en-US" dirty="0">
              <a:effectLst/>
            </a:endParaRPr>
          </a:p>
          <a:p>
            <a:pPr marL="180000" indent="0" fontAlgn="base">
              <a:buNone/>
            </a:pPr>
            <a:r>
              <a:rPr lang="ko-KR" altLang="en-US" dirty="0">
                <a:effectLst/>
              </a:rPr>
              <a:t>①</a:t>
            </a:r>
            <a:r>
              <a:rPr lang="en-US" altLang="ko-KR" dirty="0">
                <a:effectLst/>
              </a:rPr>
              <a:t>IRA</a:t>
            </a:r>
            <a:r>
              <a:rPr lang="ko-KR" altLang="en-US" dirty="0">
                <a:effectLst/>
              </a:rPr>
              <a:t>유지보다 규제철폐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자율주행 자동차 규제 철폐</a:t>
            </a:r>
            <a:r>
              <a:rPr lang="en-US" altLang="ko-KR" dirty="0">
                <a:effectLst/>
              </a:rPr>
              <a:t>. X</a:t>
            </a:r>
            <a:r>
              <a:rPr lang="ko-KR" altLang="en-US" dirty="0">
                <a:effectLst/>
              </a:rPr>
              <a:t>에 대한 규제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스페이스 </a:t>
            </a:r>
            <a:r>
              <a:rPr lang="en-US" altLang="ko-KR" dirty="0">
                <a:effectLst/>
              </a:rPr>
              <a:t>X</a:t>
            </a:r>
            <a:r>
              <a:rPr lang="ko-KR" altLang="en-US" dirty="0">
                <a:effectLst/>
              </a:rPr>
              <a:t>에 대한 규제 </a:t>
            </a:r>
          </a:p>
          <a:p>
            <a:pPr marL="180000" indent="0" fontAlgn="base">
              <a:buNone/>
            </a:pPr>
            <a:r>
              <a:rPr lang="ko-KR" altLang="en-US" dirty="0">
                <a:effectLst/>
              </a:rPr>
              <a:t>②자기 사람을 국방부와 기타 정부 부처의 핵심에 심기</a:t>
            </a:r>
            <a:r>
              <a:rPr lang="en-US" altLang="ko-KR" dirty="0">
                <a:effectLst/>
              </a:rPr>
              <a:t>(FCC </a:t>
            </a:r>
            <a:r>
              <a:rPr lang="ko-KR" altLang="en-US" dirty="0">
                <a:effectLst/>
              </a:rPr>
              <a:t>연방통신위원회</a:t>
            </a:r>
            <a:r>
              <a:rPr lang="en-US" altLang="ko-KR" dirty="0">
                <a:effectLst/>
              </a:rPr>
              <a:t>) </a:t>
            </a:r>
            <a:endParaRPr lang="ko-KR" altLang="en-US" dirty="0">
              <a:effectLst/>
            </a:endParaRPr>
          </a:p>
          <a:p>
            <a:pPr marL="180000" indent="0" fontAlgn="base">
              <a:buNone/>
            </a:pPr>
            <a:r>
              <a:rPr lang="ko-KR" altLang="en-US" dirty="0">
                <a:effectLst/>
              </a:rPr>
              <a:t>③스페이스</a:t>
            </a:r>
            <a:r>
              <a:rPr lang="en-US" altLang="ko-KR" dirty="0">
                <a:effectLst/>
              </a:rPr>
              <a:t>X</a:t>
            </a:r>
            <a:r>
              <a:rPr lang="ko-KR" altLang="en-US" dirty="0">
                <a:effectLst/>
              </a:rPr>
              <a:t>를 미국 주력 산업으로 추진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달 중심을 화성중심으로 바꾸기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그리고 이를 꼭 국내에 한정할 필요 없이 </a:t>
            </a:r>
            <a:r>
              <a:rPr lang="ko-KR" altLang="en-US" dirty="0" err="1">
                <a:effectLst/>
              </a:rPr>
              <a:t>초국적</a:t>
            </a:r>
            <a:r>
              <a:rPr lang="ko-KR" altLang="en-US" dirty="0">
                <a:effectLst/>
              </a:rPr>
              <a:t> 사업으로 확대 가능</a:t>
            </a:r>
          </a:p>
          <a:p>
            <a:pPr marL="180000" indent="0" fontAlgn="base">
              <a:buNone/>
            </a:pPr>
            <a:r>
              <a:rPr lang="ko-KR" altLang="en-US" dirty="0">
                <a:effectLst/>
              </a:rPr>
              <a:t>④더 나아가면 </a:t>
            </a:r>
            <a:r>
              <a:rPr lang="en-US" altLang="ko-KR" dirty="0">
                <a:effectLst/>
              </a:rPr>
              <a:t>NASA</a:t>
            </a:r>
            <a:r>
              <a:rPr lang="ko-KR" altLang="en-US" dirty="0">
                <a:effectLst/>
              </a:rPr>
              <a:t>의 ‘</a:t>
            </a:r>
            <a:r>
              <a:rPr lang="ko-KR" altLang="en-US" dirty="0" err="1">
                <a:effectLst/>
              </a:rPr>
              <a:t>민영화’까지</a:t>
            </a:r>
            <a:r>
              <a:rPr lang="ko-KR" altLang="en-US" dirty="0">
                <a:effectLst/>
              </a:rPr>
              <a:t> 내다볼 수 있음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그리고 그 사업 규모를 확장할 수도 있음</a:t>
            </a:r>
            <a:r>
              <a:rPr lang="en-US" altLang="ko-KR" dirty="0">
                <a:effectLst/>
              </a:rPr>
              <a:t>) </a:t>
            </a:r>
            <a:endParaRPr lang="ko-KR" altLang="en-US" dirty="0">
              <a:effectLst/>
            </a:endParaRPr>
          </a:p>
          <a:p>
            <a:pPr marL="180000" indent="0" fontAlgn="base">
              <a:buNone/>
            </a:pPr>
            <a:r>
              <a:rPr lang="en-US" altLang="ko-KR" dirty="0">
                <a:effectLst/>
              </a:rPr>
              <a:t>--&gt; ‘</a:t>
            </a:r>
            <a:r>
              <a:rPr lang="ko-KR" altLang="en-US" dirty="0">
                <a:effectLst/>
              </a:rPr>
              <a:t>미국적 </a:t>
            </a:r>
            <a:r>
              <a:rPr lang="ko-KR" altLang="en-US" dirty="0" err="1">
                <a:effectLst/>
              </a:rPr>
              <a:t>우위’와</a:t>
            </a:r>
            <a:r>
              <a:rPr lang="ko-KR" altLang="en-US" dirty="0">
                <a:effectLst/>
              </a:rPr>
              <a:t> ‘기업적 </a:t>
            </a:r>
            <a:r>
              <a:rPr lang="ko-KR" altLang="en-US" dirty="0" err="1">
                <a:effectLst/>
              </a:rPr>
              <a:t>우위’의</a:t>
            </a:r>
            <a:r>
              <a:rPr lang="ko-KR" altLang="en-US" dirty="0">
                <a:effectLst/>
              </a:rPr>
              <a:t> 잠정적 충돌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759167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741872"/>
            <a:ext cx="10353762" cy="5049328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en-US" altLang="ko-KR" dirty="0">
                <a:effectLst/>
              </a:rPr>
              <a:t>(3) </a:t>
            </a:r>
            <a:r>
              <a:rPr lang="ko-KR" altLang="en-US" dirty="0">
                <a:effectLst/>
              </a:rPr>
              <a:t>딥 </a:t>
            </a:r>
            <a:r>
              <a:rPr lang="ko-KR" altLang="en-US" dirty="0" err="1">
                <a:effectLst/>
              </a:rPr>
              <a:t>스테이트</a:t>
            </a:r>
            <a:r>
              <a:rPr lang="ko-KR" altLang="en-US" dirty="0">
                <a:effectLst/>
              </a:rPr>
              <a:t> 해체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무엇이 쟁점인가 </a:t>
            </a:r>
            <a:r>
              <a:rPr lang="en-US" altLang="ko-KR" dirty="0">
                <a:effectLst/>
              </a:rPr>
              <a:t>--&gt; </a:t>
            </a:r>
            <a:r>
              <a:rPr lang="ko-KR" altLang="en-US" dirty="0">
                <a:effectLst/>
              </a:rPr>
              <a:t>조금 전문적 영역이지만 기업과 관련해 중요하니 설명하자면</a:t>
            </a:r>
            <a:endParaRPr lang="en-US" altLang="ko-KR" dirty="0">
              <a:effectLst/>
            </a:endParaRPr>
          </a:p>
          <a:p>
            <a:pPr marL="0" indent="0" fontAlgn="base">
              <a:buNone/>
            </a:pPr>
            <a:endParaRPr lang="ko-KR" altLang="en-US" dirty="0">
              <a:effectLst/>
            </a:endParaRPr>
          </a:p>
          <a:p>
            <a:pPr lvl="0" fontAlgn="base"/>
            <a:r>
              <a:rPr lang="ko-KR" altLang="en-US" dirty="0">
                <a:effectLst/>
              </a:rPr>
              <a:t>앞서 기업적 마인드로 행정부 개혁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기업가들은 꿈꿔왔던 것</a:t>
            </a:r>
            <a:r>
              <a:rPr lang="en-US" altLang="ko-KR" dirty="0">
                <a:effectLst/>
              </a:rPr>
              <a:t>)</a:t>
            </a:r>
            <a:endParaRPr lang="ko-KR" altLang="en-US" dirty="0">
              <a:effectLst/>
            </a:endParaRPr>
          </a:p>
          <a:p>
            <a:pPr lvl="0" fontAlgn="base"/>
            <a:r>
              <a:rPr lang="ko-KR" altLang="en-US" dirty="0">
                <a:effectLst/>
              </a:rPr>
              <a:t>근본적으로 ‘</a:t>
            </a:r>
            <a:r>
              <a:rPr lang="ko-KR" altLang="en-US" dirty="0" err="1">
                <a:effectLst/>
              </a:rPr>
              <a:t>법인자본주의’라는</a:t>
            </a:r>
            <a:r>
              <a:rPr lang="ko-KR" altLang="en-US" dirty="0">
                <a:effectLst/>
              </a:rPr>
              <a:t> 현실이 문제가 됨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루스벨트 시기에 형성된 것이고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레이건 시기 위기에 대한 대응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그러나 해결점 찾지 못한 것</a:t>
            </a:r>
            <a:r>
              <a:rPr lang="en-US" altLang="ko-KR" dirty="0">
                <a:effectLst/>
              </a:rPr>
              <a:t>)</a:t>
            </a:r>
            <a:endParaRPr lang="ko-KR" altLang="en-US" dirty="0">
              <a:effectLst/>
            </a:endParaRPr>
          </a:p>
          <a:p>
            <a:pPr lvl="0" fontAlgn="base"/>
            <a:r>
              <a:rPr lang="ko-KR" altLang="en-US" dirty="0">
                <a:effectLst/>
              </a:rPr>
              <a:t>법인자본주의 핵심</a:t>
            </a:r>
          </a:p>
          <a:p>
            <a:pPr lvl="0" fontAlgn="base"/>
            <a:r>
              <a:rPr lang="en-US" altLang="ko-KR" dirty="0">
                <a:effectLst/>
              </a:rPr>
              <a:t>20</a:t>
            </a:r>
            <a:r>
              <a:rPr lang="ko-KR" altLang="en-US" dirty="0">
                <a:effectLst/>
              </a:rPr>
              <a:t>세기 미국 경제 전환의 핵심은 법인 지위 논쟁 있는데</a:t>
            </a:r>
            <a:r>
              <a:rPr lang="en-US" altLang="ko-KR" dirty="0">
                <a:effectLst/>
              </a:rPr>
              <a:t>, corporation</a:t>
            </a:r>
            <a:r>
              <a:rPr lang="ko-KR" altLang="en-US" dirty="0">
                <a:effectLst/>
              </a:rPr>
              <a:t>이 </a:t>
            </a:r>
            <a:r>
              <a:rPr lang="en-US" altLang="ko-KR" dirty="0">
                <a:effectLst/>
              </a:rPr>
              <a:t>legal person</a:t>
            </a:r>
            <a:r>
              <a:rPr lang="ko-KR" altLang="en-US" dirty="0">
                <a:effectLst/>
              </a:rPr>
              <a:t>으로서 법적 개인과 동등한 권리를 행사할 수 있는가 </a:t>
            </a:r>
            <a:r>
              <a:rPr lang="ko-KR" altLang="en-US" dirty="0" err="1">
                <a:effectLst/>
              </a:rPr>
              <a:t>쟁점있음</a:t>
            </a:r>
            <a:r>
              <a:rPr lang="ko-KR" altLang="en-US" dirty="0">
                <a:effectLst/>
              </a:rPr>
              <a:t>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자유주의 전통 미국에서 수용 불가능한 쟁점인데 수용되었음</a:t>
            </a:r>
            <a:r>
              <a:rPr lang="en-US" altLang="ko-KR" dirty="0">
                <a:effectLst/>
              </a:rPr>
              <a:t>)</a:t>
            </a:r>
            <a:endParaRPr lang="ko-KR" altLang="en-US" dirty="0">
              <a:effectLst/>
            </a:endParaRPr>
          </a:p>
          <a:p>
            <a:pPr lvl="0" fontAlgn="base"/>
            <a:r>
              <a:rPr lang="ko-KR" altLang="en-US" dirty="0">
                <a:effectLst/>
              </a:rPr>
              <a:t>연방대법원 판례가 극적으로 전환됨</a:t>
            </a:r>
            <a:r>
              <a:rPr lang="en-US" altLang="ko-KR" dirty="0">
                <a:effectLst/>
              </a:rPr>
              <a:t>: dominium</a:t>
            </a:r>
            <a:r>
              <a:rPr lang="ko-KR" altLang="en-US" dirty="0">
                <a:effectLst/>
              </a:rPr>
              <a:t>에 대한 </a:t>
            </a:r>
            <a:r>
              <a:rPr lang="en-US" altLang="ko-KR" dirty="0">
                <a:effectLst/>
              </a:rPr>
              <a:t>imperium</a:t>
            </a:r>
            <a:r>
              <a:rPr lang="ko-KR" altLang="en-US" dirty="0">
                <a:effectLst/>
              </a:rPr>
              <a:t>의 우위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사권이 공권의 논리에 지배됨</a:t>
            </a:r>
            <a:r>
              <a:rPr lang="en-US" altLang="ko-KR" dirty="0">
                <a:effectLst/>
              </a:rPr>
              <a:t>)</a:t>
            </a:r>
            <a:endParaRPr lang="ko-KR" altLang="en-US" dirty="0">
              <a:effectLst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343057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012166"/>
            <a:ext cx="10353762" cy="4779034"/>
          </a:xfrm>
        </p:spPr>
        <p:txBody>
          <a:bodyPr>
            <a:normAutofit/>
          </a:bodyPr>
          <a:lstStyle/>
          <a:p>
            <a:pPr fontAlgn="base"/>
            <a:r>
              <a:rPr lang="en-US" altLang="ko-KR" dirty="0">
                <a:effectLst/>
              </a:rPr>
              <a:t>--&gt; </a:t>
            </a:r>
            <a:r>
              <a:rPr lang="ko-KR" altLang="en-US" dirty="0">
                <a:effectLst/>
              </a:rPr>
              <a:t>법인을 주 경제행위자로 만들고 법인의 목적을 성장과 동시에 고용에 두고 준 </a:t>
            </a:r>
            <a:r>
              <a:rPr lang="ko-KR" altLang="en-US" dirty="0" err="1">
                <a:effectLst/>
              </a:rPr>
              <a:t>공공체적</a:t>
            </a:r>
            <a:r>
              <a:rPr lang="ko-KR" altLang="en-US" dirty="0">
                <a:effectLst/>
              </a:rPr>
              <a:t> 지위를 부여함 </a:t>
            </a:r>
            <a:r>
              <a:rPr lang="en-US" altLang="ko-KR" dirty="0">
                <a:effectLst/>
              </a:rPr>
              <a:t>--&gt; stakeholder</a:t>
            </a:r>
            <a:r>
              <a:rPr lang="ko-KR" altLang="en-US" dirty="0">
                <a:effectLst/>
              </a:rPr>
              <a:t>라는 사유가 등장함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노사는 이익공동체고 생산성 증가 </a:t>
            </a:r>
            <a:r>
              <a:rPr lang="ko-KR" altLang="en-US" dirty="0" err="1">
                <a:effectLst/>
              </a:rPr>
              <a:t>기여분에</a:t>
            </a:r>
            <a:r>
              <a:rPr lang="ko-KR" altLang="en-US" dirty="0">
                <a:effectLst/>
              </a:rPr>
              <a:t> 대해 노동자의 몫을 인정함</a:t>
            </a:r>
            <a:r>
              <a:rPr lang="en-US" altLang="ko-KR" dirty="0">
                <a:effectLst/>
              </a:rPr>
              <a:t>)--&gt; </a:t>
            </a:r>
            <a:r>
              <a:rPr lang="ko-KR" altLang="en-US" dirty="0">
                <a:effectLst/>
              </a:rPr>
              <a:t>이를 통해 중산층 사회를 달성하고자 함</a:t>
            </a:r>
          </a:p>
          <a:p>
            <a:pPr fontAlgn="base"/>
            <a:r>
              <a:rPr lang="en-US" altLang="ko-KR" dirty="0">
                <a:effectLst/>
              </a:rPr>
              <a:t>--&gt; </a:t>
            </a:r>
            <a:r>
              <a:rPr lang="ko-KR" altLang="en-US" dirty="0">
                <a:effectLst/>
              </a:rPr>
              <a:t>이를 위해 기업에 대한 공적 규제가 중요함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 err="1">
                <a:effectLst/>
              </a:rPr>
              <a:t>재무회계의</a:t>
            </a:r>
            <a:r>
              <a:rPr lang="ko-KR" altLang="en-US" dirty="0">
                <a:effectLst/>
              </a:rPr>
              <a:t> 표준화와 ‘공정거래위원회’ 방식의 관리가 중요함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 err="1">
                <a:effectLst/>
              </a:rPr>
              <a:t>경제검찰의</a:t>
            </a:r>
            <a:r>
              <a:rPr lang="ko-KR" altLang="en-US" dirty="0">
                <a:effectLst/>
              </a:rPr>
              <a:t> 지위가 높아짐</a:t>
            </a:r>
            <a:r>
              <a:rPr lang="en-US" altLang="ko-KR" dirty="0">
                <a:effectLst/>
              </a:rPr>
              <a:t>)</a:t>
            </a:r>
            <a:endParaRPr lang="ko-KR" altLang="en-US" dirty="0">
              <a:effectLst/>
            </a:endParaRPr>
          </a:p>
          <a:p>
            <a:pPr fontAlgn="base"/>
            <a:r>
              <a:rPr lang="en-US" altLang="ko-KR" dirty="0">
                <a:effectLst/>
              </a:rPr>
              <a:t>==&gt; </a:t>
            </a:r>
            <a:r>
              <a:rPr lang="ko-KR" altLang="en-US" dirty="0">
                <a:effectLst/>
              </a:rPr>
              <a:t>트럼프는 </a:t>
            </a:r>
            <a:r>
              <a:rPr lang="en-US" altLang="ko-KR" dirty="0">
                <a:effectLst/>
              </a:rPr>
              <a:t>imperium</a:t>
            </a:r>
            <a:r>
              <a:rPr lang="ko-KR" altLang="en-US" dirty="0">
                <a:effectLst/>
              </a:rPr>
              <a:t>에 대한 </a:t>
            </a:r>
            <a:r>
              <a:rPr lang="en-US" altLang="ko-KR" dirty="0">
                <a:effectLst/>
              </a:rPr>
              <a:t>dominium</a:t>
            </a:r>
            <a:r>
              <a:rPr lang="ko-KR" altLang="en-US" dirty="0">
                <a:effectLst/>
              </a:rPr>
              <a:t>의 우위로 되돌리고자 함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매우 모순적이고 판도라의 상자가 될 수 있음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 err="1">
                <a:effectLst/>
              </a:rPr>
              <a:t>트럼프지지</a:t>
            </a:r>
            <a:r>
              <a:rPr lang="ko-KR" altLang="en-US" dirty="0">
                <a:effectLst/>
              </a:rPr>
              <a:t> 유색인종과 백인 하층의 목소리는 성장의 배분이 없다는 것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금융에는 </a:t>
            </a:r>
            <a:r>
              <a:rPr lang="en-US" altLang="ko-KR" dirty="0">
                <a:effectLst/>
              </a:rPr>
              <a:t>stakeholder</a:t>
            </a:r>
            <a:r>
              <a:rPr lang="ko-KR" altLang="en-US" dirty="0">
                <a:effectLst/>
              </a:rPr>
              <a:t>개념이 없으니까</a:t>
            </a:r>
            <a:r>
              <a:rPr lang="en-US" altLang="ko-KR" dirty="0">
                <a:effectLst/>
              </a:rPr>
              <a:t>) </a:t>
            </a:r>
            <a:r>
              <a:rPr lang="ko-KR" altLang="en-US" dirty="0">
                <a:effectLst/>
              </a:rPr>
              <a:t>어디로 갈 것인가 고민해 보아야 함</a:t>
            </a:r>
            <a:r>
              <a:rPr lang="en-US" altLang="ko-KR" dirty="0">
                <a:effectLst/>
              </a:rPr>
              <a:t>. </a:t>
            </a:r>
            <a:endParaRPr lang="ko-KR" altLang="en-US" dirty="0">
              <a:effectLst/>
            </a:endParaRPr>
          </a:p>
          <a:p>
            <a:pPr lvl="0" fontAlgn="base"/>
            <a:r>
              <a:rPr lang="ko-KR" altLang="en-US" dirty="0">
                <a:effectLst/>
              </a:rPr>
              <a:t>문제는 국제질서가 이 국내 </a:t>
            </a:r>
            <a:r>
              <a:rPr lang="ko-KR" altLang="en-US" dirty="0" err="1">
                <a:effectLst/>
              </a:rPr>
              <a:t>뉴딜적</a:t>
            </a:r>
            <a:r>
              <a:rPr lang="ko-KR" altLang="en-US" dirty="0">
                <a:effectLst/>
              </a:rPr>
              <a:t> 틀 위에 건립된 것이라는 점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055085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167442"/>
            <a:ext cx="10353762" cy="4623758"/>
          </a:xfrm>
        </p:spPr>
        <p:txBody>
          <a:bodyPr>
            <a:normAutofit fontScale="85000" lnSpcReduction="20000"/>
          </a:bodyPr>
          <a:lstStyle/>
          <a:p>
            <a:pPr lvl="0" fontAlgn="base"/>
            <a:r>
              <a:rPr lang="ko-KR" altLang="en-US" dirty="0">
                <a:effectLst/>
              </a:rPr>
              <a:t>파괴 이후</a:t>
            </a:r>
          </a:p>
          <a:p>
            <a:pPr lvl="0" fontAlgn="base"/>
            <a:r>
              <a:rPr lang="ko-KR" altLang="en-US" dirty="0">
                <a:effectLst/>
              </a:rPr>
              <a:t>파괴는 </a:t>
            </a:r>
            <a:r>
              <a:rPr lang="ko-KR" altLang="en-US" dirty="0" err="1">
                <a:effectLst/>
              </a:rPr>
              <a:t>분명해짐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워싱턴 </a:t>
            </a:r>
            <a:r>
              <a:rPr lang="en-US" altLang="ko-KR" dirty="0">
                <a:effectLst/>
              </a:rPr>
              <a:t>D.C.</a:t>
            </a:r>
            <a:r>
              <a:rPr lang="ko-KR" altLang="en-US" dirty="0">
                <a:effectLst/>
              </a:rPr>
              <a:t>가 아니라 마러라고에서 행정부 운영 가능</a:t>
            </a:r>
          </a:p>
          <a:p>
            <a:pPr lvl="0" fontAlgn="base"/>
            <a:r>
              <a:rPr lang="ko-KR" altLang="en-US" dirty="0">
                <a:effectLst/>
              </a:rPr>
              <a:t>기업은 탄력성 있게 </a:t>
            </a:r>
            <a:r>
              <a:rPr lang="ko-KR" altLang="en-US" dirty="0" err="1">
                <a:effectLst/>
              </a:rPr>
              <a:t>조직가동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행정부도 그렇게 할 수 있을 것으로 보임</a:t>
            </a:r>
            <a:r>
              <a:rPr lang="en-US" altLang="ko-KR" dirty="0">
                <a:effectLst/>
              </a:rPr>
              <a:t>.</a:t>
            </a:r>
            <a:endParaRPr lang="ko-KR" altLang="en-US" dirty="0">
              <a:effectLst/>
            </a:endParaRPr>
          </a:p>
          <a:p>
            <a:pPr lvl="0" fontAlgn="base"/>
            <a:r>
              <a:rPr lang="ko-KR" altLang="en-US" dirty="0">
                <a:effectLst/>
              </a:rPr>
              <a:t>그러나 결과는 위험함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보이지 않았던 문제들의 폭발을 가져옴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다른 조직의 논리를 대체하기 어려움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트럼프와 </a:t>
            </a:r>
            <a:r>
              <a:rPr lang="ko-KR" altLang="en-US" dirty="0" err="1">
                <a:effectLst/>
              </a:rPr>
              <a:t>머스크의</a:t>
            </a:r>
            <a:r>
              <a:rPr lang="ko-KR" altLang="en-US" dirty="0">
                <a:effectLst/>
              </a:rPr>
              <a:t> 모순도 커짐</a:t>
            </a:r>
            <a:r>
              <a:rPr lang="en-US" altLang="ko-KR" dirty="0">
                <a:effectLst/>
              </a:rPr>
              <a:t>)</a:t>
            </a:r>
            <a:endParaRPr lang="ko-KR" altLang="en-US" dirty="0">
              <a:effectLst/>
            </a:endParaRPr>
          </a:p>
          <a:p>
            <a:pPr lvl="0" fontAlgn="base"/>
            <a:r>
              <a:rPr lang="ko-KR" altLang="en-US" dirty="0">
                <a:effectLst/>
              </a:rPr>
              <a:t>트럼프가 파괴한 곳 위에 어떤 질서가 </a:t>
            </a:r>
            <a:r>
              <a:rPr lang="en-US" altLang="ko-KR" dirty="0">
                <a:effectLst/>
              </a:rPr>
              <a:t>?: </a:t>
            </a:r>
            <a:r>
              <a:rPr lang="ko-KR" altLang="en-US" dirty="0">
                <a:effectLst/>
              </a:rPr>
              <a:t>부통령 </a:t>
            </a:r>
            <a:r>
              <a:rPr lang="ko-KR" altLang="en-US" dirty="0" err="1">
                <a:effectLst/>
              </a:rPr>
              <a:t>밴스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트럼프 주니어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 err="1">
                <a:effectLst/>
              </a:rPr>
              <a:t>드샌티스가</a:t>
            </a:r>
            <a:r>
              <a:rPr lang="ko-KR" altLang="en-US" dirty="0">
                <a:effectLst/>
              </a:rPr>
              <a:t> 다음에 등장해 어떤 질서를 만들어갈지</a:t>
            </a:r>
            <a:r>
              <a:rPr lang="en-US" altLang="ko-KR" dirty="0">
                <a:effectLst/>
              </a:rPr>
              <a:t>. </a:t>
            </a:r>
          </a:p>
          <a:p>
            <a:pPr marL="0" lvl="0" indent="0" fontAlgn="base">
              <a:buNone/>
            </a:pPr>
            <a:endParaRPr lang="en-US" altLang="ko-KR" dirty="0">
              <a:effectLst/>
            </a:endParaRPr>
          </a:p>
          <a:p>
            <a:pPr lvl="0" fontAlgn="base">
              <a:buFont typeface="Wingdings" panose="05000000000000000000" pitchFamily="2" charset="2"/>
              <a:buChar char="à"/>
            </a:pPr>
            <a:r>
              <a:rPr lang="ko-KR" altLang="en-US" dirty="0">
                <a:effectLst/>
                <a:sym typeface="Wingdings" panose="05000000000000000000" pitchFamily="2" charset="2"/>
              </a:rPr>
              <a:t>이 얄타체제의 해체 이후 세계는 대체 무엇인가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?</a:t>
            </a:r>
          </a:p>
          <a:p>
            <a:pPr marL="0" lvl="0" indent="0" fontAlgn="base">
              <a:buNone/>
            </a:pPr>
            <a:r>
              <a:rPr lang="en-US" altLang="ko-KR" dirty="0">
                <a:effectLst/>
                <a:sym typeface="Wingdings" panose="05000000000000000000" pitchFamily="2" charset="2"/>
              </a:rPr>
              <a:t>  : 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단지 또 다른 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‘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자본주의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’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라고 말하는 것은 도움되지 않음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.</a:t>
            </a:r>
          </a:p>
          <a:p>
            <a:pPr marL="0" lvl="0" indent="0" fontAlgn="base">
              <a:buNone/>
            </a:pPr>
            <a:r>
              <a:rPr lang="ko-KR" altLang="en-US" dirty="0">
                <a:effectLst/>
                <a:sym typeface="Wingdings" panose="05000000000000000000" pitchFamily="2" charset="2"/>
              </a:rPr>
              <a:t>    어떤 </a:t>
            </a:r>
            <a:r>
              <a:rPr lang="ko-KR" altLang="en-US" dirty="0" err="1">
                <a:effectLst/>
                <a:sym typeface="Wingdings" panose="05000000000000000000" pitchFamily="2" charset="2"/>
              </a:rPr>
              <a:t>국가간체계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 질서인지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, 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그것은 얄타체제하의 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‘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자유주의 제도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’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를 어떻게 대체하고 어떤 세계적 위기를 내장하는지를 살펴야 함 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(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역사적 자본주의에서 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‘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역사적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’ 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함의의 핵심에는 그것이 서있는 </a:t>
            </a:r>
            <a:r>
              <a:rPr lang="ko-KR" altLang="en-US" dirty="0" err="1">
                <a:effectLst/>
                <a:sym typeface="Wingdings" panose="05000000000000000000" pitchFamily="2" charset="2"/>
              </a:rPr>
              <a:t>국가간체계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 질서의 독특성이 있음을 이해해야 함</a:t>
            </a:r>
            <a:r>
              <a:rPr lang="en-US" altLang="ko-KR" dirty="0">
                <a:effectLst/>
                <a:sym typeface="Wingdings" panose="05000000000000000000" pitchFamily="2" charset="2"/>
              </a:rPr>
              <a:t>)</a:t>
            </a:r>
            <a:r>
              <a:rPr lang="ko-KR" altLang="en-US" dirty="0">
                <a:effectLst/>
                <a:sym typeface="Wingdings" panose="05000000000000000000" pitchFamily="2" charset="2"/>
              </a:rPr>
              <a:t> </a:t>
            </a:r>
            <a:endParaRPr lang="ko-KR" altLang="en-US" dirty="0">
              <a:effectLst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9726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68C649-A99D-9267-080B-35EB873A0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2102679"/>
            <a:ext cx="10353761" cy="1326321"/>
          </a:xfrm>
        </p:spPr>
        <p:txBody>
          <a:bodyPr>
            <a:normAutofit/>
          </a:bodyPr>
          <a:lstStyle/>
          <a:p>
            <a:r>
              <a:rPr lang="en-US" altLang="ko-KR" sz="4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X. </a:t>
            </a:r>
            <a:r>
              <a:rPr lang="ko-KR" altLang="en-US" sz="4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김정은 시대 한반도 핵 위기</a:t>
            </a:r>
            <a:r>
              <a:rPr lang="ko-KR" altLang="en-US" sz="4000" kern="0" spc="0" dirty="0">
                <a:effectLst/>
                <a:latin typeface="함초롬바탕" panose="02030604000101010101" pitchFamily="18" charset="-127"/>
              </a:rPr>
              <a:t/>
            </a:r>
            <a:br>
              <a:rPr lang="ko-KR" altLang="en-US" sz="4000" kern="0" spc="0" dirty="0">
                <a:effectLst/>
                <a:latin typeface="함초롬바탕" panose="02030604000101010101" pitchFamily="18" charset="-127"/>
              </a:rPr>
            </a:br>
            <a:endParaRPr lang="ko-KR" altLang="en-US" sz="4000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781BC5D-90B6-4E4B-B6B5-BEADC0E39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446557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F7D7EE-6BDA-9D39-ABB5-D2B905F53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623299"/>
          </a:xfrm>
        </p:spPr>
        <p:txBody>
          <a:bodyPr>
            <a:normAutofit fontScale="90000"/>
          </a:bodyPr>
          <a:lstStyle/>
          <a:p>
            <a:r>
              <a:rPr lang="en-US" altLang="ko-KR" sz="2800" kern="0" spc="0" dirty="0">
                <a:effectLst/>
                <a:latin typeface="+mj-ea"/>
              </a:rPr>
              <a:t>1. </a:t>
            </a:r>
            <a:r>
              <a:rPr lang="ko-KR" altLang="en-US" sz="2800" kern="0" spc="0" dirty="0">
                <a:effectLst/>
                <a:latin typeface="+mj-ea"/>
              </a:rPr>
              <a:t>병진노선의 완성에 기반한</a:t>
            </a:r>
            <a:r>
              <a:rPr lang="en-US" altLang="ko-KR" sz="2800" kern="0" spc="0" dirty="0">
                <a:effectLst/>
                <a:latin typeface="+mj-ea"/>
              </a:rPr>
              <a:t> ‘</a:t>
            </a:r>
            <a:r>
              <a:rPr lang="ko-KR" altLang="en-US" sz="2800" kern="0" spc="0" dirty="0">
                <a:effectLst/>
                <a:latin typeface="+mj-ea"/>
              </a:rPr>
              <a:t>새로운 전략적 노선’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+mj-ea"/>
              </a:rPr>
              <a:t/>
            </a: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+mj-ea"/>
              </a:rPr>
            </a:br>
            <a:endParaRPr lang="ko-KR" altLang="en-US" dirty="0">
              <a:latin typeface="+mj-ea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0EFEB67-ED0E-412D-4B75-4316FEB27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345915"/>
            <a:ext cx="10353762" cy="4633645"/>
          </a:xfrm>
        </p:spPr>
        <p:txBody>
          <a:bodyPr>
            <a:normAutofit fontScale="925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+mn-ea"/>
              </a:rPr>
              <a:t>(1) 2018</a:t>
            </a:r>
            <a:r>
              <a:rPr lang="ko-KR" altLang="en-US" sz="1800" kern="0" spc="0" dirty="0">
                <a:effectLst/>
                <a:latin typeface="+mn-ea"/>
              </a:rPr>
              <a:t>년 </a:t>
            </a:r>
            <a:r>
              <a:rPr lang="en-US" altLang="ko-KR" sz="1800" kern="0" spc="0" dirty="0">
                <a:effectLst/>
                <a:latin typeface="+mn-ea"/>
              </a:rPr>
              <a:t>4</a:t>
            </a:r>
            <a:r>
              <a:rPr lang="ko-KR" altLang="en-US" sz="1800" kern="0" spc="0" dirty="0">
                <a:effectLst/>
                <a:latin typeface="+mn-ea"/>
              </a:rPr>
              <a:t>월 ‘새로운 전략적 노선’ 선포</a:t>
            </a: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+mn-ea"/>
              </a:rPr>
              <a:t>- </a:t>
            </a:r>
            <a:r>
              <a:rPr lang="ko-KR" altLang="en-US" sz="1800" kern="0" spc="0" dirty="0">
                <a:effectLst/>
                <a:latin typeface="+mn-ea"/>
              </a:rPr>
              <a:t>경제건설</a:t>
            </a:r>
            <a:r>
              <a:rPr lang="en-US" altLang="ko-KR" sz="1800" kern="0" spc="0" dirty="0">
                <a:effectLst/>
                <a:latin typeface="+mn-ea"/>
              </a:rPr>
              <a:t>·</a:t>
            </a:r>
            <a:r>
              <a:rPr lang="ko-KR" altLang="en-US" sz="1800" kern="0" spc="0" dirty="0" err="1">
                <a:effectLst/>
                <a:latin typeface="+mn-ea"/>
              </a:rPr>
              <a:t>핵무력</a:t>
            </a:r>
            <a:r>
              <a:rPr lang="ko-KR" altLang="en-US" sz="1800" kern="0" spc="0" dirty="0">
                <a:effectLst/>
                <a:latin typeface="+mn-ea"/>
              </a:rPr>
              <a:t> 병진노선 ‘승리’ </a:t>
            </a:r>
            <a:r>
              <a:rPr lang="ko-KR" altLang="en-US" sz="1800" kern="0" spc="0" dirty="0" err="1">
                <a:effectLst/>
                <a:latin typeface="+mn-ea"/>
              </a:rPr>
              <a:t>자평을</a:t>
            </a:r>
            <a:r>
              <a:rPr lang="ko-KR" altLang="en-US" sz="1800" kern="0" spc="0" dirty="0">
                <a:effectLst/>
                <a:latin typeface="+mn-ea"/>
              </a:rPr>
              <a:t> 바탕으로 함</a:t>
            </a: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+mn-ea"/>
              </a:rPr>
              <a:t>   : </a:t>
            </a:r>
            <a:r>
              <a:rPr lang="ko-KR" altLang="en-US" sz="1800" kern="0" spc="0" dirty="0">
                <a:effectLst/>
                <a:latin typeface="+mn-ea"/>
              </a:rPr>
              <a:t>①직업적 군 영향력 강화</a:t>
            </a:r>
            <a:r>
              <a:rPr lang="en-US" altLang="ko-KR" sz="1800" kern="0" spc="0" dirty="0">
                <a:effectLst/>
                <a:latin typeface="+mn-ea"/>
              </a:rPr>
              <a:t>(</a:t>
            </a:r>
            <a:r>
              <a:rPr lang="ko-KR" altLang="en-US" sz="1800" kern="0" spc="0" dirty="0" err="1">
                <a:effectLst/>
                <a:latin typeface="+mn-ea"/>
              </a:rPr>
              <a:t>전략군</a:t>
            </a:r>
            <a:r>
              <a:rPr lang="ko-KR" altLang="en-US" sz="1800" kern="0" spc="0" dirty="0">
                <a:effectLst/>
                <a:latin typeface="+mn-ea"/>
              </a:rPr>
              <a:t> 중심</a:t>
            </a:r>
            <a:r>
              <a:rPr lang="en-US" altLang="ko-KR" sz="1800" kern="0" spc="0" dirty="0">
                <a:effectLst/>
                <a:latin typeface="+mn-ea"/>
              </a:rPr>
              <a:t>) 2017</a:t>
            </a:r>
            <a:r>
              <a:rPr lang="ko-KR" altLang="en-US" sz="1800" kern="0" spc="0" dirty="0">
                <a:effectLst/>
                <a:latin typeface="+mn-ea"/>
              </a:rPr>
              <a:t>년 ‘</a:t>
            </a:r>
            <a:r>
              <a:rPr lang="ko-KR" altLang="en-US" sz="1800" kern="0" spc="0" dirty="0" err="1">
                <a:effectLst/>
                <a:latin typeface="+mn-ea"/>
              </a:rPr>
              <a:t>국가핵무력</a:t>
            </a:r>
            <a:r>
              <a:rPr lang="ko-KR" altLang="en-US" sz="1800" kern="0" spc="0" dirty="0">
                <a:effectLst/>
                <a:latin typeface="+mn-ea"/>
              </a:rPr>
              <a:t> 완성’ ②경제건설</a:t>
            </a:r>
            <a:r>
              <a:rPr lang="en-US" altLang="ko-KR" sz="1800" kern="0" spc="0" dirty="0">
                <a:effectLst/>
                <a:latin typeface="+mn-ea"/>
              </a:rPr>
              <a:t>(</a:t>
            </a:r>
            <a:r>
              <a:rPr lang="ko-KR" altLang="en-US" sz="1800" kern="0" spc="0" dirty="0">
                <a:effectLst/>
                <a:latin typeface="+mn-ea"/>
              </a:rPr>
              <a:t>군에 대한 </a:t>
            </a:r>
            <a:r>
              <a:rPr lang="ko-KR" altLang="en-US" sz="1800" kern="0" spc="0" dirty="0" err="1">
                <a:effectLst/>
                <a:latin typeface="+mn-ea"/>
              </a:rPr>
              <a:t>당통제</a:t>
            </a:r>
            <a:r>
              <a:rPr lang="ko-KR" altLang="en-US" sz="1800" kern="0" spc="0" dirty="0">
                <a:effectLst/>
                <a:latin typeface="+mn-ea"/>
              </a:rPr>
              <a:t> 강화와 군 영향력 하락하여 효율적 경제정책과 유연한 대외정책 추진</a:t>
            </a:r>
            <a:r>
              <a:rPr lang="en-US" altLang="ko-KR" sz="1800" kern="0" spc="0" dirty="0">
                <a:effectLst/>
                <a:latin typeface="+mn-ea"/>
              </a:rPr>
              <a:t>) </a:t>
            </a:r>
            <a:r>
              <a:rPr lang="ko-KR" altLang="en-US" sz="1800" kern="0" spc="0" dirty="0">
                <a:effectLst/>
                <a:latin typeface="+mn-ea"/>
              </a:rPr>
              <a:t>　</a:t>
            </a:r>
          </a:p>
          <a:p>
            <a:pPr marR="0" lvl="0" algn="just" fontAlgn="base" latinLnBrk="1">
              <a:lnSpc>
                <a:spcPct val="160000"/>
              </a:lnSpc>
              <a:buFontTx/>
              <a:buChar char="-"/>
            </a:pPr>
            <a:r>
              <a:rPr lang="ko-KR" altLang="en-US" sz="1800" kern="0" spc="0" dirty="0">
                <a:effectLst/>
                <a:latin typeface="+mn-ea"/>
              </a:rPr>
              <a:t>균형</a:t>
            </a:r>
            <a:r>
              <a:rPr lang="en-US" altLang="ko-KR" sz="1800" kern="0" spc="0" dirty="0">
                <a:effectLst/>
                <a:latin typeface="+mn-ea"/>
              </a:rPr>
              <a:t>(balancing: </a:t>
            </a:r>
            <a:r>
              <a:rPr lang="ko-KR" altLang="en-US" sz="1800" kern="0" spc="0" dirty="0">
                <a:effectLst/>
                <a:latin typeface="+mn-ea"/>
              </a:rPr>
              <a:t>내적균형과 외적 균형</a:t>
            </a:r>
            <a:r>
              <a:rPr lang="en-US" altLang="ko-KR" sz="1800" kern="0" spc="0" dirty="0">
                <a:effectLst/>
                <a:latin typeface="+mn-ea"/>
              </a:rPr>
              <a:t>)</a:t>
            </a:r>
            <a:r>
              <a:rPr lang="ko-KR" altLang="en-US" sz="1800" kern="0" spc="0" dirty="0">
                <a:effectLst/>
                <a:latin typeface="+mn-ea"/>
              </a:rPr>
              <a:t>에서 벗어나 본격적 편승</a:t>
            </a:r>
            <a:r>
              <a:rPr lang="en-US" altLang="ko-KR" sz="1800" kern="0" spc="0" dirty="0">
                <a:effectLst/>
                <a:latin typeface="+mn-ea"/>
              </a:rPr>
              <a:t>(</a:t>
            </a:r>
            <a:r>
              <a:rPr lang="en-US" altLang="ko-KR" sz="1800" kern="0" spc="0" dirty="0" err="1">
                <a:effectLst/>
                <a:latin typeface="+mn-ea"/>
              </a:rPr>
              <a:t>bandwagoning</a:t>
            </a:r>
            <a:r>
              <a:rPr lang="en-US" altLang="ko-KR" sz="1800" kern="0" spc="0" dirty="0">
                <a:effectLst/>
                <a:latin typeface="+mn-ea"/>
              </a:rPr>
              <a:t>: </a:t>
            </a:r>
            <a:r>
              <a:rPr lang="ko-KR" altLang="en-US" sz="1800" kern="0" spc="0" dirty="0">
                <a:effectLst/>
                <a:latin typeface="+mn-ea"/>
              </a:rPr>
              <a:t>전형적 편승과 갈등적 편승</a:t>
            </a:r>
            <a:r>
              <a:rPr lang="en-US" altLang="ko-KR" sz="1800" kern="0" spc="0" dirty="0">
                <a:effectLst/>
                <a:latin typeface="+mn-ea"/>
              </a:rPr>
              <a:t>)</a:t>
            </a:r>
            <a:r>
              <a:rPr lang="ko-KR" altLang="en-US" sz="1800" kern="0" spc="0" dirty="0">
                <a:effectLst/>
                <a:latin typeface="+mn-ea"/>
              </a:rPr>
              <a:t>으로 전환했던 시도임 </a:t>
            </a:r>
            <a:r>
              <a:rPr lang="en-US" altLang="ko-KR" sz="1800" kern="0" spc="0" dirty="0">
                <a:effectLst/>
                <a:latin typeface="+mn-ea"/>
              </a:rPr>
              <a:t>(</a:t>
            </a:r>
            <a:r>
              <a:rPr lang="ko-KR" altLang="en-US" sz="1800" kern="0" spc="0" dirty="0" err="1">
                <a:effectLst/>
                <a:latin typeface="+mn-ea"/>
              </a:rPr>
              <a:t>안경모</a:t>
            </a:r>
            <a:r>
              <a:rPr lang="en-US" altLang="ko-KR" sz="1800" kern="0" spc="0" dirty="0">
                <a:effectLst/>
                <a:latin typeface="+mn-ea"/>
              </a:rPr>
              <a:t>, 169)</a:t>
            </a: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ko-KR" altLang="en-US" sz="1800" kern="0" spc="0" dirty="0">
              <a:effectLst/>
              <a:latin typeface="+mn-ea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+mn-ea"/>
              </a:rPr>
              <a:t> </a:t>
            </a:r>
            <a:r>
              <a:rPr lang="en-US" altLang="ko-KR" sz="1800" kern="0" spc="0" dirty="0">
                <a:effectLst/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800" kern="0" spc="0" dirty="0">
                <a:effectLst/>
                <a:latin typeface="+mn-ea"/>
              </a:rPr>
              <a:t>병진노선의 </a:t>
            </a:r>
            <a:r>
              <a:rPr lang="en-US" altLang="ko-KR" sz="1800" kern="0" spc="0" dirty="0">
                <a:effectLst/>
                <a:latin typeface="+mn-ea"/>
              </a:rPr>
              <a:t>2013-2017</a:t>
            </a:r>
            <a:r>
              <a:rPr lang="ko-KR" altLang="en-US" sz="1800" kern="0" spc="0" dirty="0">
                <a:effectLst/>
                <a:latin typeface="+mn-ea"/>
              </a:rPr>
              <a:t>년은 내적 균형전략이 전면화</a:t>
            </a:r>
            <a:r>
              <a:rPr lang="en-US" altLang="ko-KR" sz="1800" kern="0" spc="0" dirty="0">
                <a:effectLst/>
                <a:latin typeface="+mn-ea"/>
              </a:rPr>
              <a:t>. 2018</a:t>
            </a:r>
            <a:r>
              <a:rPr lang="ko-KR" altLang="en-US" sz="1800" kern="0" spc="0" dirty="0">
                <a:effectLst/>
                <a:latin typeface="+mn-ea"/>
              </a:rPr>
              <a:t>년 편승전략으로 </a:t>
            </a:r>
            <a:r>
              <a:rPr lang="ko-KR" altLang="en-US" sz="1800" kern="0" spc="0" dirty="0" err="1">
                <a:effectLst/>
                <a:latin typeface="+mn-ea"/>
              </a:rPr>
              <a:t>재전환</a:t>
            </a:r>
            <a:endParaRPr lang="ko-KR" altLang="en-US" sz="1800" kern="0" spc="0" dirty="0">
              <a:effectLst/>
              <a:latin typeface="+mn-ea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+mn-ea"/>
              </a:rPr>
              <a:t>- </a:t>
            </a:r>
            <a:r>
              <a:rPr lang="ko-KR" altLang="en-US" sz="1800" kern="0" spc="0" dirty="0">
                <a:effectLst/>
                <a:latin typeface="+mn-ea"/>
              </a:rPr>
              <a:t>“세계의 비핵화가 실현되기 전에는 </a:t>
            </a:r>
            <a:r>
              <a:rPr lang="ko-KR" altLang="en-US" sz="1800" kern="0" spc="0" dirty="0" err="1">
                <a:effectLst/>
                <a:latin typeface="+mn-ea"/>
              </a:rPr>
              <a:t>조선반도비핵화도</a:t>
            </a:r>
            <a:r>
              <a:rPr lang="ko-KR" altLang="en-US" sz="1800" kern="0" spc="0" dirty="0">
                <a:effectLst/>
                <a:latin typeface="+mn-ea"/>
              </a:rPr>
              <a:t> 불가능하다는 결론”</a:t>
            </a:r>
            <a:r>
              <a:rPr lang="en-US" altLang="ko-KR" sz="1800" kern="0" spc="0" dirty="0">
                <a:effectLst/>
                <a:latin typeface="+mn-ea"/>
              </a:rPr>
              <a:t>(2013</a:t>
            </a:r>
            <a:r>
              <a:rPr lang="ko-KR" altLang="en-US" sz="1800" kern="0" spc="0" dirty="0">
                <a:effectLst/>
                <a:latin typeface="+mn-ea"/>
              </a:rPr>
              <a:t>년</a:t>
            </a:r>
            <a:r>
              <a:rPr lang="en-US" altLang="ko-KR" sz="1800" kern="0" spc="0" dirty="0">
                <a:effectLst/>
                <a:latin typeface="+mn-ea"/>
              </a:rPr>
              <a:t>)</a:t>
            </a:r>
            <a:endParaRPr lang="ko-KR" altLang="en-US" sz="1800" kern="0" spc="0" dirty="0">
              <a:effectLst/>
              <a:latin typeface="+mn-ea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+mn-ea"/>
              </a:rPr>
              <a:t>   : 2022</a:t>
            </a:r>
            <a:r>
              <a:rPr lang="ko-KR" altLang="en-US" sz="1800" kern="0" spc="0" dirty="0">
                <a:effectLst/>
                <a:latin typeface="+mn-ea"/>
              </a:rPr>
              <a:t>년에 오면 </a:t>
            </a:r>
            <a:r>
              <a:rPr lang="en-US" altLang="ko-KR" sz="1800" kern="0" spc="0" dirty="0">
                <a:effectLst/>
                <a:latin typeface="+mn-ea"/>
              </a:rPr>
              <a:t>‘</a:t>
            </a:r>
            <a:r>
              <a:rPr lang="ko-KR" altLang="en-US" sz="1800" kern="0" spc="0" dirty="0">
                <a:effectLst/>
                <a:latin typeface="+mn-ea"/>
              </a:rPr>
              <a:t>새로운 전략적 노선</a:t>
            </a:r>
            <a:r>
              <a:rPr lang="en-US" altLang="ko-KR" sz="1800" kern="0" spc="0" dirty="0">
                <a:effectLst/>
                <a:latin typeface="+mn-ea"/>
              </a:rPr>
              <a:t>＇</a:t>
            </a:r>
            <a:r>
              <a:rPr lang="ko-KR" altLang="en-US" sz="1800" kern="0" spc="0" dirty="0">
                <a:effectLst/>
                <a:latin typeface="+mn-ea"/>
              </a:rPr>
              <a:t>변경하고 ‘비핵화’ 자체를 삭제하는 방향으로 전환 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7985FD7-53FB-1E7A-9430-83D0D1AFE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618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F933C5D-49B8-BCDA-0952-817E80EF3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902677"/>
            <a:ext cx="4891782" cy="4888523"/>
          </a:xfrm>
        </p:spPr>
        <p:txBody>
          <a:bodyPr>
            <a:normAutofit fontScale="700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새로운 전략적 노선 폐기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두 개의 오판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핵무력이 미국에 상당한 위협이 될 수 있다는 오판을 전제로 하였고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남한이 충분한 중재자가 될 수 있다는 오판에 기반함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이후 이 두 가지 오판을 폐기하면서 김정일 시대도 지우고자 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정면돌파전으로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전환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2019. 12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기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당중앙위원회 전원회의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경제건설 유리한 대외적 환경 위해 목숨처럼 지켜온 존엄 팔 수 없다는 선언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당대회에서 새로운 전략적 노선 완전히 사라짐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“비핵화조치 대 제재해제라는 조미협상 기본주제가 이제는 적대시철회 대 조미협상재개의 틀로 고쳐야 한다고 생각”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(2020. 7. 10.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김여정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성명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년까지 다소 유보를 남겨둠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AC0FCEB-D2C9-93AA-64B8-917906722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CABAFD-A8D8-13C3-50C4-E8E4F1A305BB}"/>
              </a:ext>
            </a:extLst>
          </p:cNvPr>
          <p:cNvSpPr txBox="1"/>
          <p:nvPr/>
        </p:nvSpPr>
        <p:spPr>
          <a:xfrm>
            <a:off x="7013275" y="1035170"/>
            <a:ext cx="469277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(3) 2022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균형전략으로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재전환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이중기준론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①조건부 전술과 관련된 대남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/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대미 압박용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②새로운 전략적 노선 실패로 인한 ‘새로운 길’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즉 군비경쟁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시나리오로서의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병진노선 정당화 목적을 지님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안경모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185)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--&gt; “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핵무력을 최대의 급속한 속도로 더욱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강화발전시키기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위한 조치들을 계속 취해 나갈 것”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김정은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2022.4.26.)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자력갱생을 통한 제재 하 부국강병 추구를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묵표로하는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균형전략으로서의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국가전략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96156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A31982-B258-6F19-5E25-8CEE2F132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09600"/>
            <a:ext cx="10353762" cy="5181600"/>
          </a:xfrm>
        </p:spPr>
        <p:txBody>
          <a:bodyPr/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파국 가능성 증대 </a:t>
            </a: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4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안경모</a:t>
            </a: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①비핵화 프레임 깨고 군축프레임으로 전환을 목표 삼으려 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②미국 본토타격 능력 확보라는 ‘상징적’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레드라인이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사라진 모호한 레드라인 때문에 협상동력 약화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③극단적 실패 경험 때문에 동일한 시도 하기에 국내정치적 부담 생김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④남한 정권 변수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C525708-0DD8-0371-6DC6-AD832B6FA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946921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0A0B55-A1F2-2F6B-CB0C-2278F05BE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1"/>
            <a:ext cx="10353761" cy="982894"/>
          </a:xfrm>
        </p:spPr>
        <p:txBody>
          <a:bodyPr/>
          <a:lstStyle/>
          <a:p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하노이 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노딜과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2019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전환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김정일주의와 확연한 결별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</a:rPr>
              <a:t/>
            </a:r>
            <a:br>
              <a:rPr lang="ko-KR" altLang="en-US" sz="1800" kern="0" spc="0" dirty="0">
                <a:effectLst/>
                <a:latin typeface="함초롬바탕" panose="02030604000101010101" pitchFamily="18" charset="-127"/>
              </a:rPr>
            </a:b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C326821-A682-0DC3-2D07-8253C77217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592495"/>
            <a:ext cx="10153896" cy="4655904"/>
          </a:xfrm>
        </p:spPr>
        <p:txBody>
          <a:bodyPr>
            <a:normAutofit fontScale="92500" lnSpcReduction="20000"/>
          </a:bodyPr>
          <a:lstStyle/>
          <a:p>
            <a:pPr marL="457200" marR="0" indent="-457200" algn="just" fontAlgn="base" latinLnBrk="1">
              <a:lnSpc>
                <a:spcPct val="160000"/>
              </a:lnSpc>
              <a:buAutoNum type="arabicParenBoth"/>
            </a:pPr>
            <a:r>
              <a:rPr lang="ko-KR" altLang="en-US" sz="22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남한패싱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endParaRPr lang="en-US" altLang="ko-KR" sz="22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457200" marR="0" indent="-457200" algn="just" fontAlgn="base" latinLnBrk="1">
              <a:lnSpc>
                <a:spcPct val="160000"/>
              </a:lnSpc>
              <a:buAutoNum type="arabicParenBoth"/>
            </a:pPr>
            <a:endParaRPr lang="ko-KR" altLang="en-US" sz="22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b="1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정욱식</a:t>
            </a:r>
            <a:r>
              <a:rPr lang="ko-KR" altLang="en-US" sz="18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책 󰡔한번도 경험해보지 못한 새로운 북한이 온다󰡕</a:t>
            </a:r>
            <a:endParaRPr lang="ko-KR" altLang="en-US" sz="1800" b="1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하노이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노딜과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김정은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트럼프 친서에서 드러나는 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패싱’의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강력한 요청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년이 중요한 전환점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문재인 정부 초기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년보다 후기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년이 심각한 문제임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하노이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노딜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이후 북한 대응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 공표된 조선로동당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대회 사업총화 보고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김정은 위원장은 “핵 기술을 더욱 고도화해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경량화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전술무기화를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발전”시킨다며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“핵 선제 및 보복 타격 능력을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고도화할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데 대한 목표가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제시됐다”고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말했음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또 “초대형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방사포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신형 전술로켓과 중장거리 순항미사일을 비롯한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첨단핵전술무기들도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연이어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개발했다”고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덧붙임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524651E-E398-D004-4FE2-8670F7E22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940415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274941F-DFB7-7B30-B89A-06BCDBA3C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356189"/>
            <a:ext cx="10353762" cy="4435011"/>
          </a:xfrm>
        </p:spPr>
        <p:txBody>
          <a:bodyPr>
            <a:normAutofit fontScale="92500" lnSpcReduction="20000"/>
          </a:bodyPr>
          <a:lstStyle/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‘국방력 발전 및 무기체계 개발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개년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계획’을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표명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향후 핵전력 강화를 위한 ‘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핵심과업’으로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①전술핵무기 ②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초대형핵탄두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③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극초음속활공비행체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④핵추진잠수함과 수중 및 지상발사 고체연료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ICBM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⑤정찰위성을 들고 이 개발을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2025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말까지 완수하겠다는 목표가 수립되었음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실제로 순서대로 진행됨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2022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월에는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&lt;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핵무력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정책법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&gt;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을 반포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핵무기 또는 대량살상 무기 공격이 “감행됐거나 임박했다고 판단되는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경우”나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국가지도부에 대한 적대세력의 공격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예를 들어 ‘참수작전’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 “감행됐거나 임박했다고 판단되는 경우” 핵무기를 사용할 수 있음을 명시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“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임박했다고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판단”이라는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구절이 들어갔음에 주의할 필요가 있음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핵무기 선 사용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(first-use: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선제사용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가능성을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열어두었기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때문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FA29FA2-FD25-6ECF-DBA3-4510D989E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958866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097B8AC-AD2B-4E5E-CFF2-F041EC416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09600"/>
            <a:ext cx="4736507" cy="5780925"/>
          </a:xfrm>
        </p:spPr>
        <p:txBody>
          <a:bodyPr>
            <a:normAutofit fontScale="92500" lnSpcReduction="10000"/>
          </a:bodyPr>
          <a:lstStyle/>
          <a:p>
            <a:pPr marL="0" marR="0" indent="0" algn="just" fontAlgn="base" latinLnBrk="1">
              <a:lnSpc>
                <a:spcPct val="160000"/>
              </a:lnSpc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(2)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핵무력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방향 전환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 핵전략 특징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①‘응징억제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(punishment deterrence)-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선사용 배제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(no first-use)’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교리로부터 ‘거부억제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(denial deterrence)-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선사용 가능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(first-use)’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교리로 핵전략 교리의 변경이 발생했으며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후자의 원칙하에 양자를 결합한 교리도 운용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가능해졌다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②재래식 전쟁과 핵전쟁의 경계가 낮아지고 평시와 전시를 구분하지 않고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핵벼랑에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설 가능성이 커지면서 실제 전투에서 전술핵을 선제적으로 사용할 수 있는 가능성이 커졌다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330B3D0-83B7-CB9D-6DDF-2E93AA935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7EC32B-3835-05AA-E2A0-0D9490FA5282}"/>
              </a:ext>
            </a:extLst>
          </p:cNvPr>
          <p:cNvSpPr txBox="1"/>
          <p:nvPr/>
        </p:nvSpPr>
        <p:spPr>
          <a:xfrm>
            <a:off x="6541700" y="311351"/>
            <a:ext cx="5003321" cy="6235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③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전략핵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사용 결정권을 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김정은위원장이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장악하고 있다고 하더라도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전술핵의 실전 지휘통제 권한이 현장 지휘관에게 위임되는 변화가 발생하고 있다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전술핵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지휘통제권이 현장에 위임되면 우발적 확전 가능성이 생기면서 재래식 무력에 대한 억제력이 작용될 수 있게 된다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</a:t>
            </a: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④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전술핵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운용에서 비대칭적 확전을 추진하는 ‘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비확전을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위한 확전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(escalate to de-escalate)’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방식은 전략핵에서 미국 본토를 겨냥한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SLBM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을 중심으로 하는 대량의 확증보복 역량의 신속한 발전과 맞물린다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육지에서 발사되는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ICBM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으로는 미국에 대한 확증보복 역량을 충분히 발휘할 수 없다고 느끼기 때문이다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688810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6C56333-295B-B084-57B8-240508CA7B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926123"/>
            <a:ext cx="10353762" cy="4865077"/>
          </a:xfrm>
        </p:spPr>
        <p:txBody>
          <a:bodyPr/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비핀</a:t>
            </a:r>
            <a:r>
              <a:rPr lang="ko-KR" altLang="en-US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나랑의 핵억제이론 </a:t>
            </a:r>
            <a:r>
              <a:rPr lang="en-US" altLang="ko-KR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케네스</a:t>
            </a:r>
            <a:r>
              <a:rPr lang="ko-KR" altLang="en-US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월츠</a:t>
            </a:r>
            <a:r>
              <a:rPr lang="en-US" altLang="ko-KR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/ </a:t>
            </a:r>
            <a:r>
              <a:rPr lang="ko-KR" altLang="en-US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존 </a:t>
            </a:r>
            <a:r>
              <a:rPr lang="ko-KR" altLang="en-US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미어샤이머보다</a:t>
            </a:r>
            <a:r>
              <a:rPr lang="ko-KR" altLang="en-US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더 분명한 논점</a:t>
            </a:r>
            <a:r>
              <a:rPr lang="en-US" altLang="ko-KR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세 유형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①촉매형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en-US" altLang="ko-KR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catalystic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②확증보복형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(assured retaliation),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③비대칭적 확전형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en-US" altLang="ko-KR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asymetrical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escalation)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현 상황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우발적 확전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(inadvertent escalation)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으로 나아갈 확률이 커지는 ‘취약성의 골짜기’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(valley of vulnerability)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의 위험이 커지고 있음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존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미어샤이머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발언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(2023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방한시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한국 핵무장 권고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냉정하게 보아야 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미국 동아시아 전략 입장 변화 가능성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/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한국 독자적 대응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핵무장 포함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02EAEA9-266F-2D4F-B4A3-C56AC5FCC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647339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BEE12D-9EFD-4090-D0BC-4A583FA95A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019908"/>
            <a:ext cx="10353762" cy="4771292"/>
          </a:xfrm>
        </p:spPr>
        <p:txBody>
          <a:bodyPr>
            <a:normAutofit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(3) 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 국가제일주의</a:t>
            </a:r>
            <a:endParaRPr lang="ko-KR" altLang="en-US" sz="24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우리민족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조선민족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제일주의와 차별화하는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우리국가제일주의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출현은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핵심어는 자력갱생과 김정은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우리국가제일주의는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우리수령제일주의와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연결됨 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인민대중제일주의로부터 출발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2021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조선로동당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대회에서 김정일 시대 선군정치 대신해 사회주의 정치의 기본방식으로 승격됨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구갑우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24)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국가핵무력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완성으로부터 출발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 수령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 사상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 제도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 국력 제일이라는 신념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80138FB-C183-94AB-70EB-DF4F886C6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241516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A68E37D-46FF-37C2-3F83-F8AB4FA0FB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224951"/>
            <a:ext cx="10353762" cy="4566249"/>
          </a:xfrm>
        </p:spPr>
        <p:txBody>
          <a:bodyPr>
            <a:normAutofit fontScale="85000" lnSpcReduction="10000"/>
          </a:bodyPr>
          <a:lstStyle/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2018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월부터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우리국가제일주의는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우리민족제일주의와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병기되지 않고 독립적으로 등장함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역사표준인 ‘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시대’를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규정하는 담론 됨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‘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우리국가제일주의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시대’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‘전략국가’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즉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핵국가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의 자력갱생 노선으로 정리됨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 : “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수령이라는 지도자의 존재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온 사회의 김일성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김정일주의화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핵무력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완성 등이 자존의 기반이고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자립적 민족경제 건설과 이를 위한 자력갱생 정신과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자강력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제일주의 등이 번영의 동력이 되고 있다”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이무철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남한과의 특수관계 폐기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2023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당 중앙위원회 제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기 제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전체회의에서 김정은 위원장은 “남북한의 통일을 지향하는 특수관계를 폐기하고 국가간 관계로의 전환을 선언”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2021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조선노동당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차대회에서 조선노동당 규약을 수정해 서문에서 “전국적 범위에서 민족해방민주주의혁명 과업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수행”이라는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문구를 삭제해 ‘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NLPDR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의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혁명통일론’을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조선노동당의 목적에서 삭제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090EA9C-4751-5A10-445F-678F17574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927618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BF45CC-6245-89FB-E8CA-D1A6E8EE3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3147" y="987423"/>
            <a:ext cx="9876688" cy="4697383"/>
          </a:xfrm>
        </p:spPr>
        <p:txBody>
          <a:bodyPr>
            <a:normAutofit fontScale="55000" lnSpcReduction="20000"/>
          </a:bodyPr>
          <a:lstStyle/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대의 대표성 차이</a:t>
            </a:r>
            <a:endParaRPr lang="ko-KR" altLang="en-US" sz="2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①김일성의 주체시대 </a:t>
            </a:r>
            <a:endParaRPr lang="en-US" altLang="ko-KR" sz="2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②김정일의 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시대 </a:t>
            </a:r>
            <a:endParaRPr lang="en-US" altLang="ko-KR" sz="2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③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김정은의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‘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우리국가제일주의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’ 시대</a:t>
            </a:r>
            <a:endParaRPr lang="en-US" altLang="ko-KR" sz="2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</a:p>
          <a:p>
            <a:pPr marR="0" algn="just" fontAlgn="base" latinLnBrk="1">
              <a:lnSpc>
                <a:spcPct val="160000"/>
              </a:lnSpc>
              <a:buFont typeface="Wingdings" panose="05000000000000000000" pitchFamily="2" charset="2"/>
              <a:buChar char="à"/>
            </a:pP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선군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시대와 차별화에 주목해야</a:t>
            </a:r>
            <a:endParaRPr lang="en-US" altLang="ko-KR" sz="2800" kern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  <a:sym typeface="Wingdings" panose="05000000000000000000" pitchFamily="2" charset="2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  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김정은 시대의 핵심은 선대의 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1)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선군정치와 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2)’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우리민족끼리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’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를 폐기하고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① 시기의 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등거리외교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’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방식으로 복귀가 두드러짐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선군시대를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전면적으로 지우기</a:t>
            </a:r>
            <a:endParaRPr lang="en-US" altLang="ko-KR" sz="2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핵심적 차이로서 국방위원회와 국무위원회의 대비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: 1980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년 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6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차당대회 이후 당대회도 중앙위원회 전원회의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, 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정치국 모두 의미 없어짐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. 2016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년 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7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차 당대회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, 2021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년 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8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차당대회와 그 사이시기 중앙위원회 전원회의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, 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정치국 회의 상례화 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(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경제는 내각이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, 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핵무력은 </a:t>
            </a:r>
            <a:r>
              <a:rPr lang="ko-KR" altLang="en-US" sz="2800" kern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테크노크라트가</a:t>
            </a:r>
            <a:r>
              <a:rPr lang="ko-KR" altLang="en-US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담당</a:t>
            </a:r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)</a:t>
            </a:r>
            <a:endParaRPr lang="ko-KR" altLang="en-US" sz="2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02E6ABD-D35E-BC88-5A36-2907C61CF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537048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E07CDD-E089-2DC6-5630-CBC257DFF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307662"/>
            <a:ext cx="10353761" cy="1326321"/>
          </a:xfrm>
        </p:spPr>
        <p:txBody>
          <a:bodyPr>
            <a:normAutofit/>
          </a:bodyPr>
          <a:lstStyle/>
          <a:p>
            <a:r>
              <a:rPr lang="en-US" altLang="ko-KR" sz="2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트럼프 시대 북한의 대응</a:t>
            </a:r>
            <a:endParaRPr lang="ko-KR" altLang="en-US" sz="28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7D30B42-97F7-B0DE-B116-D9E60AE8F0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552755"/>
            <a:ext cx="10353762" cy="4238445"/>
          </a:xfrm>
        </p:spPr>
        <p:txBody>
          <a:bodyPr>
            <a:normAutofit fontScale="62500" lnSpcReduction="20000"/>
          </a:bodyPr>
          <a:lstStyle/>
          <a:p>
            <a:pPr marL="0" marR="0" indent="0" algn="just" fontAlgn="base" latinLnBrk="1">
              <a:lnSpc>
                <a:spcPct val="160000"/>
              </a:lnSpc>
            </a:pP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중국과 북한은 트럼프 당선을 예상하고 맞춰서 준비해왔다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지정학적 함의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트럼프가 셋을 연동해 동시 해결하려 한다면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김정은의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희망이기도 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①푸틴을 중재자로 내세운 북미 정상회담과 핵동결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북한의 대미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전략핵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위험 최소화 통제를 전제로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--&gt;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함의는 남한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패싱이자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중국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패싱임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패싱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때문에 트럼프가 적극적일 수 있음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②이를 통한 러시아의 신뢰 회복을 전제로 한 우크라이나 종전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트럼프가 푸틴을 보증하는 방식으로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algn="just" fontAlgn="base">
              <a:lnSpc>
                <a:spcPct val="160000"/>
              </a:lnSpc>
              <a:buFontTx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전쟁 영토 경계의 책임은 유럽에 떠넘김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이후 유럽의 분쟁은 유럽이 책임지도록 할 것이고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러시아와의 관계 개선도 유럽의 책임임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미국은 우크라이나 버린 것이 아니기 때문</a:t>
            </a: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indent="0" algn="just" fontAlgn="base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③여기서 더 나아가 팔레스타인 전쟁의 종료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준비된 아브라함 협약의 현실화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서안 정착지 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30% 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대산 사막지역 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배로 제공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</a:p>
          <a:p>
            <a:pPr marL="0" indent="0" algn="just" fontAlgn="base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시리아 정권 붕괴와 이란 약화로 조건 마련됨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사우디아라비아와 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UAE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를 통한 보증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가자 지역을 부분 점령도 가능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0A7D763-6ED2-32EC-E249-24CDE128D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64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293983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A39CB8E-681D-CFC5-23A2-D369044A47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483743"/>
            <a:ext cx="10353762" cy="4307457"/>
          </a:xfrm>
        </p:spPr>
        <p:txBody>
          <a:bodyPr>
            <a:normAutofit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</a:t>
            </a:r>
            <a:r>
              <a:rPr lang="ko-KR" altLang="en-US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한국의 방위비분담금 협상에서 강한 압박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미국의 대북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대러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억지력의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대가 요구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북미협상은 전략핵의 현상태 동결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미래핵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종결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현재 핵 감축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과거핵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유지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임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남한을 대상으로 한 전술핵은 협상에서 제외됨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북미 이해관계가 일치할 수 있음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러시아가 북한의 미국 위협을 제어한다는 의미에서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남한에 대한 군사위협이 증가하고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이를 조건으로 방위비 협상에서 강하게 압박 가능함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7577E69-3C76-02D4-6785-FF3700472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65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138022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168304-9794-CBCE-737F-E0A97E4B0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312985"/>
            <a:ext cx="10353762" cy="4478215"/>
          </a:xfrm>
        </p:spPr>
        <p:txBody>
          <a:bodyPr>
            <a:normAutofit fontScale="92500"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군사기술적 함의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①북한 필요 우선순위는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SLBM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기술과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MIRV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라고하는 다탄두 기술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그러나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전략핵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기술 이전 가능성은 거의 없음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트럼프 당선 이후 미국 위협에 투자할 이유 없고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 반발 크고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 신뢰 못함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②현실적 가능성 가장 높은 일순위는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S-400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도입 아닐까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방어용이고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러시아로서도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이득됨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단지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설치뿐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아니라 운용에 개입하고 정보탐지 기지를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전진배치해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중국 배치체계와 통합해 동아시아 전체 방어 가능하면서 북한 제어도 가능하기 때문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(2024. 11.22.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국가안보실장 국회 발언으로 확인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이는 남북 군사력 비대칭성 허무는 새 위기 될 수 있음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다른 측면도 있는데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(2016-19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시기 배치 완료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북한을 연결해 유라시아대륙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MD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체계 완성할 수 있음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북한에 대한 억제라는 다른 함의도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그 외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전술핵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기술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정찰위성 기술을 일부 이전할 수도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91B4D61-5320-A7E9-C284-B0C98F9E3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66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810417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E50D356-3550-57E9-CD46-515391A81B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09600"/>
            <a:ext cx="10353762" cy="5638800"/>
          </a:xfrm>
        </p:spPr>
        <p:txBody>
          <a:bodyPr>
            <a:normAutofit fontScale="85000" lnSpcReduction="20000"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(3)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군사운용적 함의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파병 군대 중 복귀 수가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개여단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규모 된다고 한다면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①향후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위기시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이 부대의 용도가 무엇일지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한국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월남파평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군인들이 이후 어떤 영향 끼쳤을까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?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②군 엘리트 충원과 충성세력 확보에 유리함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선군정치 이후 누적된 승진 불만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그리고 세습되는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성분론에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대한 불만 가능성을 제어하는 통로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(4)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한반도 핵위기의 함의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이중적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①위협 증가와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패싱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②러시아라는 고리 등장으로 긴장 일부 완화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지연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경제적 함의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책에 썼듯이 수출 통로 열리고 석유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천연가스 수입 가능함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러시아를 통해서 북한 제어가 가능한 부분 있음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핵위협이 ‘비대칭적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확전’형에서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촉매형’으로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전환될 가능성 배제할 필요는 없음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러시아에 대한 관여도 중요함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405E139-1664-61F4-D899-461731FF0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70784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13989A-B78A-31A5-4DEB-1459B4C147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078523"/>
            <a:ext cx="10353762" cy="4712677"/>
          </a:xfrm>
        </p:spPr>
        <p:txBody>
          <a:bodyPr>
            <a:normAutofit fontScale="625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연결된 위기와 돌파의 가능성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대만위기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한반도 핵위기 연동 방지에 최대한 노력 필요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미국의 대응 기조 변경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네오콘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대응으로서 현지 책임세력에게 부담 이전 방식이 ①남한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 중재자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②우크라이나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유럽 책임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③팔레스타인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아브라함 협약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으로 추진되면 부담과 가능성의 이중상태가 출현함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en-US" altLang="ko-KR" dirty="0"/>
          </a:p>
          <a:p>
            <a:pPr>
              <a:buFont typeface="Wingdings" panose="05000000000000000000" pitchFamily="2" charset="2"/>
              <a:buChar char="à"/>
            </a:pPr>
            <a:r>
              <a:rPr lang="ko-KR" altLang="en-US" dirty="0">
                <a:sym typeface="Wingdings" panose="05000000000000000000" pitchFamily="2" charset="2"/>
              </a:rPr>
              <a:t>얄타체제 해체가 본격화하면서 </a:t>
            </a:r>
            <a:r>
              <a:rPr lang="en-US" altLang="ko-KR" dirty="0">
                <a:sym typeface="Wingdings" panose="05000000000000000000" pitchFamily="2" charset="2"/>
              </a:rPr>
              <a:t>(“America No.1”</a:t>
            </a:r>
            <a:r>
              <a:rPr lang="ko-KR" altLang="en-US" dirty="0">
                <a:sym typeface="Wingdings" panose="05000000000000000000" pitchFamily="2" charset="2"/>
              </a:rPr>
              <a:t>과 완전히 다른 </a:t>
            </a:r>
            <a:r>
              <a:rPr lang="en-US" altLang="ko-KR" dirty="0">
                <a:sym typeface="Wingdings" panose="05000000000000000000" pitchFamily="2" charset="2"/>
              </a:rPr>
              <a:t>“America First!”)</a:t>
            </a: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1)</a:t>
            </a:r>
            <a:r>
              <a:rPr lang="ko-KR" altLang="en-US" dirty="0">
                <a:sym typeface="Wingdings" panose="05000000000000000000" pitchFamily="2" charset="2"/>
              </a:rPr>
              <a:t>동아시아에서는 미국 </a:t>
            </a:r>
            <a:r>
              <a:rPr lang="ko-KR" altLang="en-US" dirty="0" err="1">
                <a:sym typeface="Wingdings" panose="05000000000000000000" pitchFamily="2" charset="2"/>
              </a:rPr>
              <a:t>개입력</a:t>
            </a:r>
            <a:r>
              <a:rPr lang="ko-KR" altLang="en-US" dirty="0">
                <a:sym typeface="Wingdings" panose="05000000000000000000" pitchFamily="2" charset="2"/>
              </a:rPr>
              <a:t> 약화와 러시아 </a:t>
            </a:r>
            <a:r>
              <a:rPr lang="ko-KR" altLang="en-US" dirty="0" err="1">
                <a:sym typeface="Wingdings" panose="05000000000000000000" pitchFamily="2" charset="2"/>
              </a:rPr>
              <a:t>중재력</a:t>
            </a:r>
            <a:r>
              <a:rPr lang="ko-KR" altLang="en-US" dirty="0">
                <a:sym typeface="Wingdings" panose="05000000000000000000" pitchFamily="2" charset="2"/>
              </a:rPr>
              <a:t> 시험에 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2)</a:t>
            </a:r>
            <a:r>
              <a:rPr lang="ko-KR" altLang="en-US" dirty="0">
                <a:sym typeface="Wingdings" panose="05000000000000000000" pitchFamily="2" charset="2"/>
              </a:rPr>
              <a:t>우크라이나 전쟁 종결과 관련해서는 유럽 </a:t>
            </a:r>
            <a:r>
              <a:rPr lang="en-US" altLang="ko-KR" dirty="0">
                <a:sym typeface="Wingdings" panose="05000000000000000000" pitchFamily="2" charset="2"/>
              </a:rPr>
              <a:t>NATO</a:t>
            </a:r>
            <a:r>
              <a:rPr lang="ko-KR" altLang="en-US" dirty="0">
                <a:sym typeface="Wingdings" panose="05000000000000000000" pitchFamily="2" charset="2"/>
              </a:rPr>
              <a:t>에 관리부담 이전과</a:t>
            </a:r>
            <a:r>
              <a:rPr lang="en-US" altLang="ko-KR" dirty="0">
                <a:sym typeface="Wingdings" panose="05000000000000000000" pitchFamily="2" charset="2"/>
              </a:rPr>
              <a:t>, </a:t>
            </a:r>
            <a:r>
              <a:rPr lang="ko-KR" altLang="en-US" dirty="0">
                <a:sym typeface="Wingdings" panose="05000000000000000000" pitchFamily="2" charset="2"/>
              </a:rPr>
              <a:t>부담과 책임 분담을 둘러싸고 독일 책임론과 위협론의 쟁점이 </a:t>
            </a:r>
            <a:r>
              <a:rPr lang="ko-KR" altLang="en-US" dirty="0" err="1">
                <a:sym typeface="Wingdings" panose="05000000000000000000" pitchFamily="2" charset="2"/>
              </a:rPr>
              <a:t>재부상</a:t>
            </a:r>
            <a:r>
              <a:rPr lang="ko-KR" altLang="en-US" dirty="0">
                <a:sym typeface="Wingdings" panose="05000000000000000000" pitchFamily="2" charset="2"/>
              </a:rPr>
              <a:t> 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독일 </a:t>
            </a:r>
            <a:r>
              <a:rPr lang="en-US" altLang="ko-KR" dirty="0" err="1">
                <a:sym typeface="Wingdings" panose="05000000000000000000" pitchFamily="2" charset="2"/>
              </a:rPr>
              <a:t>AfD</a:t>
            </a:r>
            <a:r>
              <a:rPr lang="ko-KR" altLang="en-US" dirty="0">
                <a:sym typeface="Wingdings" panose="05000000000000000000" pitchFamily="2" charset="2"/>
              </a:rPr>
              <a:t>의 위협</a:t>
            </a:r>
            <a:r>
              <a:rPr lang="en-US" altLang="ko-KR" dirty="0">
                <a:sym typeface="Wingdings" panose="05000000000000000000" pitchFamily="2" charset="2"/>
              </a:rPr>
              <a:t>. </a:t>
            </a:r>
            <a:r>
              <a:rPr lang="ko-KR" altLang="en-US" dirty="0">
                <a:sym typeface="Wingdings" panose="05000000000000000000" pitchFamily="2" charset="2"/>
              </a:rPr>
              <a:t>나치당은 </a:t>
            </a:r>
            <a:r>
              <a:rPr lang="en-US" altLang="ko-KR" dirty="0">
                <a:sym typeface="Wingdings" panose="05000000000000000000" pitchFamily="2" charset="2"/>
              </a:rPr>
              <a:t>1932</a:t>
            </a:r>
            <a:r>
              <a:rPr lang="ko-KR" altLang="en-US" dirty="0">
                <a:sym typeface="Wingdings" panose="05000000000000000000" pitchFamily="2" charset="2"/>
              </a:rPr>
              <a:t>년 </a:t>
            </a:r>
            <a:r>
              <a:rPr lang="en-US" altLang="ko-KR" dirty="0">
                <a:sym typeface="Wingdings" panose="05000000000000000000" pitchFamily="2" charset="2"/>
              </a:rPr>
              <a:t>11</a:t>
            </a:r>
            <a:r>
              <a:rPr lang="ko-KR" altLang="en-US" dirty="0">
                <a:sym typeface="Wingdings" panose="05000000000000000000" pitchFamily="2" charset="2"/>
              </a:rPr>
              <a:t>월 총선에서 </a:t>
            </a:r>
            <a:r>
              <a:rPr lang="en-US" altLang="ko-KR" dirty="0">
                <a:sym typeface="Wingdings" panose="05000000000000000000" pitchFamily="2" charset="2"/>
              </a:rPr>
              <a:t>33.1% </a:t>
            </a:r>
            <a:r>
              <a:rPr lang="ko-KR" altLang="en-US" dirty="0">
                <a:sym typeface="Wingdings" panose="05000000000000000000" pitchFamily="2" charset="2"/>
              </a:rPr>
              <a:t>득표로 집권</a:t>
            </a:r>
            <a:r>
              <a:rPr lang="en-US" altLang="ko-KR" dirty="0">
                <a:sym typeface="Wingdings" panose="05000000000000000000" pitchFamily="2" charset="2"/>
              </a:rPr>
              <a:t>)</a:t>
            </a: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3)</a:t>
            </a:r>
            <a:r>
              <a:rPr lang="ko-KR" altLang="en-US" dirty="0">
                <a:sym typeface="Wingdings" panose="05000000000000000000" pitchFamily="2" charset="2"/>
              </a:rPr>
              <a:t>팔레스타인 문제 해결에서는 아브라함 협정 방식의 추진을 두고 사우디아라비아와 </a:t>
            </a:r>
            <a:r>
              <a:rPr lang="en-US" altLang="ko-KR" dirty="0">
                <a:sym typeface="Wingdings" panose="05000000000000000000" pitchFamily="2" charset="2"/>
              </a:rPr>
              <a:t>UAE</a:t>
            </a:r>
            <a:r>
              <a:rPr lang="ko-KR" altLang="en-US" dirty="0">
                <a:sym typeface="Wingdings" panose="05000000000000000000" pitchFamily="2" charset="2"/>
              </a:rPr>
              <a:t>의 </a:t>
            </a:r>
            <a:r>
              <a:rPr lang="ko-KR" altLang="en-US" dirty="0" err="1">
                <a:sym typeface="Wingdings" panose="05000000000000000000" pitchFamily="2" charset="2"/>
              </a:rPr>
              <a:t>개입력</a:t>
            </a:r>
            <a:r>
              <a:rPr lang="ko-KR" altLang="en-US" dirty="0">
                <a:sym typeface="Wingdings" panose="05000000000000000000" pitchFamily="2" charset="2"/>
              </a:rPr>
              <a:t> 증가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 fontAlgn="base">
              <a:buNone/>
            </a:pPr>
            <a:endParaRPr lang="en-US" altLang="ko-KR" dirty="0">
              <a:effectLst/>
            </a:endParaRPr>
          </a:p>
          <a:p>
            <a:pPr fontAlgn="base">
              <a:buFont typeface="Wingdings" panose="05000000000000000000" pitchFamily="2" charset="2"/>
              <a:buChar char="à"/>
            </a:pPr>
            <a:r>
              <a:rPr lang="ko-KR" altLang="en-US" dirty="0" err="1">
                <a:effectLst/>
              </a:rPr>
              <a:t>맥나마라로부터</a:t>
            </a:r>
            <a:r>
              <a:rPr lang="ko-KR" altLang="en-US" dirty="0">
                <a:effectLst/>
              </a:rPr>
              <a:t> </a:t>
            </a:r>
            <a:r>
              <a:rPr lang="ko-KR" altLang="en-US" dirty="0" err="1">
                <a:effectLst/>
              </a:rPr>
              <a:t>럼스펠트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그리고 </a:t>
            </a:r>
            <a:r>
              <a:rPr lang="ko-KR" altLang="en-US" dirty="0" err="1">
                <a:effectLst/>
              </a:rPr>
              <a:t>아프카니스탄</a:t>
            </a:r>
            <a:r>
              <a:rPr lang="ko-KR" altLang="en-US" dirty="0">
                <a:effectLst/>
              </a:rPr>
              <a:t> 철수까지 이어지는 ‘</a:t>
            </a:r>
            <a:r>
              <a:rPr lang="en-US" altLang="ko-KR" dirty="0">
                <a:effectLst/>
              </a:rPr>
              <a:t>deep state’</a:t>
            </a:r>
            <a:r>
              <a:rPr lang="ko-KR" altLang="en-US" dirty="0">
                <a:effectLst/>
              </a:rPr>
              <a:t>에 대한 반발을 넘어서는 방식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미국 군산복합체가 우리 아버지를 전쟁의 수렁에 빠뜨리려는 음모를 편다는 트럼프 </a:t>
            </a:r>
            <a:r>
              <a:rPr lang="en-US" altLang="ko-KR" dirty="0">
                <a:effectLst/>
              </a:rPr>
              <a:t>Jr.</a:t>
            </a:r>
            <a:r>
              <a:rPr lang="ko-KR" altLang="en-US" dirty="0">
                <a:effectLst/>
              </a:rPr>
              <a:t>의</a:t>
            </a:r>
            <a:r>
              <a:rPr lang="en-US" altLang="ko-KR" dirty="0">
                <a:effectLst/>
              </a:rPr>
              <a:t> </a:t>
            </a:r>
            <a:r>
              <a:rPr lang="ko-KR" altLang="en-US" dirty="0">
                <a:effectLst/>
              </a:rPr>
              <a:t>발언이나 국방 장관 후보 피터 </a:t>
            </a:r>
            <a:r>
              <a:rPr lang="ko-KR" altLang="en-US" dirty="0" err="1">
                <a:effectLst/>
              </a:rPr>
              <a:t>헤그세스의</a:t>
            </a:r>
            <a:r>
              <a:rPr lang="ko-KR" altLang="en-US" dirty="0">
                <a:effectLst/>
              </a:rPr>
              <a:t> 입장</a:t>
            </a:r>
            <a:r>
              <a:rPr lang="en-US" altLang="ko-KR" dirty="0">
                <a:effectLst/>
              </a:rPr>
              <a:t>)</a:t>
            </a:r>
            <a:endParaRPr lang="ko-KR" altLang="en-US" dirty="0">
              <a:effectLst/>
            </a:endParaRPr>
          </a:p>
          <a:p>
            <a:pPr marL="0" indent="0" fontAlgn="base">
              <a:buNone/>
            </a:pPr>
            <a:r>
              <a:rPr lang="en-US" altLang="ko-KR" dirty="0">
                <a:effectLst/>
              </a:rPr>
              <a:t>--&gt; </a:t>
            </a:r>
            <a:r>
              <a:rPr lang="ko-KR" altLang="en-US" dirty="0">
                <a:effectLst/>
              </a:rPr>
              <a:t>문제의 해결은 아니지만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미국으로서는 </a:t>
            </a:r>
            <a:r>
              <a:rPr lang="ko-KR" altLang="en-US" dirty="0" err="1">
                <a:effectLst/>
              </a:rPr>
              <a:t>발뺄</a:t>
            </a:r>
            <a:r>
              <a:rPr lang="ko-KR" altLang="en-US" dirty="0">
                <a:effectLst/>
              </a:rPr>
              <a:t> 수 있는 문제의 해결이며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새로운 구도가 수립되지 않는다면 곧 새로운 분쟁에 진입할 것</a:t>
            </a:r>
          </a:p>
          <a:p>
            <a:pPr marL="0" indent="0">
              <a:buNone/>
            </a:pPr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2747CBB-8415-4303-17C6-399385F98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68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318766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XI. </a:t>
            </a:r>
            <a:r>
              <a:rPr lang="ko-KR" altLang="en-US" dirty="0"/>
              <a:t>트럼프 </a:t>
            </a:r>
            <a:r>
              <a:rPr lang="en-US" altLang="ko-KR" dirty="0"/>
              <a:t>2</a:t>
            </a:r>
            <a:r>
              <a:rPr lang="ko-KR" altLang="en-US" dirty="0"/>
              <a:t>기 중국의 대응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2096063"/>
            <a:ext cx="10353762" cy="3994185"/>
          </a:xfrm>
        </p:spPr>
        <p:txBody>
          <a:bodyPr>
            <a:normAutofit fontScale="70000" lnSpcReduction="20000"/>
          </a:bodyPr>
          <a:lstStyle/>
          <a:p>
            <a:pPr marL="0" lvl="0" indent="0" fontAlgn="base">
              <a:buNone/>
            </a:pPr>
            <a:r>
              <a:rPr lang="en-US" altLang="ko-KR" dirty="0">
                <a:effectLst/>
              </a:rPr>
              <a:t>1. </a:t>
            </a:r>
            <a:r>
              <a:rPr lang="ko-KR" altLang="en-US" dirty="0">
                <a:effectLst/>
              </a:rPr>
              <a:t>중국 문제를 보는 시각의 유동성</a:t>
            </a:r>
          </a:p>
          <a:p>
            <a:pPr lvl="0" fontAlgn="base"/>
            <a:r>
              <a:rPr lang="ko-KR" altLang="en-US" dirty="0">
                <a:effectLst/>
              </a:rPr>
              <a:t>책에서 강조한 중국 위험성은 ‘수세적 </a:t>
            </a:r>
            <a:r>
              <a:rPr lang="ko-KR" altLang="en-US" dirty="0" err="1">
                <a:effectLst/>
              </a:rPr>
              <a:t>예외주의’의</a:t>
            </a:r>
            <a:r>
              <a:rPr lang="ko-KR" altLang="en-US" dirty="0">
                <a:effectLst/>
              </a:rPr>
              <a:t> 정점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올림픽</a:t>
            </a:r>
            <a:r>
              <a:rPr lang="en-US" altLang="ko-KR" dirty="0">
                <a:effectLst/>
              </a:rPr>
              <a:t>, 3</a:t>
            </a:r>
            <a:r>
              <a:rPr lang="ko-KR" altLang="en-US" dirty="0">
                <a:effectLst/>
              </a:rPr>
              <a:t>연임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코로나 돌파 시점 </a:t>
            </a:r>
            <a:r>
              <a:rPr lang="en-US" altLang="ko-KR" dirty="0">
                <a:effectLst/>
              </a:rPr>
              <a:t>--&gt; </a:t>
            </a:r>
            <a:r>
              <a:rPr lang="ko-KR" altLang="en-US" dirty="0" err="1">
                <a:effectLst/>
              </a:rPr>
              <a:t>미중</a:t>
            </a:r>
            <a:r>
              <a:rPr lang="ko-KR" altLang="en-US" dirty="0">
                <a:effectLst/>
              </a:rPr>
              <a:t> 대결이 직접 </a:t>
            </a:r>
            <a:r>
              <a:rPr lang="ko-KR" altLang="en-US" dirty="0" err="1">
                <a:effectLst/>
              </a:rPr>
              <a:t>대만위기로</a:t>
            </a:r>
            <a:endParaRPr lang="ko-KR" altLang="en-US" dirty="0">
              <a:effectLst/>
            </a:endParaRPr>
          </a:p>
          <a:p>
            <a:pPr lvl="0" fontAlgn="base"/>
            <a:r>
              <a:rPr lang="ko-KR" altLang="en-US" dirty="0">
                <a:effectLst/>
              </a:rPr>
              <a:t>중요한 출발점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 err="1">
                <a:effectLst/>
              </a:rPr>
              <a:t>북중러가</a:t>
            </a:r>
            <a:r>
              <a:rPr lang="ko-KR" altLang="en-US" dirty="0">
                <a:effectLst/>
              </a:rPr>
              <a:t> 한 테이블에 앉기는 힘들다</a:t>
            </a:r>
          </a:p>
          <a:p>
            <a:pPr lvl="0" fontAlgn="base"/>
            <a:r>
              <a:rPr lang="ko-KR" altLang="en-US" dirty="0">
                <a:effectLst/>
              </a:rPr>
              <a:t>한반도 위기의 이유이면서도 위기를 벗어날 수 있는 가능성도 거기에 있음</a:t>
            </a:r>
          </a:p>
          <a:p>
            <a:pPr lvl="0" fontAlgn="base"/>
            <a:r>
              <a:rPr lang="ko-KR" altLang="en-US" dirty="0">
                <a:effectLst/>
              </a:rPr>
              <a:t>그래서 대응은 세 </a:t>
            </a:r>
            <a:r>
              <a:rPr lang="ko-KR" altLang="en-US" dirty="0" err="1">
                <a:effectLst/>
              </a:rPr>
              <a:t>축이어야</a:t>
            </a:r>
            <a:r>
              <a:rPr lang="ko-KR" altLang="en-US" dirty="0">
                <a:effectLst/>
              </a:rPr>
              <a:t> 한다고 주장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①한미일 ②한중일 ③동남아와 협력</a:t>
            </a:r>
            <a:endParaRPr lang="en-US" altLang="ko-KR" dirty="0">
              <a:effectLst/>
            </a:endParaRPr>
          </a:p>
          <a:p>
            <a:pPr marL="0" lvl="0" indent="0" fontAlgn="base">
              <a:buNone/>
            </a:pPr>
            <a:endParaRPr lang="ko-KR" altLang="en-US" dirty="0">
              <a:effectLst/>
            </a:endParaRPr>
          </a:p>
          <a:p>
            <a:pPr lvl="0" fontAlgn="base"/>
            <a:r>
              <a:rPr lang="ko-KR" altLang="en-US" sz="2300" dirty="0">
                <a:effectLst/>
              </a:rPr>
              <a:t>현재 시점 중국 수세적</a:t>
            </a:r>
          </a:p>
          <a:p>
            <a:pPr fontAlgn="base"/>
            <a:r>
              <a:rPr lang="ko-KR" altLang="en-US" dirty="0">
                <a:effectLst/>
              </a:rPr>
              <a:t>①트럼프 당선으로 압박 예상됨</a:t>
            </a:r>
          </a:p>
          <a:p>
            <a:pPr fontAlgn="base"/>
            <a:r>
              <a:rPr lang="ko-KR" altLang="en-US" dirty="0">
                <a:effectLst/>
              </a:rPr>
              <a:t>②북</a:t>
            </a:r>
            <a:r>
              <a:rPr lang="en-US" altLang="ko-KR" dirty="0">
                <a:effectLst/>
              </a:rPr>
              <a:t>-</a:t>
            </a:r>
            <a:r>
              <a:rPr lang="ko-KR" altLang="en-US" dirty="0">
                <a:effectLst/>
              </a:rPr>
              <a:t>러와 한데 묶여 </a:t>
            </a:r>
            <a:r>
              <a:rPr lang="en-US" altLang="ko-KR" dirty="0">
                <a:effectLst/>
              </a:rPr>
              <a:t>rogue state </a:t>
            </a:r>
            <a:r>
              <a:rPr lang="ko-KR" altLang="en-US" dirty="0">
                <a:effectLst/>
              </a:rPr>
              <a:t>간주되는 것 원하지 않음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더 나아가 중국 </a:t>
            </a:r>
            <a:r>
              <a:rPr lang="ko-KR" altLang="en-US" dirty="0" err="1">
                <a:effectLst/>
              </a:rPr>
              <a:t>패싱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북</a:t>
            </a:r>
            <a:r>
              <a:rPr lang="en-US" altLang="ko-KR" dirty="0">
                <a:effectLst/>
              </a:rPr>
              <a:t>-</a:t>
            </a:r>
            <a:r>
              <a:rPr lang="ko-KR" altLang="en-US" dirty="0">
                <a:effectLst/>
              </a:rPr>
              <a:t>러 관계개선을 통해 중국 압박 강화도 예상되기 때문</a:t>
            </a:r>
          </a:p>
          <a:p>
            <a:pPr fontAlgn="base"/>
            <a:r>
              <a:rPr lang="ko-KR" altLang="en-US" dirty="0">
                <a:effectLst/>
              </a:rPr>
              <a:t>③중국 경제 상황 안좋고 내부 불만 고조되면서 리스크는 과도하게 중앙에 집중됨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그런데 구명정은 버리고 떠난 </a:t>
            </a:r>
            <a:r>
              <a:rPr lang="ko-KR" altLang="en-US" dirty="0" err="1">
                <a:effectLst/>
              </a:rPr>
              <a:t>배라서</a:t>
            </a:r>
            <a:r>
              <a:rPr lang="en-US" altLang="ko-KR" dirty="0">
                <a:effectLst/>
              </a:rPr>
              <a:t>) </a:t>
            </a:r>
            <a:endParaRPr lang="ko-KR" altLang="en-US" dirty="0">
              <a:effectLst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69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555327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989162"/>
            <a:ext cx="10353762" cy="4802038"/>
          </a:xfrm>
        </p:spPr>
        <p:txBody>
          <a:bodyPr>
            <a:normAutofit fontScale="92500" lnSpcReduction="10000"/>
          </a:bodyPr>
          <a:lstStyle/>
          <a:p>
            <a:pPr marL="0" lvl="0" indent="0" fontAlgn="base">
              <a:buNone/>
            </a:pPr>
            <a:r>
              <a:rPr lang="en-US" altLang="ko-KR" dirty="0">
                <a:effectLst/>
              </a:rPr>
              <a:t>2. </a:t>
            </a:r>
            <a:r>
              <a:rPr lang="ko-KR" altLang="en-US" dirty="0">
                <a:effectLst/>
              </a:rPr>
              <a:t>수세적 예외주의의 위험성과 약점을 잘 볼 필요 있음</a:t>
            </a:r>
          </a:p>
          <a:p>
            <a:pPr lvl="0" fontAlgn="base"/>
            <a:r>
              <a:rPr lang="ko-KR" altLang="en-US" dirty="0">
                <a:effectLst/>
              </a:rPr>
              <a:t>강경한 측면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중화민족의 위대한 부흥으로 나가고 애국자가 두드러짐</a:t>
            </a:r>
          </a:p>
          <a:p>
            <a:pPr lvl="0" fontAlgn="base"/>
            <a:r>
              <a:rPr lang="ko-KR" altLang="en-US" dirty="0">
                <a:effectLst/>
              </a:rPr>
              <a:t>약점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고립될 위험성을 담고 있고 </a:t>
            </a:r>
            <a:r>
              <a:rPr lang="ko-KR" altLang="en-US" dirty="0" err="1">
                <a:effectLst/>
              </a:rPr>
              <a:t>내부지지</a:t>
            </a:r>
            <a:r>
              <a:rPr lang="ko-KR" altLang="en-US" dirty="0">
                <a:effectLst/>
              </a:rPr>
              <a:t> 약한데 고립되면 지속 어려움 </a:t>
            </a:r>
          </a:p>
          <a:p>
            <a:pPr fontAlgn="base"/>
            <a:r>
              <a:rPr lang="en-US" altLang="ko-KR" dirty="0">
                <a:effectLst/>
              </a:rPr>
              <a:t>interest</a:t>
            </a:r>
            <a:r>
              <a:rPr lang="ko-KR" altLang="en-US" dirty="0">
                <a:effectLst/>
              </a:rPr>
              <a:t>로 묶어낼 수 없는 약점이 존재함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 err="1">
                <a:effectLst/>
              </a:rPr>
              <a:t>일대일로의</a:t>
            </a:r>
            <a:r>
              <a:rPr lang="ko-KR" altLang="en-US" dirty="0">
                <a:effectLst/>
              </a:rPr>
              <a:t> 취약점</a:t>
            </a:r>
            <a:r>
              <a:rPr lang="en-US" altLang="ko-KR" dirty="0">
                <a:effectLst/>
              </a:rPr>
              <a:t>)</a:t>
            </a:r>
            <a:endParaRPr lang="ko-KR" altLang="en-US" dirty="0">
              <a:effectLst/>
            </a:endParaRPr>
          </a:p>
          <a:p>
            <a:pPr lvl="0" fontAlgn="base"/>
            <a:r>
              <a:rPr lang="ko-KR" altLang="en-US" dirty="0">
                <a:effectLst/>
              </a:rPr>
              <a:t>새로운 이합집산을 반복하게 됨 </a:t>
            </a:r>
          </a:p>
          <a:p>
            <a:pPr lvl="0" fontAlgn="base"/>
            <a:r>
              <a:rPr lang="ko-KR" altLang="en-US" dirty="0">
                <a:effectLst/>
              </a:rPr>
              <a:t>중국의 현재는 미국의 미래와 아주 다른 것은 아니다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시장 경쟁의 효율성을 높이기 위해 강한 </a:t>
            </a:r>
            <a:r>
              <a:rPr lang="ko-KR" altLang="en-US" dirty="0" err="1">
                <a:effectLst/>
              </a:rPr>
              <a:t>집중성</a:t>
            </a:r>
            <a:r>
              <a:rPr lang="ko-KR" altLang="en-US" dirty="0">
                <a:effectLst/>
              </a:rPr>
              <a:t> 키우고자하는 시도이지 시장 제약이 아니라는 점에서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그러나 정치적 리스크는 커짐</a:t>
            </a:r>
            <a:r>
              <a:rPr lang="en-US" altLang="ko-KR" dirty="0">
                <a:effectLst/>
              </a:rPr>
              <a:t>): </a:t>
            </a:r>
            <a:r>
              <a:rPr lang="ko-KR" altLang="en-US" dirty="0">
                <a:effectLst/>
              </a:rPr>
              <a:t>트럼프의 시도의 </a:t>
            </a:r>
            <a:r>
              <a:rPr lang="ko-KR" altLang="en-US" dirty="0" err="1">
                <a:effectLst/>
              </a:rPr>
              <a:t>이면임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시장 제약 아님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시장에서 승리자 되고자 하는 것임 </a:t>
            </a:r>
            <a:r>
              <a:rPr lang="en-US" altLang="ko-KR" dirty="0">
                <a:effectLst/>
              </a:rPr>
              <a:t>(</a:t>
            </a:r>
            <a:r>
              <a:rPr lang="ko-KR" altLang="en-US" dirty="0">
                <a:effectLst/>
              </a:rPr>
              <a:t>기업은 경쟁 속에 혁신을 달성하려 하며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이를 위해 </a:t>
            </a:r>
            <a:r>
              <a:rPr lang="ko-KR" altLang="en-US" dirty="0" err="1">
                <a:effectLst/>
              </a:rPr>
              <a:t>주도자에게</a:t>
            </a:r>
            <a:r>
              <a:rPr lang="ko-KR" altLang="en-US" dirty="0">
                <a:effectLst/>
              </a:rPr>
              <a:t> 강한 권한 부여하고자 함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그러나 이는 경쟁 속에 있을 때임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경쟁을 제거한 완전 독점 상황에서 혁신은</a:t>
            </a:r>
            <a:r>
              <a:rPr lang="en-US" altLang="ko-KR" dirty="0">
                <a:effectLst/>
              </a:rPr>
              <a:t>? </a:t>
            </a:r>
            <a:r>
              <a:rPr lang="ko-KR" altLang="en-US" dirty="0">
                <a:effectLst/>
              </a:rPr>
              <a:t>그것이 정치에 문제가 됨</a:t>
            </a:r>
            <a:r>
              <a:rPr lang="en-US" altLang="ko-KR" dirty="0">
                <a:effectLst/>
              </a:rPr>
              <a:t>)</a:t>
            </a:r>
          </a:p>
          <a:p>
            <a:pPr lvl="0" fontAlgn="base"/>
            <a:r>
              <a:rPr lang="ko-KR" altLang="en-US" dirty="0">
                <a:effectLst/>
              </a:rPr>
              <a:t>빅데이터와 연계한 </a:t>
            </a:r>
            <a:r>
              <a:rPr lang="en-US" altLang="ko-KR" dirty="0">
                <a:effectLst/>
              </a:rPr>
              <a:t>AI(</a:t>
            </a:r>
            <a:r>
              <a:rPr lang="ko-KR" altLang="en-US" dirty="0">
                <a:effectLst/>
              </a:rPr>
              <a:t>대표적으로 자율주행 자동차와 스마트시티</a:t>
            </a:r>
            <a:r>
              <a:rPr lang="en-US" altLang="ko-KR" dirty="0">
                <a:effectLst/>
              </a:rPr>
              <a:t>)</a:t>
            </a:r>
            <a:r>
              <a:rPr lang="ko-KR" altLang="en-US" dirty="0">
                <a:effectLst/>
              </a:rPr>
              <a:t>에서 급속한 진척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그러나 </a:t>
            </a:r>
            <a:r>
              <a:rPr lang="ko-KR" altLang="en-US" dirty="0" err="1">
                <a:effectLst/>
              </a:rPr>
              <a:t>금융력에서는</a:t>
            </a:r>
            <a:r>
              <a:rPr lang="ko-KR" altLang="en-US" dirty="0">
                <a:effectLst/>
              </a:rPr>
              <a:t> 불확실함</a:t>
            </a:r>
            <a:r>
              <a:rPr lang="en-US" altLang="ko-KR" dirty="0">
                <a:effectLst/>
              </a:rPr>
              <a:t>. </a:t>
            </a:r>
            <a:endParaRPr lang="ko-KR" altLang="en-US" dirty="0">
              <a:effectLst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70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283817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167442"/>
            <a:ext cx="10353762" cy="4623758"/>
          </a:xfrm>
        </p:spPr>
        <p:txBody>
          <a:bodyPr/>
          <a:lstStyle/>
          <a:p>
            <a:pPr marL="0" lvl="0" indent="0" fontAlgn="base">
              <a:buNone/>
            </a:pPr>
            <a:r>
              <a:rPr lang="en-US" altLang="ko-KR" dirty="0">
                <a:effectLst/>
              </a:rPr>
              <a:t>3. </a:t>
            </a:r>
            <a:r>
              <a:rPr lang="ko-KR" altLang="en-US" dirty="0">
                <a:effectLst/>
              </a:rPr>
              <a:t>중국과 세계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중국과 리스크 </a:t>
            </a:r>
            <a:r>
              <a:rPr lang="ko-KR" altLang="en-US" dirty="0" err="1">
                <a:effectLst/>
              </a:rPr>
              <a:t>헷징</a:t>
            </a:r>
            <a:endParaRPr lang="en-US" altLang="ko-KR" dirty="0">
              <a:effectLst/>
            </a:endParaRPr>
          </a:p>
          <a:p>
            <a:pPr marL="0" lvl="0" indent="0" fontAlgn="base">
              <a:buNone/>
            </a:pPr>
            <a:endParaRPr lang="ko-KR" altLang="en-US" dirty="0">
              <a:effectLst/>
            </a:endParaRPr>
          </a:p>
          <a:p>
            <a:pPr fontAlgn="base"/>
            <a:r>
              <a:rPr lang="ko-KR" altLang="en-US" dirty="0">
                <a:effectLst/>
              </a:rPr>
              <a:t>①중국과 동아시아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당분간 우호적 관계 유지해야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미국 </a:t>
            </a:r>
            <a:r>
              <a:rPr lang="ko-KR" altLang="en-US" dirty="0" err="1">
                <a:effectLst/>
              </a:rPr>
              <a:t>압받받는</a:t>
            </a:r>
            <a:r>
              <a:rPr lang="ko-KR" altLang="en-US" dirty="0">
                <a:effectLst/>
              </a:rPr>
              <a:t> 경우 동조할 수 있음 </a:t>
            </a:r>
          </a:p>
          <a:p>
            <a:pPr fontAlgn="base"/>
            <a:r>
              <a:rPr lang="ko-KR" altLang="en-US" dirty="0">
                <a:effectLst/>
              </a:rPr>
              <a:t>②중국과 글로벌 </a:t>
            </a:r>
            <a:r>
              <a:rPr lang="ko-KR" altLang="en-US" dirty="0" err="1">
                <a:effectLst/>
              </a:rPr>
              <a:t>사우스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 err="1">
                <a:effectLst/>
              </a:rPr>
              <a:t>브릭스</a:t>
            </a:r>
            <a:r>
              <a:rPr lang="ko-KR" altLang="en-US" dirty="0">
                <a:effectLst/>
              </a:rPr>
              <a:t> 통해 외연 확장 시도가 진행</a:t>
            </a:r>
          </a:p>
          <a:p>
            <a:pPr fontAlgn="base"/>
            <a:r>
              <a:rPr lang="ko-KR" altLang="en-US" dirty="0">
                <a:effectLst/>
              </a:rPr>
              <a:t>③중국과 유럽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트럼프 등장으로 선택지 커짐</a:t>
            </a:r>
          </a:p>
          <a:p>
            <a:pPr fontAlgn="base"/>
            <a:r>
              <a:rPr lang="ko-KR" altLang="en-US" dirty="0">
                <a:effectLst/>
              </a:rPr>
              <a:t>④중국과 미국</a:t>
            </a:r>
            <a:r>
              <a:rPr lang="en-US" altLang="ko-KR" dirty="0">
                <a:effectLst/>
              </a:rPr>
              <a:t>: 1</a:t>
            </a:r>
            <a:r>
              <a:rPr lang="ko-KR" altLang="en-US" dirty="0">
                <a:effectLst/>
              </a:rPr>
              <a:t>기 이후 차이는 미국과 무역관계의 중요성이 많이 줄어들었음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다른 시장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자체 기술 중요성이 높아짐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미국의 관세 압박이 예전만큼 </a:t>
            </a:r>
            <a:r>
              <a:rPr lang="ko-KR" altLang="en-US" dirty="0" err="1">
                <a:effectLst/>
              </a:rPr>
              <a:t>충격줄지는</a:t>
            </a:r>
            <a:r>
              <a:rPr lang="ko-KR" altLang="en-US" dirty="0">
                <a:effectLst/>
              </a:rPr>
              <a:t> 미지수임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중국에 대한 압박만 아니라면 다른 나라와 협력 커질 수도 있음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71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543704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816634"/>
            <a:ext cx="10353762" cy="4974566"/>
          </a:xfrm>
        </p:spPr>
        <p:txBody>
          <a:bodyPr>
            <a:normAutofit fontScale="92500" lnSpcReduction="20000"/>
          </a:bodyPr>
          <a:lstStyle/>
          <a:p>
            <a:pPr marL="0" lvl="0" indent="0" fontAlgn="base">
              <a:buNone/>
            </a:pPr>
            <a:r>
              <a:rPr lang="en-US" altLang="ko-KR" dirty="0">
                <a:effectLst/>
              </a:rPr>
              <a:t>4. </a:t>
            </a:r>
            <a:r>
              <a:rPr lang="ko-KR" altLang="en-US" dirty="0">
                <a:effectLst/>
              </a:rPr>
              <a:t>긴장완화</a:t>
            </a:r>
          </a:p>
          <a:p>
            <a:pPr lvl="0" fontAlgn="base"/>
            <a:r>
              <a:rPr lang="ko-KR" altLang="en-US" dirty="0">
                <a:effectLst/>
              </a:rPr>
              <a:t>대만문제 시급성은 다수 뒤로 물러남</a:t>
            </a:r>
          </a:p>
          <a:p>
            <a:pPr lvl="0" fontAlgn="base"/>
            <a:r>
              <a:rPr lang="en-US" altLang="ko-KR" dirty="0">
                <a:effectLst/>
              </a:rPr>
              <a:t>2026</a:t>
            </a:r>
            <a:r>
              <a:rPr lang="ko-KR" altLang="en-US" dirty="0">
                <a:effectLst/>
              </a:rPr>
              <a:t>년 가을 중국이 </a:t>
            </a:r>
            <a:r>
              <a:rPr lang="en-US" altLang="ko-KR" dirty="0">
                <a:effectLst/>
              </a:rPr>
              <a:t>APEC </a:t>
            </a:r>
            <a:r>
              <a:rPr lang="ko-KR" altLang="en-US" dirty="0">
                <a:effectLst/>
              </a:rPr>
              <a:t>의장국이 됨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이 시기는 </a:t>
            </a:r>
            <a:r>
              <a:rPr lang="en-US" altLang="ko-KR" dirty="0">
                <a:effectLst/>
              </a:rPr>
              <a:t>20</a:t>
            </a:r>
            <a:r>
              <a:rPr lang="ko-KR" altLang="en-US" dirty="0">
                <a:effectLst/>
              </a:rPr>
              <a:t>기 </a:t>
            </a:r>
            <a:r>
              <a:rPr lang="en-US" altLang="ko-KR" dirty="0">
                <a:effectLst/>
              </a:rPr>
              <a:t>6</a:t>
            </a:r>
            <a:r>
              <a:rPr lang="ko-KR" altLang="en-US" dirty="0" err="1">
                <a:effectLst/>
              </a:rPr>
              <a:t>중전회</a:t>
            </a:r>
            <a:r>
              <a:rPr lang="ko-KR" altLang="en-US" dirty="0">
                <a:effectLst/>
              </a:rPr>
              <a:t> 열어서 </a:t>
            </a:r>
            <a:r>
              <a:rPr lang="en-US" altLang="ko-KR" dirty="0">
                <a:effectLst/>
              </a:rPr>
              <a:t>21</a:t>
            </a:r>
            <a:r>
              <a:rPr lang="ko-KR" altLang="en-US" dirty="0">
                <a:effectLst/>
              </a:rPr>
              <a:t>기 지도부 </a:t>
            </a:r>
            <a:r>
              <a:rPr lang="ko-KR" altLang="en-US" dirty="0" err="1">
                <a:effectLst/>
              </a:rPr>
              <a:t>확정해야함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즉 </a:t>
            </a:r>
            <a:r>
              <a:rPr lang="en-US" altLang="ko-KR" dirty="0">
                <a:effectLst/>
              </a:rPr>
              <a:t>4</a:t>
            </a:r>
            <a:r>
              <a:rPr lang="ko-KR" altLang="en-US" dirty="0">
                <a:effectLst/>
              </a:rPr>
              <a:t>연임이 문제되는 시기임</a:t>
            </a:r>
          </a:p>
          <a:p>
            <a:pPr lvl="0" fontAlgn="base"/>
            <a:r>
              <a:rPr lang="ko-KR" altLang="en-US" dirty="0">
                <a:effectLst/>
              </a:rPr>
              <a:t>현재 같은 성적이라면 </a:t>
            </a:r>
            <a:r>
              <a:rPr lang="en-US" altLang="ko-KR" dirty="0">
                <a:effectLst/>
              </a:rPr>
              <a:t>4</a:t>
            </a:r>
            <a:r>
              <a:rPr lang="ko-KR" altLang="en-US" dirty="0">
                <a:effectLst/>
              </a:rPr>
              <a:t>연임에 대한 내부적 반발이 커질 것임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결국 </a:t>
            </a:r>
            <a:r>
              <a:rPr lang="en-US" altLang="ko-KR" dirty="0">
                <a:effectLst/>
              </a:rPr>
              <a:t>2025</a:t>
            </a:r>
            <a:r>
              <a:rPr lang="ko-KR" altLang="en-US" dirty="0">
                <a:effectLst/>
              </a:rPr>
              <a:t>년에 </a:t>
            </a:r>
            <a:r>
              <a:rPr lang="ko-KR" altLang="en-US" dirty="0" err="1">
                <a:effectLst/>
              </a:rPr>
              <a:t>승부걸어야</a:t>
            </a:r>
            <a:r>
              <a:rPr lang="ko-KR" altLang="en-US" dirty="0">
                <a:effectLst/>
              </a:rPr>
              <a:t> 하는데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트럼프 압박 </a:t>
            </a:r>
            <a:r>
              <a:rPr lang="ko-KR" altLang="en-US" dirty="0" err="1">
                <a:effectLst/>
              </a:rPr>
              <a:t>커지는대</a:t>
            </a:r>
            <a:r>
              <a:rPr lang="ko-KR" altLang="en-US" dirty="0">
                <a:effectLst/>
              </a:rPr>
              <a:t> 미국과 전면전 벌이기는 경제상황 매우 나쁨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다른 우회적 길을 택해야 하는데 그게 여러 국가들과 우호적 관계 유지와 특히 경제관계 개선으로 나타날 수 있음</a:t>
            </a:r>
            <a:r>
              <a:rPr lang="en-US" altLang="ko-KR" dirty="0">
                <a:effectLst/>
              </a:rPr>
              <a:t>.</a:t>
            </a:r>
            <a:endParaRPr lang="ko-KR" altLang="en-US" dirty="0">
              <a:effectLst/>
            </a:endParaRPr>
          </a:p>
          <a:p>
            <a:pPr lvl="0" fontAlgn="base"/>
            <a:r>
              <a:rPr lang="ko-KR" altLang="en-US" dirty="0">
                <a:effectLst/>
              </a:rPr>
              <a:t>외국 회사를 다 밀어내고 중국회사만으로 채울 가능성은 당장은 </a:t>
            </a:r>
            <a:r>
              <a:rPr lang="ko-KR" altLang="en-US" dirty="0" err="1">
                <a:effectLst/>
              </a:rPr>
              <a:t>없어보인다</a:t>
            </a:r>
            <a:r>
              <a:rPr lang="en-US" altLang="ko-KR" dirty="0">
                <a:effectLst/>
              </a:rPr>
              <a:t>: </a:t>
            </a:r>
            <a:r>
              <a:rPr lang="ko-KR" altLang="en-US" dirty="0">
                <a:effectLst/>
              </a:rPr>
              <a:t>목표가 쇄국이 아니라 국제경제에서 우위에 서고자 하는 것이고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경제적 구상과 정치 구상이 같이 가야하기 때문에</a:t>
            </a:r>
            <a:r>
              <a:rPr lang="en-US" altLang="ko-KR" dirty="0">
                <a:effectLst/>
              </a:rPr>
              <a:t>. ex) </a:t>
            </a:r>
            <a:r>
              <a:rPr lang="ko-KR" altLang="en-US" dirty="0">
                <a:effectLst/>
              </a:rPr>
              <a:t>독일과 관계 개선에 폭스바겐이 중요한 것처럼</a:t>
            </a:r>
            <a:r>
              <a:rPr lang="en-US" altLang="ko-KR" dirty="0">
                <a:effectLst/>
              </a:rPr>
              <a:t>, </a:t>
            </a:r>
            <a:r>
              <a:rPr lang="ko-KR" altLang="en-US" dirty="0">
                <a:effectLst/>
              </a:rPr>
              <a:t>현대와 삼성은 </a:t>
            </a:r>
            <a:r>
              <a:rPr lang="ko-KR" altLang="en-US" dirty="0" err="1">
                <a:effectLst/>
              </a:rPr>
              <a:t>한중관계의</a:t>
            </a:r>
            <a:r>
              <a:rPr lang="ko-KR" altLang="en-US" dirty="0">
                <a:effectLst/>
              </a:rPr>
              <a:t> 매개고리로서 중요성이 상실되는 것은 아니고 중기적으로는 상승할 수도 있음</a:t>
            </a:r>
            <a:r>
              <a:rPr lang="en-US" altLang="ko-KR" dirty="0">
                <a:effectLst/>
              </a:rPr>
              <a:t>. </a:t>
            </a:r>
            <a:r>
              <a:rPr lang="ko-KR" altLang="en-US" dirty="0">
                <a:effectLst/>
              </a:rPr>
              <a:t>어떻게 </a:t>
            </a:r>
            <a:r>
              <a:rPr lang="ko-KR" altLang="en-US" dirty="0" err="1">
                <a:effectLst/>
              </a:rPr>
              <a:t>유지하는가가</a:t>
            </a:r>
            <a:r>
              <a:rPr lang="ko-KR" altLang="en-US" dirty="0">
                <a:effectLst/>
              </a:rPr>
              <a:t> 중요하겠음</a:t>
            </a:r>
            <a:r>
              <a:rPr lang="en-US" altLang="ko-KR" dirty="0">
                <a:effectLst/>
              </a:rPr>
              <a:t>. </a:t>
            </a:r>
            <a:endParaRPr lang="ko-KR" altLang="en-US" dirty="0">
              <a:effectLst/>
            </a:endParaRPr>
          </a:p>
          <a:p>
            <a:pPr lvl="0" fontAlgn="base"/>
            <a:r>
              <a:rPr lang="ko-KR" altLang="en-US" dirty="0">
                <a:effectLst/>
              </a:rPr>
              <a:t>문제는 일대일로 작업을 이어가기에는 </a:t>
            </a:r>
            <a:r>
              <a:rPr lang="en-US" altLang="ko-KR" dirty="0">
                <a:effectLst/>
              </a:rPr>
              <a:t>interest </a:t>
            </a:r>
            <a:r>
              <a:rPr lang="ko-KR" altLang="en-US" dirty="0">
                <a:effectLst/>
              </a:rPr>
              <a:t>우위가 너무 컸기 때문에 새롭게 관계 유지가 쉽지는 않다</a:t>
            </a:r>
            <a:r>
              <a:rPr lang="en-US" altLang="ko-KR" dirty="0">
                <a:effectLst/>
              </a:rPr>
              <a:t>. </a:t>
            </a:r>
            <a:endParaRPr lang="ko-KR" altLang="en-US" dirty="0">
              <a:effectLst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72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8362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1552</TotalTime>
  <Words>7667</Words>
  <Application>Microsoft Office PowerPoint</Application>
  <PresentationFormat>와이드스크린</PresentationFormat>
  <Paragraphs>649</Paragraphs>
  <Slides>72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72</vt:i4>
      </vt:variant>
    </vt:vector>
  </HeadingPairs>
  <TitlesOfParts>
    <vt:vector size="82" baseType="lpstr">
      <vt:lpstr>HY그래픽M</vt:lpstr>
      <vt:lpstr>맑은 고딕</vt:lpstr>
      <vt:lpstr>함초롬바탕</vt:lpstr>
      <vt:lpstr>휴먼둥근헤드라인</vt:lpstr>
      <vt:lpstr>Arial</vt:lpstr>
      <vt:lpstr>Bookman Old Style</vt:lpstr>
      <vt:lpstr>Candara</vt:lpstr>
      <vt:lpstr>Rockwell</vt:lpstr>
      <vt:lpstr>Wingdings</vt:lpstr>
      <vt:lpstr>Damask</vt:lpstr>
      <vt:lpstr>트럼프 당선 이후 2025년  국제-한반도 전망</vt:lpstr>
      <vt:lpstr>I. 2024. 12.3. 계엄이라는 사건</vt:lpstr>
      <vt:lpstr>2. 탄핵 국면을 보면서 : 2016년과 대비, ‘소극 속의 소극’</vt:lpstr>
      <vt:lpstr>3. 반복되는 ‘자유주의적 전환의 실패’</vt:lpstr>
      <vt:lpstr>PowerPoint 프레젠테이션</vt:lpstr>
      <vt:lpstr>한국 정치의 ‘남미화’라는 질문</vt:lpstr>
      <vt:lpstr>Ii. 연결된 위기의 시대 </vt:lpstr>
      <vt:lpstr>PowerPoint 프레젠테이션</vt:lpstr>
      <vt:lpstr>PowerPoint 프레젠테이션</vt:lpstr>
      <vt:lpstr>IV. 한국 자유주의 제도 전환의 계기로서 1991년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V. 19세기적 자유주의의 위기와 얄타구상의 등장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5. 대체 ‘역사적 사회주의체제’는 무엇이었을까?</vt:lpstr>
      <vt:lpstr>VI. 역사적 자본주의와 자유주의 제도 변천</vt:lpstr>
      <vt:lpstr>PowerPoint 프레젠테이션</vt:lpstr>
      <vt:lpstr>PowerPoint 프레젠테이션</vt:lpstr>
      <vt:lpstr>PowerPoint 프레젠테이션</vt:lpstr>
      <vt:lpstr>PowerPoint 프레젠테이션</vt:lpstr>
      <vt:lpstr>VII. 20세기 자유주의 제도 질서</vt:lpstr>
      <vt:lpstr>VII. 20세기 자유주의 제도 질서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VIII. 연결된 위기의 구역적-위계적 차별성</vt:lpstr>
      <vt:lpstr>2. 지정학 위기의 상이한 네 권역: 얄타체제 해체의 차등성</vt:lpstr>
      <vt:lpstr>IX. 트럼프2기와 얄타체제 해체의 본격화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X. 김정은 시대 한반도 핵 위기 </vt:lpstr>
      <vt:lpstr>1. 병진노선의 완성에 기반한 ‘새로운 전략적 노선’  </vt:lpstr>
      <vt:lpstr>PowerPoint 프레젠테이션</vt:lpstr>
      <vt:lpstr>PowerPoint 프레젠테이션</vt:lpstr>
      <vt:lpstr>2. 하노이 노딜과 2019년 전환: 김정일주의와 확연한 결별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3. 트럼프 시대 북한의 대응</vt:lpstr>
      <vt:lpstr>PowerPoint 프레젠테이션</vt:lpstr>
      <vt:lpstr>PowerPoint 프레젠테이션</vt:lpstr>
      <vt:lpstr>PowerPoint 프레젠테이션</vt:lpstr>
      <vt:lpstr>PowerPoint 프레젠테이션</vt:lpstr>
      <vt:lpstr>XI. 트럼프 2기 중국의 대응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Seungwook Baek</dc:creator>
  <cp:lastModifiedBy>CAU</cp:lastModifiedBy>
  <cp:revision>173</cp:revision>
  <dcterms:created xsi:type="dcterms:W3CDTF">2022-04-02T01:30:46Z</dcterms:created>
  <dcterms:modified xsi:type="dcterms:W3CDTF">2025-01-09T06:31:07Z</dcterms:modified>
</cp:coreProperties>
</file>